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418" r:id="rId2"/>
    <p:sldId id="420" r:id="rId3"/>
    <p:sldId id="573" r:id="rId4"/>
    <p:sldId id="520" r:id="rId5"/>
    <p:sldId id="258" r:id="rId6"/>
    <p:sldId id="522" r:id="rId7"/>
    <p:sldId id="523" r:id="rId8"/>
    <p:sldId id="511" r:id="rId9"/>
    <p:sldId id="532" r:id="rId10"/>
    <p:sldId id="531" r:id="rId11"/>
    <p:sldId id="405" r:id="rId12"/>
    <p:sldId id="519" r:id="rId13"/>
    <p:sldId id="503" r:id="rId14"/>
    <p:sldId id="518" r:id="rId15"/>
    <p:sldId id="500" r:id="rId16"/>
    <p:sldId id="496" r:id="rId17"/>
    <p:sldId id="516" r:id="rId18"/>
    <p:sldId id="545" r:id="rId19"/>
    <p:sldId id="546" r:id="rId20"/>
    <p:sldId id="561" r:id="rId21"/>
    <p:sldId id="550" r:id="rId22"/>
    <p:sldId id="559" r:id="rId23"/>
    <p:sldId id="551" r:id="rId24"/>
    <p:sldId id="560" r:id="rId25"/>
    <p:sldId id="552" r:id="rId26"/>
    <p:sldId id="562" r:id="rId27"/>
    <p:sldId id="563" r:id="rId28"/>
    <p:sldId id="568" r:id="rId29"/>
    <p:sldId id="571" r:id="rId30"/>
    <p:sldId id="572" r:id="rId31"/>
    <p:sldId id="564" r:id="rId32"/>
    <p:sldId id="499" r:id="rId33"/>
    <p:sldId id="574" r:id="rId34"/>
    <p:sldId id="575" r:id="rId35"/>
    <p:sldId id="576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412" userDrawn="1">
          <p15:clr>
            <a:srgbClr val="A4A3A4"/>
          </p15:clr>
        </p15:guide>
        <p15:guide id="2" pos="402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443ED59-20C7-4FDF-8DCA-8A14D1AA1C8C}" name="Microsoft Office User" initials="MOU" userId="Microsoft Office User" providerId="None"/>
  <p188:author id="{BCCCD25A-794C-4BCF-B830-3AB02C3F307D}" name="Andrew Ferancik" initials="MOU" userId="Andrew Ferancik" providerId="None"/>
  <p188:author id="{F755F96B-EC33-3190-F348-9F65047C53CD}" name="Carolina  Gonzalez" initials="" userId="S::cgonzalez@wndplan.onmicrosoft.com::c0a7c09d-58c0-4f3d-b0c2-be548af531ff" providerId="AD"/>
  <p188:author id="{1F1C71C8-342C-356F-9AB7-BE8BDFC8ABDA}" name="Erik Retz" initials="ER" userId="S::erikretz@wndplan.onmicrosoft.com::e1a9df1e-fb52-4f4e-b10b-47d8eee36d3d" providerId="AD"/>
  <p188:author id="{3BD521D0-2204-14B4-FF77-B7ED8B7538F0}" name="Shannon Sigouin" initials="SS" userId="S::shannonsigouin@wndplan.onmicrosoft.com::066f0bf8-cfe3-40fa-9cfe-88752ba10d77" providerId="AD"/>
  <p188:author id="{809E90F9-425A-D027-9F59-C358B266CF7B}" name="Negar Javaherian" initials="NJ" userId="S::njavaherian@wndplan.onmicrosoft.com::42d319e1-5027-4452-9e91-40646172d39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73C0"/>
    <a:srgbClr val="F59033"/>
    <a:srgbClr val="FF9933"/>
    <a:srgbClr val="E53A8E"/>
    <a:srgbClr val="4B7738"/>
    <a:srgbClr val="ECAC1F"/>
    <a:srgbClr val="FFFFFF"/>
    <a:srgbClr val="00ED77"/>
    <a:srgbClr val="00FF7A"/>
    <a:srgbClr val="00B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210" autoAdjust="0"/>
    <p:restoredTop sz="93760" autoAdjust="0"/>
  </p:normalViewPr>
  <p:slideViewPr>
    <p:cSldViewPr snapToGrid="0" showGuides="1">
      <p:cViewPr varScale="1">
        <p:scale>
          <a:sx n="104" d="100"/>
          <a:sy n="104" d="100"/>
        </p:scale>
        <p:origin x="168" y="96"/>
      </p:cViewPr>
      <p:guideLst>
        <p:guide orient="horz" pos="1412"/>
        <p:guide pos="402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" d="100"/>
        <a:sy n="2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8/10/relationships/authors" Target="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16FE9-1B11-4252-8BD0-ED4DFFFB33BB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74B43D-3EBA-441A-B223-94856D9A5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663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2564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678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047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0166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DBC6BD-43F7-4486-9B0A-62A62508B6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393C17-00EF-C5DF-1D95-1AE8F1493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7EAA90-714A-928A-54CB-70A669CDE8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8DEFA6-624C-1D09-436E-C89222DA2B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5271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E9D21-AE79-67D8-8DD4-BC990FD7C4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E37A6B-A81F-3CD7-3B78-5ED886AFBD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900CFE-4041-8213-43B9-A3DF93D68E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47556A-6DE8-209A-440C-ABBFC341AC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134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95A811-4C61-D516-E267-8358FECCF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EDF9A2-142A-DBB0-C1E0-2AC114217C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0374B3-4FCA-9DE2-B396-295BE7877B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4F0B94-203D-9B58-F083-01F4DC6672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610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C245DF-14D7-2020-CC84-022144BAD6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EC5B3D-BA00-FA5A-9332-18AD8941B4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3C407F-8F0F-9085-B6E0-6D056A32B5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9ABB40-4B85-1569-00E7-EDA27C29B6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0210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847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C2CA5-8EC4-846F-7672-3EB15E1DC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016271-9C11-3573-D6EC-36BBA5EB84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6DDABD-347E-A095-88F5-C32A3C81B8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99743-86F2-6001-9C1C-4E35D47F6D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8488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96793-AABD-9FEA-F558-9DC34E456A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C2D206-3848-7A67-7BB5-1500E07494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56A75F-4FFC-90CC-439B-F7402ACC46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361FB1-A9A3-9C1F-453F-B89A196187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0040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DBD85E-4ED1-348E-9BF0-433EFE0DAA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58BA73-F62C-B8B5-2A17-45184B3FB1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262D17-CFD1-98E8-A898-9B37C7F648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D8BAFB-01E2-FBCE-4129-2E3C086A21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1542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4574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1157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E8257-11C2-99D0-D0FA-949D5F6C3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1851F3-6FDE-89E4-E8F5-812E20CC2E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E4EE19-51E8-D0E5-A166-54FB122560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AB907-F1EC-4AA8-FF19-E5CACE655C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7127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734590-8648-9A5A-70D5-2F4CC7588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211B50-16F4-3605-EA6E-F5EC9CAE38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2630D3-B4C7-2B43-DA60-2458AEE166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F2938C-BF69-46E1-2CA6-6A406CB024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3944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D6760-E2F2-19D5-1B31-7EE2F5560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C65773-D14C-15ED-97F9-34DFDC2296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E86A2D-1945-75E0-8A3E-DA69E0AB05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3E3A60-23CC-8BCC-4B45-71EE37C1D5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6478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77FAE-392D-5F4A-B002-AA2E8527F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4000B8-FA40-496B-4BB3-80573ADFD9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593C90-8850-5E58-AF56-67FEFEF069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40DF86-C4CA-838A-226E-A13E75DD61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86705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833BA-0B6B-6426-CC4F-1020DC3E55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B55B57-B3CA-BA62-CCD4-1EA10CA245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1EB487-AEFE-FC47-5514-F7F06A863C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DC9EB-357C-558E-0306-A4A512190A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9081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22A7AD-1428-E2D2-96F2-4607749A6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DF0017-2C0D-1EE7-D9EC-8ED3CEB702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9495B8-21F1-E46D-9093-3B9EA04720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F5F2B4-175E-E2B0-2C54-FC7ED67E09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781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0DC8B-03D2-9248-8A2A-749DE6EDD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E6F0F9-9B8F-8275-BBB6-274A5FBDD6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92AB23-A7D0-F782-0AFD-B7551A5D2F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D6EC51-3EA8-AE18-7AF4-4E5B48CEE3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8564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131955-867C-7C91-79C1-FA86ABF0F0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2DC011-E69D-E43B-B64B-259CBB68C9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4D435A-DE99-78F2-FC0E-E4C6338F89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6C77AC-1D5D-CD98-0D2F-FB43483263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2597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855A8-D967-513F-88B8-B7FB7E1DA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755828-9666-1B34-40EA-5513379D2F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3694A0-6F7C-8606-9343-4F7FDC67DE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994CCE-B916-8B8B-3F87-9EAECBA94A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6097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6E66F-4430-21E8-9209-AA24A3D366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58EFA2-5AD8-2FDF-07E9-BF47DD63DB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0AF190-CC37-63B7-A6B8-1374CDD325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AE3760-518A-3C42-FD43-CDCFF97583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057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8D3C71-D935-37F2-C5DB-F74CDC398E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A243CC-A73A-D4F7-3B02-9C158A77F5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74B93C-ADC8-9B59-1285-82FDFAE118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51C01B-5F70-8D86-768F-F1FFA6C05E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16603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8A35C-0774-0C20-42B8-CB2E93347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D1C94F-3929-4BFA-067C-21FA4ECBCE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1D04F0-543C-4739-1CCF-1A4988AA04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C33654-4358-DA73-30ED-862B1EEE55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77109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FDE2A-60F4-4AC5-5E80-7586996EBE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88F2B9-A465-A81D-14C7-7705D8BDA4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B996B1-568A-A865-5971-BD1551A8E0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E2005-1867-55E0-4E66-3276ADDC0E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36116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63A0BE-204B-2857-7FA2-852616385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C52C81-CAAF-D39E-F9A8-11BB0BBEA1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6B27B7-C495-179F-7F10-E04C1FF77A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F7219C-0ACF-2C06-81F4-C1DB23DD94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50414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F908D6-7E8C-7E0C-C9EE-2C7F5300E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B49E14-61E4-8525-4151-17C0B7D669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0D09A7-AFF0-AA68-7246-07D06E02C9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A6458C-1BB1-250E-6222-2E66DACBCA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18094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4B43D-3EBA-441A-B223-94856D9A530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016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2518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6489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A79F-30E1-B74F-BB32-D776C8ACE7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97647" y="1122363"/>
            <a:ext cx="3873917" cy="986853"/>
          </a:xfrm>
        </p:spPr>
        <p:txBody>
          <a:bodyPr anchor="b">
            <a:noAutofit/>
          </a:bodyPr>
          <a:lstStyle>
            <a:lvl1pPr algn="l">
              <a:defRPr sz="2800" b="0" i="0">
                <a:solidFill>
                  <a:schemeClr val="tx1"/>
                </a:solidFill>
                <a:latin typeface="Roboto Medium" panose="02000000000000000000" pitchFamily="2" charset="0"/>
                <a:ea typeface="Roboto Medium" panose="02000000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4F136-B868-124D-9B15-FE9326A8D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97646" y="2123071"/>
            <a:ext cx="3873917" cy="7724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9FFFBED-7E62-2342-AB60-6ADE4DBF74C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863436"/>
            <a:ext cx="137589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E4DC48E-3525-384A-8A80-940315A1E58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1" y="-14288"/>
            <a:ext cx="6108001" cy="6872288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698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A79F-30E1-B74F-BB32-D776C8ACE7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97647" y="1122363"/>
            <a:ext cx="3873917" cy="986853"/>
          </a:xfrm>
        </p:spPr>
        <p:txBody>
          <a:bodyPr anchor="b">
            <a:noAutofit/>
          </a:bodyPr>
          <a:lstStyle>
            <a:lvl1pPr algn="l">
              <a:defRPr sz="2800" b="0" i="0">
                <a:solidFill>
                  <a:schemeClr val="tx1"/>
                </a:solidFill>
                <a:latin typeface="Roboto Medium" panose="02000000000000000000" pitchFamily="2" charset="0"/>
                <a:ea typeface="Roboto Medium" panose="02000000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4F136-B868-124D-9B15-FE9326A8D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97646" y="2123071"/>
            <a:ext cx="3873917" cy="7724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9FFFBED-7E62-2342-AB60-6ADE4DBF74C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863436"/>
            <a:ext cx="137589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072FB49B-CD3F-684C-9BDD-431F382A8A8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53067" y="4708983"/>
            <a:ext cx="1186136" cy="79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020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8894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5" r:id="rId2"/>
    <p:sldLayoutId id="2147483656" r:id="rId3"/>
    <p:sldLayoutId id="214748365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ndplan.com/" TargetMode="External"/><Relationship Id="rId2" Type="http://schemas.openxmlformats.org/officeDocument/2006/relationships/hyperlink" Target="mailto:eretz@wndplan.com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Michal.Stolarczyk@mississauga.ca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36539B4C-F53A-50CA-F632-BB3167E9F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1912" y="3392432"/>
            <a:ext cx="12253912" cy="3465568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3B3898D4-87F8-578C-202A-CEA64CC17A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3C5550D-EE67-EC56-879B-5825E603C5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2963" y="2112963"/>
            <a:ext cx="10506074" cy="1554162"/>
          </a:xfrm>
        </p:spPr>
        <p:txBody>
          <a:bodyPr/>
          <a:lstStyle/>
          <a:p>
            <a:pPr algn="ctr"/>
            <a:r>
              <a:rPr lang="en-US" sz="54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Welcome To The</a:t>
            </a:r>
            <a:br>
              <a:rPr lang="en-US" sz="54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54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1315 Bouch Beeches Blvd </a:t>
            </a:r>
            <a:br>
              <a:rPr lang="en-US" sz="54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54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Meeting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altLang="zh-C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099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0386C70C-22A9-35EB-F8E6-3219ECBBE0B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1225391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A3E0FB-302A-6C9C-F272-211142A2B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49498" y="1264024"/>
            <a:ext cx="3873917" cy="986853"/>
          </a:xfrm>
        </p:spPr>
        <p:txBody>
          <a:bodyPr/>
          <a:lstStyle/>
          <a:p>
            <a:pPr algn="ctr"/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DBFE75-DFBE-CE95-2AE7-DEC08FF394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41903" y="2512481"/>
            <a:ext cx="6770105" cy="2973918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City of Mississauga Presentation</a:t>
            </a:r>
          </a:p>
          <a:p>
            <a:pPr algn="ctr"/>
            <a:r>
              <a:rPr lang="en-US" sz="32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Applicant Presentation</a:t>
            </a:r>
          </a:p>
          <a:p>
            <a:pPr algn="ctr"/>
            <a:r>
              <a:rPr lang="en-US" sz="32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Q/A</a:t>
            </a:r>
          </a:p>
          <a:p>
            <a:pPr algn="ctr"/>
            <a:r>
              <a:rPr lang="en-US" sz="32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24684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website with blue arrows&#10;&#10;AI-generated content may be incorrect.">
            <a:extLst>
              <a:ext uri="{FF2B5EF4-FFF2-40B4-BE49-F238E27FC236}">
                <a16:creationId xmlns:a16="http://schemas.microsoft.com/office/drawing/2014/main" id="{844C8B38-5AC8-84A3-EBB6-82B7ACE23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92314" cy="686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616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912F17-F9F6-B973-C19D-8935E06411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" t="689" r="21" b="689"/>
          <a:stretch>
            <a:fillRect/>
          </a:stretch>
        </p:blipFill>
        <p:spPr>
          <a:xfrm>
            <a:off x="535258" y="401385"/>
            <a:ext cx="8065888" cy="604978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CE8F31F-55A9-C553-49ED-10BD7C8130E6}"/>
              </a:ext>
            </a:extLst>
          </p:cNvPr>
          <p:cNvSpPr/>
          <p:nvPr/>
        </p:nvSpPr>
        <p:spPr>
          <a:xfrm>
            <a:off x="535258" y="401385"/>
            <a:ext cx="8067569" cy="6049782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00513CE-7E0D-38D5-55A0-C6E4D162DE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7CCE9E-68B2-4B9A-32B2-5C368E7AFA81}"/>
              </a:ext>
            </a:extLst>
          </p:cNvPr>
          <p:cNvSpPr/>
          <p:nvPr/>
        </p:nvSpPr>
        <p:spPr>
          <a:xfrm>
            <a:off x="5887844" y="1103971"/>
            <a:ext cx="6304156" cy="4705814"/>
          </a:xfrm>
          <a:prstGeom prst="rect">
            <a:avLst/>
          </a:prstGeom>
          <a:solidFill>
            <a:schemeClr val="bg1">
              <a:alpha val="55828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4252E2A-A273-F030-E21A-A3A6B34A8820}"/>
              </a:ext>
            </a:extLst>
          </p:cNvPr>
          <p:cNvSpPr/>
          <p:nvPr/>
        </p:nvSpPr>
        <p:spPr>
          <a:xfrm>
            <a:off x="5887844" y="1103971"/>
            <a:ext cx="6304156" cy="4705814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D077F151-6E01-472F-9ED3-3C2B28110DCE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6280150" y="1477507"/>
            <a:ext cx="6840537" cy="102235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Community </a:t>
            </a:r>
          </a:p>
          <a:p>
            <a:pPr marL="0" indent="0">
              <a:buNone/>
            </a:pPr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Consultation</a:t>
            </a:r>
          </a:p>
          <a:p>
            <a:pPr marL="0" indent="0">
              <a:buNone/>
            </a:pPr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Meeting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204479B-FC0B-4184-9500-6649BD30A5E4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315075" y="4188938"/>
            <a:ext cx="5648325" cy="861774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+mj-lt"/>
              </a:rPr>
              <a:t>Official Plan and Zoning By-law Amendment Applications for a 13-Storey Rental Building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3DF41F-943B-CD4C-0523-0759D381E95F}"/>
              </a:ext>
            </a:extLst>
          </p:cNvPr>
          <p:cNvSpPr txBox="1"/>
          <p:nvPr/>
        </p:nvSpPr>
        <p:spPr>
          <a:xfrm>
            <a:off x="6315075" y="3526496"/>
            <a:ext cx="568325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1315 Bough Beeches Blvd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E134A6E9-6405-6AE0-2B6E-610B9BB46A4C}"/>
              </a:ext>
            </a:extLst>
          </p:cNvPr>
          <p:cNvSpPr txBox="1">
            <a:spLocks/>
          </p:cNvSpPr>
          <p:nvPr/>
        </p:nvSpPr>
        <p:spPr>
          <a:xfrm>
            <a:off x="6280150" y="5230302"/>
            <a:ext cx="5648325" cy="36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bg1"/>
                </a:solidFill>
                <a:latin typeface="+mj-lt"/>
              </a:rPr>
              <a:t>March 3, 2026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45862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427A24-7688-4944-A29D-7CF8BBBBCE94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147132" y="3910502"/>
            <a:ext cx="1857375" cy="39211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ARCHITECTURE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909954-7292-7CBD-4C64-ACAF1D810523}"/>
              </a:ext>
            </a:extLst>
          </p:cNvPr>
          <p:cNvSpPr/>
          <p:nvPr/>
        </p:nvSpPr>
        <p:spPr>
          <a:xfrm>
            <a:off x="0" y="322967"/>
            <a:ext cx="6304156" cy="147893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62DF94-D9DE-4898-8ABC-6DB3129CE5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57092" y="786148"/>
            <a:ext cx="6019800" cy="6397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 CONSULTANT TEAM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6813D139-0460-9A5F-8E83-EC837F375FD7}"/>
              </a:ext>
            </a:extLst>
          </p:cNvPr>
          <p:cNvSpPr txBox="1">
            <a:spLocks/>
          </p:cNvSpPr>
          <p:nvPr/>
        </p:nvSpPr>
        <p:spPr>
          <a:xfrm>
            <a:off x="8589822" y="3910502"/>
            <a:ext cx="3148153" cy="3915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2"/>
                </a:solidFill>
                <a:latin typeface="+mj-lt"/>
              </a:rPr>
              <a:t>LANDSCAPE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C50F401-8CC4-CC99-7628-391628843D8C}"/>
              </a:ext>
            </a:extLst>
          </p:cNvPr>
          <p:cNvSpPr txBox="1">
            <a:spLocks/>
          </p:cNvSpPr>
          <p:nvPr/>
        </p:nvSpPr>
        <p:spPr>
          <a:xfrm>
            <a:off x="5280211" y="6362971"/>
            <a:ext cx="1070826" cy="3915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2"/>
                </a:solidFill>
                <a:latin typeface="+mj-lt"/>
              </a:rPr>
              <a:t>TRAFFIC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3D927E22-9AEC-4CD9-D46E-17FC485C7794}"/>
              </a:ext>
            </a:extLst>
          </p:cNvPr>
          <p:cNvSpPr txBox="1">
            <a:spLocks/>
          </p:cNvSpPr>
          <p:nvPr/>
        </p:nvSpPr>
        <p:spPr>
          <a:xfrm>
            <a:off x="999563" y="6334312"/>
            <a:ext cx="2538217" cy="3915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2"/>
                </a:solidFill>
                <a:latin typeface="+mj-lt"/>
              </a:rPr>
              <a:t>CIVIL ENGINEERING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3EF10B3D-EC99-73B3-2127-0EDF263276F2}"/>
              </a:ext>
            </a:extLst>
          </p:cNvPr>
          <p:cNvSpPr txBox="1">
            <a:spLocks/>
          </p:cNvSpPr>
          <p:nvPr/>
        </p:nvSpPr>
        <p:spPr>
          <a:xfrm>
            <a:off x="8814124" y="6351110"/>
            <a:ext cx="1135999" cy="415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2"/>
                </a:solidFill>
                <a:latin typeface="+mj-lt"/>
              </a:rPr>
              <a:t>OWNER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3C4804C-CC42-BE4A-A5C3-E07ADC66B1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80" y="3042614"/>
            <a:ext cx="3009900" cy="45876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19BA412-FC3E-2CE3-74A0-8A4BB06435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8553" b="170"/>
          <a:stretch/>
        </p:blipFill>
        <p:spPr>
          <a:xfrm>
            <a:off x="4795506" y="5336086"/>
            <a:ext cx="2040233" cy="897309"/>
          </a:xfrm>
          <a:prstGeom prst="rect">
            <a:avLst/>
          </a:prstGeom>
        </p:spPr>
      </p:pic>
      <p:pic>
        <p:nvPicPr>
          <p:cNvPr id="20" name="Picture 19" descr="Logo&#10;&#10;Description automatically generated">
            <a:extLst>
              <a:ext uri="{FF2B5EF4-FFF2-40B4-BE49-F238E27FC236}">
                <a16:creationId xmlns:a16="http://schemas.microsoft.com/office/drawing/2014/main" id="{63537209-3108-6D47-03FF-DBBA61A319D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363"/>
          <a:stretch/>
        </p:blipFill>
        <p:spPr>
          <a:xfrm>
            <a:off x="4241547" y="2757300"/>
            <a:ext cx="3033892" cy="93952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40E2556-0F81-547F-CD5C-3BDA440EF51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373" t="36510" r="9548" b="39540"/>
          <a:stretch/>
        </p:blipFill>
        <p:spPr>
          <a:xfrm>
            <a:off x="7792839" y="5320885"/>
            <a:ext cx="3089120" cy="91251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49971B2-1E06-502D-0260-FBDF575B445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0" t="11012" r="6014" b="7418"/>
          <a:stretch/>
        </p:blipFill>
        <p:spPr>
          <a:xfrm>
            <a:off x="10925501" y="4998320"/>
            <a:ext cx="1266499" cy="12350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70DEB4-EC83-27B9-68A2-B2AA074EEE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9563" y="5120796"/>
            <a:ext cx="2152515" cy="1112599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C7418AC-13C6-C9CE-C239-0D981D6D5FCB}"/>
              </a:ext>
            </a:extLst>
          </p:cNvPr>
          <p:cNvSpPr txBox="1">
            <a:spLocks/>
          </p:cNvSpPr>
          <p:nvPr/>
        </p:nvSpPr>
        <p:spPr>
          <a:xfrm>
            <a:off x="4393947" y="3911047"/>
            <a:ext cx="3148153" cy="3915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2"/>
                </a:solidFill>
                <a:latin typeface="+mj-lt"/>
              </a:rPr>
              <a:t>PLANNING &amp; URBAN DESIGN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C19E75-C1D8-D07B-1540-36D38405B9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86713" y="2652912"/>
            <a:ext cx="2785033" cy="9389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036780-59BA-CC71-EB55-B47CFCF8DF8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61413" y="525789"/>
            <a:ext cx="2035634" cy="1458365"/>
          </a:xfrm>
          <a:prstGeom prst="rect">
            <a:avLst/>
          </a:prstGeom>
        </p:spPr>
      </p:pic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FABA464-6A41-BAE2-5C25-8A103A0BA5D6}"/>
              </a:ext>
            </a:extLst>
          </p:cNvPr>
          <p:cNvSpPr txBox="1">
            <a:spLocks/>
          </p:cNvSpPr>
          <p:nvPr/>
        </p:nvSpPr>
        <p:spPr>
          <a:xfrm>
            <a:off x="7759641" y="2152079"/>
            <a:ext cx="3148153" cy="3915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2"/>
                </a:solidFill>
                <a:latin typeface="+mj-lt"/>
              </a:rPr>
              <a:t>REAL ESTATE MANAGEMENT</a:t>
            </a:r>
          </a:p>
        </p:txBody>
      </p:sp>
    </p:spTree>
    <p:extLst>
      <p:ext uri="{BB962C8B-B14F-4D97-AF65-F5344CB8AC3E}">
        <p14:creationId xmlns:p14="http://schemas.microsoft.com/office/powerpoint/2010/main" val="1802127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17CF4-84B1-D17B-91F7-9A53CF2200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99" t="6498" r="4927" b="5680"/>
          <a:stretch>
            <a:fillRect/>
          </a:stretch>
        </p:blipFill>
        <p:spPr>
          <a:xfrm>
            <a:off x="3028670" y="0"/>
            <a:ext cx="916333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A331865-4E60-63BD-09E6-316650D196D6}"/>
              </a:ext>
            </a:extLst>
          </p:cNvPr>
          <p:cNvSpPr/>
          <p:nvPr/>
        </p:nvSpPr>
        <p:spPr>
          <a:xfrm>
            <a:off x="0" y="266075"/>
            <a:ext cx="343408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D8FCA43-C4FA-26B1-FE23-FDDDB8B35605}"/>
              </a:ext>
            </a:extLst>
          </p:cNvPr>
          <p:cNvSpPr txBox="1">
            <a:spLocks/>
          </p:cNvSpPr>
          <p:nvPr/>
        </p:nvSpPr>
        <p:spPr>
          <a:xfrm>
            <a:off x="288449" y="465138"/>
            <a:ext cx="2857182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EXISTING SITE</a:t>
            </a:r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DE3F5CDE-C7BA-E1C7-C341-D85F59CE93C9}"/>
              </a:ext>
            </a:extLst>
          </p:cNvPr>
          <p:cNvSpPr/>
          <p:nvPr/>
        </p:nvSpPr>
        <p:spPr>
          <a:xfrm rot="18517872">
            <a:off x="7484592" y="2177139"/>
            <a:ext cx="1458685" cy="1534887"/>
          </a:xfrm>
          <a:custGeom>
            <a:avLst/>
            <a:gdLst>
              <a:gd name="csX0" fmla="*/ 0 w 2667000"/>
              <a:gd name="csY0" fmla="*/ 2884715 h 2884715"/>
              <a:gd name="csX1" fmla="*/ 0 w 2667000"/>
              <a:gd name="csY1" fmla="*/ 2569029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0 w 2667000"/>
              <a:gd name="csY0" fmla="*/ 2884715 h 2884715"/>
              <a:gd name="csX1" fmla="*/ 337457 w 2667000"/>
              <a:gd name="csY1" fmla="*/ 2667001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0 w 2667000"/>
              <a:gd name="csY0" fmla="*/ 2884715 h 2884715"/>
              <a:gd name="csX1" fmla="*/ 32657 w 2667000"/>
              <a:gd name="csY1" fmla="*/ 2558144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152400 w 2634343"/>
              <a:gd name="csY0" fmla="*/ 2895601 h 2895601"/>
              <a:gd name="csX1" fmla="*/ 0 w 2634343"/>
              <a:gd name="csY1" fmla="*/ 2558144 h 2895601"/>
              <a:gd name="csX2" fmla="*/ 2035629 w 2634343"/>
              <a:gd name="csY2" fmla="*/ 0 h 2895601"/>
              <a:gd name="csX3" fmla="*/ 2601686 w 2634343"/>
              <a:gd name="csY3" fmla="*/ 10886 h 2895601"/>
              <a:gd name="csX4" fmla="*/ 2634343 w 2634343"/>
              <a:gd name="csY4" fmla="*/ 1491343 h 2895601"/>
              <a:gd name="csX5" fmla="*/ 2536372 w 2634343"/>
              <a:gd name="csY5" fmla="*/ 2340429 h 2895601"/>
              <a:gd name="csX6" fmla="*/ 2514600 w 2634343"/>
              <a:gd name="csY6" fmla="*/ 2612572 h 2895601"/>
              <a:gd name="csX7" fmla="*/ 2209800 w 2634343"/>
              <a:gd name="csY7" fmla="*/ 2884715 h 2895601"/>
              <a:gd name="csX8" fmla="*/ 152400 w 2634343"/>
              <a:gd name="csY8" fmla="*/ 2895601 h 2895601"/>
              <a:gd name="csX0" fmla="*/ 0 w 2634343"/>
              <a:gd name="csY0" fmla="*/ 2906486 h 2906486"/>
              <a:gd name="csX1" fmla="*/ 0 w 2634343"/>
              <a:gd name="csY1" fmla="*/ 2558144 h 2906486"/>
              <a:gd name="csX2" fmla="*/ 2035629 w 2634343"/>
              <a:gd name="csY2" fmla="*/ 0 h 2906486"/>
              <a:gd name="csX3" fmla="*/ 2601686 w 2634343"/>
              <a:gd name="csY3" fmla="*/ 10886 h 2906486"/>
              <a:gd name="csX4" fmla="*/ 2634343 w 2634343"/>
              <a:gd name="csY4" fmla="*/ 1491343 h 2906486"/>
              <a:gd name="csX5" fmla="*/ 2536372 w 2634343"/>
              <a:gd name="csY5" fmla="*/ 2340429 h 2906486"/>
              <a:gd name="csX6" fmla="*/ 2514600 w 2634343"/>
              <a:gd name="csY6" fmla="*/ 2612572 h 2906486"/>
              <a:gd name="csX7" fmla="*/ 2209800 w 2634343"/>
              <a:gd name="csY7" fmla="*/ 2884715 h 2906486"/>
              <a:gd name="csX8" fmla="*/ 0 w 2634343"/>
              <a:gd name="csY8" fmla="*/ 2906486 h 290648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634343" h="2906486">
                <a:moveTo>
                  <a:pt x="0" y="2906486"/>
                </a:moveTo>
                <a:lnTo>
                  <a:pt x="0" y="2558144"/>
                </a:lnTo>
                <a:lnTo>
                  <a:pt x="2035629" y="0"/>
                </a:lnTo>
                <a:lnTo>
                  <a:pt x="2601686" y="10886"/>
                </a:lnTo>
                <a:lnTo>
                  <a:pt x="2634343" y="1491343"/>
                </a:lnTo>
                <a:lnTo>
                  <a:pt x="2536372" y="2340429"/>
                </a:lnTo>
                <a:lnTo>
                  <a:pt x="2514600" y="2612572"/>
                </a:lnTo>
                <a:lnTo>
                  <a:pt x="2209800" y="2884715"/>
                </a:lnTo>
                <a:lnTo>
                  <a:pt x="0" y="2906486"/>
                </a:lnTo>
                <a:close/>
              </a:path>
            </a:pathLst>
          </a:custGeom>
          <a:solidFill>
            <a:srgbClr val="F59033">
              <a:alpha val="50196"/>
            </a:srgbClr>
          </a:solidFill>
          <a:ln w="38100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1D47462-9141-09CB-3FCF-0761904048EB}"/>
              </a:ext>
            </a:extLst>
          </p:cNvPr>
          <p:cNvSpPr/>
          <p:nvPr/>
        </p:nvSpPr>
        <p:spPr>
          <a:xfrm>
            <a:off x="9379744" y="6364441"/>
            <a:ext cx="549737" cy="264842"/>
          </a:xfrm>
          <a:prstGeom prst="rect">
            <a:avLst/>
          </a:prstGeom>
          <a:solidFill>
            <a:srgbClr val="F59033">
              <a:alpha val="50196"/>
            </a:srgbClr>
          </a:solidFill>
          <a:ln w="38100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8570F4-CDD8-D370-96DC-62831A4033BA}"/>
              </a:ext>
            </a:extLst>
          </p:cNvPr>
          <p:cNvSpPr txBox="1"/>
          <p:nvPr/>
        </p:nvSpPr>
        <p:spPr>
          <a:xfrm>
            <a:off x="9929481" y="6298396"/>
            <a:ext cx="34914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Development Site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910C685-6E17-C5A4-43BD-D872502B6A1D}"/>
              </a:ext>
            </a:extLst>
          </p:cNvPr>
          <p:cNvSpPr/>
          <p:nvPr/>
        </p:nvSpPr>
        <p:spPr>
          <a:xfrm>
            <a:off x="3722529" y="1204332"/>
            <a:ext cx="2740221" cy="457200"/>
          </a:xfrm>
          <a:prstGeom prst="roundRect">
            <a:avLst/>
          </a:prstGeom>
          <a:solidFill>
            <a:schemeClr val="accent2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1315 Bough Beeches Blvd </a:t>
            </a:r>
          </a:p>
        </p:txBody>
      </p:sp>
    </p:spTree>
    <p:extLst>
      <p:ext uri="{BB962C8B-B14F-4D97-AF65-F5344CB8AC3E}">
        <p14:creationId xmlns:p14="http://schemas.microsoft.com/office/powerpoint/2010/main" val="2113065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931A4-095C-D70B-4247-054AF1CB8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89CB5-42F8-77C8-3B13-E16EDE268F97}"/>
              </a:ext>
            </a:extLst>
          </p:cNvPr>
          <p:cNvCxnSpPr>
            <a:cxnSpLocks/>
          </p:cNvCxnSpPr>
          <p:nvPr/>
        </p:nvCxnSpPr>
        <p:spPr>
          <a:xfrm flipV="1">
            <a:off x="5168348" y="3602780"/>
            <a:ext cx="225125" cy="783690"/>
          </a:xfrm>
          <a:prstGeom prst="line">
            <a:avLst/>
          </a:prstGeom>
          <a:ln w="22225">
            <a:solidFill>
              <a:schemeClr val="bg1"/>
            </a:solidFill>
            <a:headEnd type="none"/>
            <a:tailEnd type="stealth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09A45ABD-DD40-E970-E45C-965250513B16}"/>
              </a:ext>
            </a:extLst>
          </p:cNvPr>
          <p:cNvSpPr/>
          <p:nvPr/>
        </p:nvSpPr>
        <p:spPr>
          <a:xfrm>
            <a:off x="0" y="266075"/>
            <a:ext cx="343408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CA3E12-9B44-FC4C-4111-22040C441492}"/>
              </a:ext>
            </a:extLst>
          </p:cNvPr>
          <p:cNvSpPr txBox="1">
            <a:spLocks/>
          </p:cNvSpPr>
          <p:nvPr/>
        </p:nvSpPr>
        <p:spPr>
          <a:xfrm>
            <a:off x="288449" y="465138"/>
            <a:ext cx="2857182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EXISTING SITE </a:t>
            </a:r>
          </a:p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CONTEXT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6630C621-55EF-61E6-0032-B93DE58AE5EC}"/>
              </a:ext>
            </a:extLst>
          </p:cNvPr>
          <p:cNvSpPr txBox="1">
            <a:spLocks/>
          </p:cNvSpPr>
          <p:nvPr/>
        </p:nvSpPr>
        <p:spPr>
          <a:xfrm>
            <a:off x="191761" y="5495103"/>
            <a:ext cx="4922748" cy="28969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Perspective facing Southwest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7B592963-0CED-FC89-5589-7EBD97DD0E9D}"/>
              </a:ext>
            </a:extLst>
          </p:cNvPr>
          <p:cNvSpPr txBox="1">
            <a:spLocks/>
          </p:cNvSpPr>
          <p:nvPr/>
        </p:nvSpPr>
        <p:spPr>
          <a:xfrm>
            <a:off x="5916142" y="5481228"/>
            <a:ext cx="4922748" cy="28969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Perspective facing Southeast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F66984-A87E-2D94-A370-1376ACDDB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74" t="7921" r="19465" b="34317"/>
          <a:stretch>
            <a:fillRect/>
          </a:stretch>
        </p:blipFill>
        <p:spPr>
          <a:xfrm>
            <a:off x="288449" y="2025936"/>
            <a:ext cx="5531005" cy="3469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DD6CA6-ECEA-96DD-46C7-6B658E32340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001" t="8691" r="5997" b="35354"/>
          <a:stretch>
            <a:fillRect/>
          </a:stretch>
        </p:blipFill>
        <p:spPr>
          <a:xfrm>
            <a:off x="5958973" y="2006359"/>
            <a:ext cx="6051663" cy="3488744"/>
          </a:xfrm>
          <a:prstGeom prst="rect">
            <a:avLst/>
          </a:prstGeom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EDE68801-C80F-FDF8-9F58-C8D03AE1EB6E}"/>
              </a:ext>
            </a:extLst>
          </p:cNvPr>
          <p:cNvSpPr/>
          <p:nvPr/>
        </p:nvSpPr>
        <p:spPr>
          <a:xfrm rot="5668844">
            <a:off x="3079208" y="3454680"/>
            <a:ext cx="343233" cy="740852"/>
          </a:xfrm>
          <a:custGeom>
            <a:avLst/>
            <a:gdLst>
              <a:gd name="csX0" fmla="*/ 0 w 2667000"/>
              <a:gd name="csY0" fmla="*/ 2884715 h 2884715"/>
              <a:gd name="csX1" fmla="*/ 0 w 2667000"/>
              <a:gd name="csY1" fmla="*/ 2569029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0 w 2667000"/>
              <a:gd name="csY0" fmla="*/ 2884715 h 2884715"/>
              <a:gd name="csX1" fmla="*/ 337457 w 2667000"/>
              <a:gd name="csY1" fmla="*/ 2667001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0 w 2667000"/>
              <a:gd name="csY0" fmla="*/ 2884715 h 2884715"/>
              <a:gd name="csX1" fmla="*/ 32657 w 2667000"/>
              <a:gd name="csY1" fmla="*/ 2558144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152400 w 2634343"/>
              <a:gd name="csY0" fmla="*/ 2895601 h 2895601"/>
              <a:gd name="csX1" fmla="*/ 0 w 2634343"/>
              <a:gd name="csY1" fmla="*/ 2558144 h 2895601"/>
              <a:gd name="csX2" fmla="*/ 2035629 w 2634343"/>
              <a:gd name="csY2" fmla="*/ 0 h 2895601"/>
              <a:gd name="csX3" fmla="*/ 2601686 w 2634343"/>
              <a:gd name="csY3" fmla="*/ 10886 h 2895601"/>
              <a:gd name="csX4" fmla="*/ 2634343 w 2634343"/>
              <a:gd name="csY4" fmla="*/ 1491343 h 2895601"/>
              <a:gd name="csX5" fmla="*/ 2536372 w 2634343"/>
              <a:gd name="csY5" fmla="*/ 2340429 h 2895601"/>
              <a:gd name="csX6" fmla="*/ 2514600 w 2634343"/>
              <a:gd name="csY6" fmla="*/ 2612572 h 2895601"/>
              <a:gd name="csX7" fmla="*/ 2209800 w 2634343"/>
              <a:gd name="csY7" fmla="*/ 2884715 h 2895601"/>
              <a:gd name="csX8" fmla="*/ 152400 w 2634343"/>
              <a:gd name="csY8" fmla="*/ 2895601 h 2895601"/>
              <a:gd name="csX0" fmla="*/ 0 w 2634343"/>
              <a:gd name="csY0" fmla="*/ 2906486 h 2906486"/>
              <a:gd name="csX1" fmla="*/ 0 w 2634343"/>
              <a:gd name="csY1" fmla="*/ 2558144 h 2906486"/>
              <a:gd name="csX2" fmla="*/ 2035629 w 2634343"/>
              <a:gd name="csY2" fmla="*/ 0 h 2906486"/>
              <a:gd name="csX3" fmla="*/ 2601686 w 2634343"/>
              <a:gd name="csY3" fmla="*/ 10886 h 2906486"/>
              <a:gd name="csX4" fmla="*/ 2634343 w 2634343"/>
              <a:gd name="csY4" fmla="*/ 1491343 h 2906486"/>
              <a:gd name="csX5" fmla="*/ 2536372 w 2634343"/>
              <a:gd name="csY5" fmla="*/ 2340429 h 2906486"/>
              <a:gd name="csX6" fmla="*/ 2514600 w 2634343"/>
              <a:gd name="csY6" fmla="*/ 2612572 h 2906486"/>
              <a:gd name="csX7" fmla="*/ 2209800 w 2634343"/>
              <a:gd name="csY7" fmla="*/ 2884715 h 2906486"/>
              <a:gd name="csX8" fmla="*/ 0 w 2634343"/>
              <a:gd name="csY8" fmla="*/ 2906486 h 2906486"/>
              <a:gd name="csX0" fmla="*/ 0 w 2634343"/>
              <a:gd name="csY0" fmla="*/ 2906486 h 3171143"/>
              <a:gd name="csX1" fmla="*/ 0 w 2634343"/>
              <a:gd name="csY1" fmla="*/ 2558144 h 3171143"/>
              <a:gd name="csX2" fmla="*/ 2035629 w 2634343"/>
              <a:gd name="csY2" fmla="*/ 0 h 3171143"/>
              <a:gd name="csX3" fmla="*/ 2601686 w 2634343"/>
              <a:gd name="csY3" fmla="*/ 10886 h 3171143"/>
              <a:gd name="csX4" fmla="*/ 2634343 w 2634343"/>
              <a:gd name="csY4" fmla="*/ 1491343 h 3171143"/>
              <a:gd name="csX5" fmla="*/ 2536372 w 2634343"/>
              <a:gd name="csY5" fmla="*/ 2340429 h 3171143"/>
              <a:gd name="csX6" fmla="*/ 2514600 w 2634343"/>
              <a:gd name="csY6" fmla="*/ 2612572 h 3171143"/>
              <a:gd name="csX7" fmla="*/ 1982342 w 2634343"/>
              <a:gd name="csY7" fmla="*/ 3171142 h 3171143"/>
              <a:gd name="csX8" fmla="*/ 0 w 2634343"/>
              <a:gd name="csY8" fmla="*/ 2906486 h 3171143"/>
              <a:gd name="csX0" fmla="*/ 0 w 2634343"/>
              <a:gd name="csY0" fmla="*/ 2906486 h 3171143"/>
              <a:gd name="csX1" fmla="*/ 0 w 2634343"/>
              <a:gd name="csY1" fmla="*/ 2558144 h 3171143"/>
              <a:gd name="csX2" fmla="*/ 2035629 w 2634343"/>
              <a:gd name="csY2" fmla="*/ 0 h 3171143"/>
              <a:gd name="csX3" fmla="*/ 2601686 w 2634343"/>
              <a:gd name="csY3" fmla="*/ 10886 h 3171143"/>
              <a:gd name="csX4" fmla="*/ 2634343 w 2634343"/>
              <a:gd name="csY4" fmla="*/ 1491343 h 3171143"/>
              <a:gd name="csX5" fmla="*/ 2536372 w 2634343"/>
              <a:gd name="csY5" fmla="*/ 2340429 h 3171143"/>
              <a:gd name="csX6" fmla="*/ 2330049 w 2634343"/>
              <a:gd name="csY6" fmla="*/ 2857643 h 3171143"/>
              <a:gd name="csX7" fmla="*/ 1982342 w 2634343"/>
              <a:gd name="csY7" fmla="*/ 3171142 h 3171143"/>
              <a:gd name="csX8" fmla="*/ 0 w 2634343"/>
              <a:gd name="csY8" fmla="*/ 2906486 h 3171143"/>
              <a:gd name="csX0" fmla="*/ 0 w 2634343"/>
              <a:gd name="csY0" fmla="*/ 2906486 h 3171143"/>
              <a:gd name="csX1" fmla="*/ 0 w 2634343"/>
              <a:gd name="csY1" fmla="*/ 2558144 h 3171143"/>
              <a:gd name="csX2" fmla="*/ 2035629 w 2634343"/>
              <a:gd name="csY2" fmla="*/ 0 h 3171143"/>
              <a:gd name="csX3" fmla="*/ 2601686 w 2634343"/>
              <a:gd name="csY3" fmla="*/ 10886 h 3171143"/>
              <a:gd name="csX4" fmla="*/ 2634343 w 2634343"/>
              <a:gd name="csY4" fmla="*/ 1491343 h 3171143"/>
              <a:gd name="csX5" fmla="*/ 2451999 w 2634343"/>
              <a:gd name="csY5" fmla="*/ 2264897 h 3171143"/>
              <a:gd name="csX6" fmla="*/ 2330049 w 2634343"/>
              <a:gd name="csY6" fmla="*/ 2857643 h 3171143"/>
              <a:gd name="csX7" fmla="*/ 1982342 w 2634343"/>
              <a:gd name="csY7" fmla="*/ 3171142 h 3171143"/>
              <a:gd name="csX8" fmla="*/ 0 w 2634343"/>
              <a:gd name="csY8" fmla="*/ 2906486 h 3171143"/>
              <a:gd name="csX0" fmla="*/ 0 w 2601687"/>
              <a:gd name="csY0" fmla="*/ 2906486 h 3171143"/>
              <a:gd name="csX1" fmla="*/ 0 w 2601687"/>
              <a:gd name="csY1" fmla="*/ 2558144 h 3171143"/>
              <a:gd name="csX2" fmla="*/ 2035629 w 2601687"/>
              <a:gd name="csY2" fmla="*/ 0 h 3171143"/>
              <a:gd name="csX3" fmla="*/ 2601686 w 2601687"/>
              <a:gd name="csY3" fmla="*/ 10886 h 3171143"/>
              <a:gd name="csX4" fmla="*/ 2458419 w 2601687"/>
              <a:gd name="csY4" fmla="*/ 1459216 h 3171143"/>
              <a:gd name="csX5" fmla="*/ 2451999 w 2601687"/>
              <a:gd name="csY5" fmla="*/ 2264897 h 3171143"/>
              <a:gd name="csX6" fmla="*/ 2330049 w 2601687"/>
              <a:gd name="csY6" fmla="*/ 2857643 h 3171143"/>
              <a:gd name="csX7" fmla="*/ 1982342 w 2601687"/>
              <a:gd name="csY7" fmla="*/ 3171142 h 3171143"/>
              <a:gd name="csX8" fmla="*/ 0 w 2601687"/>
              <a:gd name="csY8" fmla="*/ 2906486 h 3171143"/>
              <a:gd name="csX0" fmla="*/ 0 w 2458418"/>
              <a:gd name="csY0" fmla="*/ 2906486 h 3171143"/>
              <a:gd name="csX1" fmla="*/ 0 w 2458418"/>
              <a:gd name="csY1" fmla="*/ 2558144 h 3171143"/>
              <a:gd name="csX2" fmla="*/ 2035629 w 2458418"/>
              <a:gd name="csY2" fmla="*/ 0 h 3171143"/>
              <a:gd name="csX3" fmla="*/ 2455791 w 2458418"/>
              <a:gd name="csY3" fmla="*/ 17044 h 3171143"/>
              <a:gd name="csX4" fmla="*/ 2458419 w 2458418"/>
              <a:gd name="csY4" fmla="*/ 1459216 h 3171143"/>
              <a:gd name="csX5" fmla="*/ 2451999 w 2458418"/>
              <a:gd name="csY5" fmla="*/ 2264897 h 3171143"/>
              <a:gd name="csX6" fmla="*/ 2330049 w 2458418"/>
              <a:gd name="csY6" fmla="*/ 2857643 h 3171143"/>
              <a:gd name="csX7" fmla="*/ 1982342 w 2458418"/>
              <a:gd name="csY7" fmla="*/ 3171142 h 3171143"/>
              <a:gd name="csX8" fmla="*/ 0 w 2458418"/>
              <a:gd name="csY8" fmla="*/ 2906486 h 3171143"/>
              <a:gd name="csX0" fmla="*/ 0 w 2458418"/>
              <a:gd name="csY0" fmla="*/ 2906486 h 3171143"/>
              <a:gd name="csX1" fmla="*/ 56794 w 2458418"/>
              <a:gd name="csY1" fmla="*/ 2107553 h 3171143"/>
              <a:gd name="csX2" fmla="*/ 2035629 w 2458418"/>
              <a:gd name="csY2" fmla="*/ 0 h 3171143"/>
              <a:gd name="csX3" fmla="*/ 2455791 w 2458418"/>
              <a:gd name="csY3" fmla="*/ 17044 h 3171143"/>
              <a:gd name="csX4" fmla="*/ 2458419 w 2458418"/>
              <a:gd name="csY4" fmla="*/ 1459216 h 3171143"/>
              <a:gd name="csX5" fmla="*/ 2451999 w 2458418"/>
              <a:gd name="csY5" fmla="*/ 2264897 h 3171143"/>
              <a:gd name="csX6" fmla="*/ 2330049 w 2458418"/>
              <a:gd name="csY6" fmla="*/ 2857643 h 3171143"/>
              <a:gd name="csX7" fmla="*/ 1982342 w 2458418"/>
              <a:gd name="csY7" fmla="*/ 3171142 h 3171143"/>
              <a:gd name="csX8" fmla="*/ 0 w 2458418"/>
              <a:gd name="csY8" fmla="*/ 2906486 h 3171143"/>
              <a:gd name="csX0" fmla="*/ 3 w 2636709"/>
              <a:gd name="csY0" fmla="*/ 2689917 h 3171143"/>
              <a:gd name="csX1" fmla="*/ 235085 w 2636709"/>
              <a:gd name="csY1" fmla="*/ 2107553 h 3171143"/>
              <a:gd name="csX2" fmla="*/ 2213920 w 2636709"/>
              <a:gd name="csY2" fmla="*/ 0 h 3171143"/>
              <a:gd name="csX3" fmla="*/ 2634082 w 2636709"/>
              <a:gd name="csY3" fmla="*/ 17044 h 3171143"/>
              <a:gd name="csX4" fmla="*/ 2636710 w 2636709"/>
              <a:gd name="csY4" fmla="*/ 1459216 h 3171143"/>
              <a:gd name="csX5" fmla="*/ 2630290 w 2636709"/>
              <a:gd name="csY5" fmla="*/ 2264897 h 3171143"/>
              <a:gd name="csX6" fmla="*/ 2508340 w 2636709"/>
              <a:gd name="csY6" fmla="*/ 2857643 h 3171143"/>
              <a:gd name="csX7" fmla="*/ 2160633 w 2636709"/>
              <a:gd name="csY7" fmla="*/ 3171142 h 3171143"/>
              <a:gd name="csX8" fmla="*/ 3 w 2636709"/>
              <a:gd name="csY8" fmla="*/ 2689917 h 3171143"/>
              <a:gd name="csX0" fmla="*/ 3 w 2636709"/>
              <a:gd name="csY0" fmla="*/ 2689917 h 3171143"/>
              <a:gd name="csX1" fmla="*/ 128750 w 2636709"/>
              <a:gd name="csY1" fmla="*/ 2217499 h 3171143"/>
              <a:gd name="csX2" fmla="*/ 2213920 w 2636709"/>
              <a:gd name="csY2" fmla="*/ 0 h 3171143"/>
              <a:gd name="csX3" fmla="*/ 2634082 w 2636709"/>
              <a:gd name="csY3" fmla="*/ 17044 h 3171143"/>
              <a:gd name="csX4" fmla="*/ 2636710 w 2636709"/>
              <a:gd name="csY4" fmla="*/ 1459216 h 3171143"/>
              <a:gd name="csX5" fmla="*/ 2630290 w 2636709"/>
              <a:gd name="csY5" fmla="*/ 2264897 h 3171143"/>
              <a:gd name="csX6" fmla="*/ 2508340 w 2636709"/>
              <a:gd name="csY6" fmla="*/ 2857643 h 3171143"/>
              <a:gd name="csX7" fmla="*/ 2160633 w 2636709"/>
              <a:gd name="csY7" fmla="*/ 3171142 h 3171143"/>
              <a:gd name="csX8" fmla="*/ 3 w 2636709"/>
              <a:gd name="csY8" fmla="*/ 2689917 h 3171143"/>
              <a:gd name="csX0" fmla="*/ 19054 w 2655760"/>
              <a:gd name="csY0" fmla="*/ 2689917 h 3171143"/>
              <a:gd name="csX1" fmla="*/ 0 w 2655760"/>
              <a:gd name="csY1" fmla="*/ 2210554 h 3171143"/>
              <a:gd name="csX2" fmla="*/ 2232971 w 2655760"/>
              <a:gd name="csY2" fmla="*/ 0 h 3171143"/>
              <a:gd name="csX3" fmla="*/ 2653133 w 2655760"/>
              <a:gd name="csY3" fmla="*/ 17044 h 3171143"/>
              <a:gd name="csX4" fmla="*/ 2655761 w 2655760"/>
              <a:gd name="csY4" fmla="*/ 1459216 h 3171143"/>
              <a:gd name="csX5" fmla="*/ 2649341 w 2655760"/>
              <a:gd name="csY5" fmla="*/ 2264897 h 3171143"/>
              <a:gd name="csX6" fmla="*/ 2527391 w 2655760"/>
              <a:gd name="csY6" fmla="*/ 2857643 h 3171143"/>
              <a:gd name="csX7" fmla="*/ 2179684 w 2655760"/>
              <a:gd name="csY7" fmla="*/ 3171142 h 3171143"/>
              <a:gd name="csX8" fmla="*/ 19054 w 2655760"/>
              <a:gd name="csY8" fmla="*/ 2689917 h 3171143"/>
              <a:gd name="csX0" fmla="*/ 3 w 2636709"/>
              <a:gd name="csY0" fmla="*/ 2689917 h 3171143"/>
              <a:gd name="csX1" fmla="*/ 108236 w 2636709"/>
              <a:gd name="csY1" fmla="*/ 2244730 h 3171143"/>
              <a:gd name="csX2" fmla="*/ 2213920 w 2636709"/>
              <a:gd name="csY2" fmla="*/ 0 h 3171143"/>
              <a:gd name="csX3" fmla="*/ 2634082 w 2636709"/>
              <a:gd name="csY3" fmla="*/ 17044 h 3171143"/>
              <a:gd name="csX4" fmla="*/ 2636710 w 2636709"/>
              <a:gd name="csY4" fmla="*/ 1459216 h 3171143"/>
              <a:gd name="csX5" fmla="*/ 2630290 w 2636709"/>
              <a:gd name="csY5" fmla="*/ 2264897 h 3171143"/>
              <a:gd name="csX6" fmla="*/ 2508340 w 2636709"/>
              <a:gd name="csY6" fmla="*/ 2857643 h 3171143"/>
              <a:gd name="csX7" fmla="*/ 2160633 w 2636709"/>
              <a:gd name="csY7" fmla="*/ 3171142 h 3171143"/>
              <a:gd name="csX8" fmla="*/ 3 w 2636709"/>
              <a:gd name="csY8" fmla="*/ 2689917 h 3171143"/>
              <a:gd name="csX0" fmla="*/ 3 w 2636709"/>
              <a:gd name="csY0" fmla="*/ 2672872 h 3154098"/>
              <a:gd name="csX1" fmla="*/ 108236 w 2636709"/>
              <a:gd name="csY1" fmla="*/ 2227685 h 3154098"/>
              <a:gd name="csX2" fmla="*/ 1950266 w 2636709"/>
              <a:gd name="csY2" fmla="*/ 20450 h 3154098"/>
              <a:gd name="csX3" fmla="*/ 2634082 w 2636709"/>
              <a:gd name="csY3" fmla="*/ -1 h 3154098"/>
              <a:gd name="csX4" fmla="*/ 2636710 w 2636709"/>
              <a:gd name="csY4" fmla="*/ 1442171 h 3154098"/>
              <a:gd name="csX5" fmla="*/ 2630290 w 2636709"/>
              <a:gd name="csY5" fmla="*/ 2247852 h 3154098"/>
              <a:gd name="csX6" fmla="*/ 2508340 w 2636709"/>
              <a:gd name="csY6" fmla="*/ 2840598 h 3154098"/>
              <a:gd name="csX7" fmla="*/ 2160633 w 2636709"/>
              <a:gd name="csY7" fmla="*/ 3154097 h 3154098"/>
              <a:gd name="csX8" fmla="*/ 3 w 2636709"/>
              <a:gd name="csY8" fmla="*/ 2672872 h 3154098"/>
              <a:gd name="csX0" fmla="*/ 3 w 2636709"/>
              <a:gd name="csY0" fmla="*/ 2672872 h 3066493"/>
              <a:gd name="csX1" fmla="*/ 108236 w 2636709"/>
              <a:gd name="csY1" fmla="*/ 2227685 h 3066493"/>
              <a:gd name="csX2" fmla="*/ 1950266 w 2636709"/>
              <a:gd name="csY2" fmla="*/ 20450 h 3066493"/>
              <a:gd name="csX3" fmla="*/ 2634082 w 2636709"/>
              <a:gd name="csY3" fmla="*/ -1 h 3066493"/>
              <a:gd name="csX4" fmla="*/ 2636710 w 2636709"/>
              <a:gd name="csY4" fmla="*/ 1442171 h 3066493"/>
              <a:gd name="csX5" fmla="*/ 2630290 w 2636709"/>
              <a:gd name="csY5" fmla="*/ 2247852 h 3066493"/>
              <a:gd name="csX6" fmla="*/ 2508340 w 2636709"/>
              <a:gd name="csY6" fmla="*/ 2840598 h 3066493"/>
              <a:gd name="csX7" fmla="*/ 2050040 w 2636709"/>
              <a:gd name="csY7" fmla="*/ 3066492 h 3066493"/>
              <a:gd name="csX8" fmla="*/ 3 w 2636709"/>
              <a:gd name="csY8" fmla="*/ 2672872 h 3066493"/>
              <a:gd name="csX0" fmla="*/ 3 w 2636709"/>
              <a:gd name="csY0" fmla="*/ 2672872 h 3066493"/>
              <a:gd name="csX1" fmla="*/ 108236 w 2636709"/>
              <a:gd name="csY1" fmla="*/ 2227685 h 3066493"/>
              <a:gd name="csX2" fmla="*/ 1950266 w 2636709"/>
              <a:gd name="csY2" fmla="*/ 20450 h 3066493"/>
              <a:gd name="csX3" fmla="*/ 2634082 w 2636709"/>
              <a:gd name="csY3" fmla="*/ -1 h 3066493"/>
              <a:gd name="csX4" fmla="*/ 2636710 w 2636709"/>
              <a:gd name="csY4" fmla="*/ 1442171 h 3066493"/>
              <a:gd name="csX5" fmla="*/ 2594533 w 2636709"/>
              <a:gd name="csY5" fmla="*/ 2170271 h 3066493"/>
              <a:gd name="csX6" fmla="*/ 2508340 w 2636709"/>
              <a:gd name="csY6" fmla="*/ 2840598 h 3066493"/>
              <a:gd name="csX7" fmla="*/ 2050040 w 2636709"/>
              <a:gd name="csY7" fmla="*/ 3066492 h 3066493"/>
              <a:gd name="csX8" fmla="*/ 3 w 2636709"/>
              <a:gd name="csY8" fmla="*/ 2672872 h 30664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636709" h="3066493">
                <a:moveTo>
                  <a:pt x="3" y="2672872"/>
                </a:moveTo>
                <a:lnTo>
                  <a:pt x="108236" y="2227685"/>
                </a:lnTo>
                <a:lnTo>
                  <a:pt x="1950266" y="20450"/>
                </a:lnTo>
                <a:lnTo>
                  <a:pt x="2634082" y="-1"/>
                </a:lnTo>
                <a:lnTo>
                  <a:pt x="2636710" y="1442171"/>
                </a:lnTo>
                <a:lnTo>
                  <a:pt x="2594533" y="2170271"/>
                </a:lnTo>
                <a:lnTo>
                  <a:pt x="2508340" y="2840598"/>
                </a:lnTo>
                <a:lnTo>
                  <a:pt x="2050040" y="3066492"/>
                </a:lnTo>
                <a:lnTo>
                  <a:pt x="3" y="2672872"/>
                </a:lnTo>
                <a:close/>
              </a:path>
            </a:pathLst>
          </a:custGeom>
          <a:solidFill>
            <a:srgbClr val="F59033">
              <a:alpha val="50196"/>
            </a:srgbClr>
          </a:solidFill>
          <a:ln w="19050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D2C906-D773-82C8-B246-D9A65149F6F5}"/>
              </a:ext>
            </a:extLst>
          </p:cNvPr>
          <p:cNvSpPr/>
          <p:nvPr/>
        </p:nvSpPr>
        <p:spPr>
          <a:xfrm>
            <a:off x="4255215" y="5273236"/>
            <a:ext cx="1012824" cy="2067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49591D-AB27-C7AE-DF83-A04CF74689C1}"/>
              </a:ext>
            </a:extLst>
          </p:cNvPr>
          <p:cNvSpPr txBox="1"/>
          <p:nvPr/>
        </p:nvSpPr>
        <p:spPr>
          <a:xfrm>
            <a:off x="4496404" y="5279882"/>
            <a:ext cx="849351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dirty="0">
                <a:solidFill>
                  <a:sysClr val="windowText" lastClr="000000"/>
                </a:solidFill>
              </a:rPr>
              <a:t>Development Site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707D69-96A5-3275-4650-F322B2BC16ED}"/>
              </a:ext>
            </a:extLst>
          </p:cNvPr>
          <p:cNvSpPr/>
          <p:nvPr/>
        </p:nvSpPr>
        <p:spPr>
          <a:xfrm>
            <a:off x="4282069" y="5323601"/>
            <a:ext cx="262053" cy="112619"/>
          </a:xfrm>
          <a:prstGeom prst="rect">
            <a:avLst/>
          </a:prstGeom>
          <a:solidFill>
            <a:srgbClr val="F59033">
              <a:alpha val="50196"/>
            </a:srgbClr>
          </a:solidFill>
          <a:ln w="19050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673056E-E877-0118-D641-8DE849EEBA80}"/>
              </a:ext>
            </a:extLst>
          </p:cNvPr>
          <p:cNvSpPr/>
          <p:nvPr/>
        </p:nvSpPr>
        <p:spPr>
          <a:xfrm>
            <a:off x="4255215" y="5066535"/>
            <a:ext cx="1012824" cy="2067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F07CEC-3B63-2E29-886D-7963FFB6BB9A}"/>
              </a:ext>
            </a:extLst>
          </p:cNvPr>
          <p:cNvSpPr txBox="1"/>
          <p:nvPr/>
        </p:nvSpPr>
        <p:spPr>
          <a:xfrm>
            <a:off x="4496404" y="5096806"/>
            <a:ext cx="897069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" dirty="0">
                <a:solidFill>
                  <a:sysClr val="windowText" lastClr="000000"/>
                </a:solidFill>
              </a:rPr>
              <a:t>1315 Bough Beeches Blvd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C5F57-E12F-C5E9-B3C4-EA2BF622F350}"/>
              </a:ext>
            </a:extLst>
          </p:cNvPr>
          <p:cNvSpPr/>
          <p:nvPr/>
        </p:nvSpPr>
        <p:spPr>
          <a:xfrm>
            <a:off x="4282069" y="5124482"/>
            <a:ext cx="262053" cy="112619"/>
          </a:xfrm>
          <a:prstGeom prst="rect">
            <a:avLst/>
          </a:prstGeom>
          <a:noFill/>
          <a:ln w="19050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9A86DB-5368-33CB-6F10-2C1A4A49FAF1}"/>
              </a:ext>
            </a:extLst>
          </p:cNvPr>
          <p:cNvSpPr/>
          <p:nvPr/>
        </p:nvSpPr>
        <p:spPr>
          <a:xfrm>
            <a:off x="10271125" y="5175139"/>
            <a:ext cx="1063393" cy="2067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AAA0B68-FD7D-86F9-5E25-2E38866D43F2}"/>
              </a:ext>
            </a:extLst>
          </p:cNvPr>
          <p:cNvSpPr txBox="1"/>
          <p:nvPr/>
        </p:nvSpPr>
        <p:spPr>
          <a:xfrm>
            <a:off x="10512913" y="5184556"/>
            <a:ext cx="993287" cy="176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50" dirty="0">
                <a:solidFill>
                  <a:sysClr val="windowText" lastClr="000000"/>
                </a:solidFill>
              </a:rPr>
              <a:t>1315 Bough Beeches Blvd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FD9F65-82B5-B696-F91E-477C177B3E63}"/>
              </a:ext>
            </a:extLst>
          </p:cNvPr>
          <p:cNvSpPr/>
          <p:nvPr/>
        </p:nvSpPr>
        <p:spPr>
          <a:xfrm>
            <a:off x="10326323" y="5224364"/>
            <a:ext cx="262053" cy="112619"/>
          </a:xfrm>
          <a:prstGeom prst="rect">
            <a:avLst/>
          </a:prstGeom>
          <a:noFill/>
          <a:ln w="19050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526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EE97B9-3BC6-A911-0690-F98DF26DD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40516C3-F37A-73E6-C213-C7ABB969D32F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173252" y="1293846"/>
            <a:ext cx="4737600" cy="2332800"/>
          </a:xfrm>
          <a:prstGeom prst="rect">
            <a:avLst/>
          </a:prstGeom>
        </p:spPr>
      </p:pic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DA4A79D7-FA01-31CE-7E73-53CCD0B7F641}"/>
              </a:ext>
            </a:extLst>
          </p:cNvPr>
          <p:cNvSpPr txBox="1">
            <a:spLocks/>
          </p:cNvSpPr>
          <p:nvPr/>
        </p:nvSpPr>
        <p:spPr>
          <a:xfrm>
            <a:off x="1173252" y="6433643"/>
            <a:ext cx="4922748" cy="28969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View from Rathburn Road East and Bough Beeches Blvd facing northwest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37AA0D-B43B-641C-4EA0-8CF0FFA3B9B5}"/>
              </a:ext>
            </a:extLst>
          </p:cNvPr>
          <p:cNvSpPr/>
          <p:nvPr/>
        </p:nvSpPr>
        <p:spPr>
          <a:xfrm>
            <a:off x="0" y="266075"/>
            <a:ext cx="343408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ED1A797-5620-DCC3-8385-0CE523907F24}"/>
              </a:ext>
            </a:extLst>
          </p:cNvPr>
          <p:cNvSpPr txBox="1">
            <a:spLocks/>
          </p:cNvSpPr>
          <p:nvPr/>
        </p:nvSpPr>
        <p:spPr>
          <a:xfrm>
            <a:off x="288449" y="465138"/>
            <a:ext cx="2857182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EXISTING SITE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75C11C5-9816-1B0C-6656-33B37504AAA4}"/>
              </a:ext>
            </a:extLst>
          </p:cNvPr>
          <p:cNvSpPr txBox="1">
            <a:spLocks/>
          </p:cNvSpPr>
          <p:nvPr/>
        </p:nvSpPr>
        <p:spPr>
          <a:xfrm>
            <a:off x="6388673" y="6458054"/>
            <a:ext cx="4922748" cy="28969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View from </a:t>
            </a:r>
            <a:r>
              <a:rPr lang="en-GB" sz="1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Bough Beeches Boulevard </a:t>
            </a:r>
            <a:r>
              <a:rPr lang="en-US" sz="1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facing east</a:t>
            </a:r>
          </a:p>
          <a:p>
            <a:pPr marL="0" indent="0" algn="just">
              <a:buNone/>
            </a:pPr>
            <a:endParaRPr lang="en-US" sz="1000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D7DA12FC-3D56-6F2B-5F7A-1154676E7AFE}"/>
              </a:ext>
            </a:extLst>
          </p:cNvPr>
          <p:cNvSpPr txBox="1">
            <a:spLocks/>
          </p:cNvSpPr>
          <p:nvPr/>
        </p:nvSpPr>
        <p:spPr>
          <a:xfrm>
            <a:off x="6388673" y="3654660"/>
            <a:ext cx="4922748" cy="28969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View from Rathburn Rd E and Dixie Rd facing north</a:t>
            </a:r>
          </a:p>
        </p:txBody>
      </p:sp>
      <p:pic>
        <p:nvPicPr>
          <p:cNvPr id="6" name="Picture 5" descr="A tall building with trees and grass&#10;&#10;AI-generated content may be incorrect.">
            <a:extLst>
              <a:ext uri="{FF2B5EF4-FFF2-40B4-BE49-F238E27FC236}">
                <a16:creationId xmlns:a16="http://schemas.microsoft.com/office/drawing/2014/main" id="{ECCC08B6-A4F1-BD44-AA2E-784D3379B4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8673" y="4098523"/>
            <a:ext cx="4738497" cy="2335120"/>
          </a:xfrm>
          <a:prstGeom prst="rect">
            <a:avLst/>
          </a:prstGeom>
        </p:spPr>
      </p:pic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214A056F-3D5A-C148-B239-929BE029799A}"/>
              </a:ext>
            </a:extLst>
          </p:cNvPr>
          <p:cNvSpPr txBox="1">
            <a:spLocks/>
          </p:cNvSpPr>
          <p:nvPr/>
        </p:nvSpPr>
        <p:spPr>
          <a:xfrm>
            <a:off x="1173252" y="3654660"/>
            <a:ext cx="4922748" cy="28969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View from Dixie Road facing southeast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A95EB9-4E23-68DB-27DE-5F5B9396DDD1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388673" y="1293846"/>
            <a:ext cx="4737600" cy="2332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8B95663-35F6-FCEE-6796-FC54F47D6E9E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1173251" y="4048864"/>
            <a:ext cx="4737600" cy="23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571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ABEFD9-FCF5-38BE-9495-D7432BEF4A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28E69F5E-16C0-3283-356E-4F5DA80E11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4" t="2424" r="25825" b="12244"/>
          <a:stretch>
            <a:fillRect/>
          </a:stretch>
        </p:blipFill>
        <p:spPr>
          <a:xfrm>
            <a:off x="3766144" y="492764"/>
            <a:ext cx="8016369" cy="6080815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2A98D056-A409-8EB1-06FA-2D4D0184AF91}"/>
              </a:ext>
            </a:extLst>
          </p:cNvPr>
          <p:cNvSpPr/>
          <p:nvPr/>
        </p:nvSpPr>
        <p:spPr>
          <a:xfrm>
            <a:off x="6153744" y="537658"/>
            <a:ext cx="3319976" cy="3284806"/>
          </a:xfrm>
          <a:custGeom>
            <a:avLst/>
            <a:gdLst>
              <a:gd name="connsiteX0" fmla="*/ 2152357 w 3319976"/>
              <a:gd name="connsiteY0" fmla="*/ 2982351 h 3284806"/>
              <a:gd name="connsiteX1" fmla="*/ 2567354 w 3319976"/>
              <a:gd name="connsiteY1" fmla="*/ 3284806 h 3284806"/>
              <a:gd name="connsiteX2" fmla="*/ 3319976 w 3319976"/>
              <a:gd name="connsiteY2" fmla="*/ 2096086 h 3284806"/>
              <a:gd name="connsiteX3" fmla="*/ 2215662 w 3319976"/>
              <a:gd name="connsiteY3" fmla="*/ 1069145 h 3284806"/>
              <a:gd name="connsiteX4" fmla="*/ 2187527 w 3319976"/>
              <a:gd name="connsiteY4" fmla="*/ 984738 h 3284806"/>
              <a:gd name="connsiteX5" fmla="*/ 1934308 w 3319976"/>
              <a:gd name="connsiteY5" fmla="*/ 837028 h 3284806"/>
              <a:gd name="connsiteX6" fmla="*/ 576776 w 3319976"/>
              <a:gd name="connsiteY6" fmla="*/ 2349305 h 3284806"/>
              <a:gd name="connsiteX7" fmla="*/ 0 w 3319976"/>
              <a:gd name="connsiteY7" fmla="*/ 1863969 h 3284806"/>
              <a:gd name="connsiteX8" fmla="*/ 1610751 w 3319976"/>
              <a:gd name="connsiteY8" fmla="*/ 0 h 3284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19976" h="3284806">
                <a:moveTo>
                  <a:pt x="2152357" y="2982351"/>
                </a:moveTo>
                <a:lnTo>
                  <a:pt x="2567354" y="3284806"/>
                </a:lnTo>
                <a:lnTo>
                  <a:pt x="3319976" y="2096086"/>
                </a:lnTo>
                <a:lnTo>
                  <a:pt x="2215662" y="1069145"/>
                </a:lnTo>
                <a:lnTo>
                  <a:pt x="2187527" y="984738"/>
                </a:lnTo>
                <a:lnTo>
                  <a:pt x="1934308" y="837028"/>
                </a:lnTo>
                <a:lnTo>
                  <a:pt x="576776" y="2349305"/>
                </a:lnTo>
                <a:lnTo>
                  <a:pt x="0" y="1863969"/>
                </a:lnTo>
                <a:lnTo>
                  <a:pt x="1610751" y="0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19C080-861C-1218-138E-FABA42C83D92}"/>
              </a:ext>
            </a:extLst>
          </p:cNvPr>
          <p:cNvSpPr/>
          <p:nvPr/>
        </p:nvSpPr>
        <p:spPr>
          <a:xfrm>
            <a:off x="0" y="302623"/>
            <a:ext cx="3882452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0A30277-FD05-AA07-1DFF-A40696D8833A}"/>
              </a:ext>
            </a:extLst>
          </p:cNvPr>
          <p:cNvSpPr txBox="1">
            <a:spLocks/>
          </p:cNvSpPr>
          <p:nvPr/>
        </p:nvSpPr>
        <p:spPr>
          <a:xfrm>
            <a:off x="288448" y="501686"/>
            <a:ext cx="3594004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EXISTING HEIGHT</a:t>
            </a:r>
          </a:p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CONTEXT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EC52B81-8F98-E177-BE3A-FA4D9BBF8F5B}"/>
              </a:ext>
            </a:extLst>
          </p:cNvPr>
          <p:cNvSpPr/>
          <p:nvPr/>
        </p:nvSpPr>
        <p:spPr>
          <a:xfrm>
            <a:off x="7637886" y="3533172"/>
            <a:ext cx="647113" cy="1519311"/>
          </a:xfrm>
          <a:custGeom>
            <a:avLst/>
            <a:gdLst>
              <a:gd name="connsiteX0" fmla="*/ 647113 w 647113"/>
              <a:gd name="connsiteY0" fmla="*/ 0 h 1519311"/>
              <a:gd name="connsiteX1" fmla="*/ 281353 w 647113"/>
              <a:gd name="connsiteY1" fmla="*/ 443133 h 1519311"/>
              <a:gd name="connsiteX2" fmla="*/ 168812 w 647113"/>
              <a:gd name="connsiteY2" fmla="*/ 597877 h 1519311"/>
              <a:gd name="connsiteX3" fmla="*/ 302455 w 647113"/>
              <a:gd name="connsiteY3" fmla="*/ 724486 h 1519311"/>
              <a:gd name="connsiteX4" fmla="*/ 0 w 647113"/>
              <a:gd name="connsiteY4" fmla="*/ 1083213 h 1519311"/>
              <a:gd name="connsiteX5" fmla="*/ 211015 w 647113"/>
              <a:gd name="connsiteY5" fmla="*/ 1294228 h 1519311"/>
              <a:gd name="connsiteX6" fmla="*/ 218049 w 647113"/>
              <a:gd name="connsiteY6" fmla="*/ 1519311 h 15193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47113" h="1519311">
                <a:moveTo>
                  <a:pt x="647113" y="0"/>
                </a:moveTo>
                <a:lnTo>
                  <a:pt x="281353" y="443133"/>
                </a:lnTo>
                <a:lnTo>
                  <a:pt x="168812" y="597877"/>
                </a:lnTo>
                <a:lnTo>
                  <a:pt x="302455" y="724486"/>
                </a:lnTo>
                <a:lnTo>
                  <a:pt x="0" y="1083213"/>
                </a:lnTo>
                <a:lnTo>
                  <a:pt x="211015" y="1294228"/>
                </a:lnTo>
                <a:lnTo>
                  <a:pt x="218049" y="1519311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6A4FEC8-5C11-CCD2-ED82-F56B5C6425E0}"/>
              </a:ext>
            </a:extLst>
          </p:cNvPr>
          <p:cNvSpPr/>
          <p:nvPr/>
        </p:nvSpPr>
        <p:spPr>
          <a:xfrm>
            <a:off x="6188913" y="5101720"/>
            <a:ext cx="1674056" cy="1308295"/>
          </a:xfrm>
          <a:custGeom>
            <a:avLst/>
            <a:gdLst>
              <a:gd name="connsiteX0" fmla="*/ 1674056 w 1674056"/>
              <a:gd name="connsiteY0" fmla="*/ 0 h 1308295"/>
              <a:gd name="connsiteX1" fmla="*/ 675249 w 1674056"/>
              <a:gd name="connsiteY1" fmla="*/ 1308295 h 1308295"/>
              <a:gd name="connsiteX2" fmla="*/ 316523 w 1674056"/>
              <a:gd name="connsiteY2" fmla="*/ 991772 h 1308295"/>
              <a:gd name="connsiteX3" fmla="*/ 0 w 1674056"/>
              <a:gd name="connsiteY3" fmla="*/ 907366 h 1308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4056" h="1308295">
                <a:moveTo>
                  <a:pt x="1674056" y="0"/>
                </a:moveTo>
                <a:lnTo>
                  <a:pt x="675249" y="1308295"/>
                </a:lnTo>
                <a:lnTo>
                  <a:pt x="316523" y="991772"/>
                </a:lnTo>
                <a:lnTo>
                  <a:pt x="0" y="907366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7CBFA6CA-995B-84C4-C67C-CD29CEF35ED8}"/>
              </a:ext>
            </a:extLst>
          </p:cNvPr>
          <p:cNvSpPr/>
          <p:nvPr/>
        </p:nvSpPr>
        <p:spPr>
          <a:xfrm>
            <a:off x="5921627" y="5889511"/>
            <a:ext cx="232117" cy="119575"/>
          </a:xfrm>
          <a:custGeom>
            <a:avLst/>
            <a:gdLst>
              <a:gd name="connsiteX0" fmla="*/ 232117 w 232117"/>
              <a:gd name="connsiteY0" fmla="*/ 119575 h 119575"/>
              <a:gd name="connsiteX1" fmla="*/ 0 w 232117"/>
              <a:gd name="connsiteY1" fmla="*/ 0 h 119575"/>
              <a:gd name="connsiteX2" fmla="*/ 0 w 232117"/>
              <a:gd name="connsiteY2" fmla="*/ 0 h 11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2117" h="119575">
                <a:moveTo>
                  <a:pt x="232117" y="119575"/>
                </a:moveTo>
                <a:lnTo>
                  <a:pt x="0" y="0"/>
                </a:lnTo>
                <a:lnTo>
                  <a:pt x="0" y="0"/>
                </a:lnTo>
              </a:path>
            </a:pathLst>
          </a:custGeom>
          <a:noFill/>
          <a:ln w="28575">
            <a:solidFill>
              <a:srgbClr val="FF0000">
                <a:alpha val="32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C228B813-291F-CC6A-2347-2E9AF439073F}"/>
              </a:ext>
            </a:extLst>
          </p:cNvPr>
          <p:cNvSpPr/>
          <p:nvPr/>
        </p:nvSpPr>
        <p:spPr>
          <a:xfrm>
            <a:off x="5000193" y="4658588"/>
            <a:ext cx="696351" cy="1062110"/>
          </a:xfrm>
          <a:custGeom>
            <a:avLst/>
            <a:gdLst>
              <a:gd name="connsiteX0" fmla="*/ 696351 w 696351"/>
              <a:gd name="connsiteY0" fmla="*/ 1062110 h 1062110"/>
              <a:gd name="connsiteX1" fmla="*/ 520505 w 696351"/>
              <a:gd name="connsiteY1" fmla="*/ 956603 h 1062110"/>
              <a:gd name="connsiteX2" fmla="*/ 295422 w 696351"/>
              <a:gd name="connsiteY2" fmla="*/ 879230 h 1062110"/>
              <a:gd name="connsiteX3" fmla="*/ 0 w 696351"/>
              <a:gd name="connsiteY3" fmla="*/ 583809 h 1062110"/>
              <a:gd name="connsiteX4" fmla="*/ 372794 w 696351"/>
              <a:gd name="connsiteY4" fmla="*/ 0 h 1062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6351" h="1062110">
                <a:moveTo>
                  <a:pt x="696351" y="1062110"/>
                </a:moveTo>
                <a:lnTo>
                  <a:pt x="520505" y="956603"/>
                </a:lnTo>
                <a:lnTo>
                  <a:pt x="295422" y="879230"/>
                </a:lnTo>
                <a:lnTo>
                  <a:pt x="0" y="583809"/>
                </a:lnTo>
                <a:lnTo>
                  <a:pt x="372794" y="0"/>
                </a:lnTo>
              </a:path>
            </a:pathLst>
          </a:custGeom>
          <a:noFill/>
          <a:ln w="28575">
            <a:solidFill>
              <a:srgbClr val="FF0000">
                <a:alpha val="32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B28EA8D-142D-C83E-C993-332C029F86EE}"/>
              </a:ext>
            </a:extLst>
          </p:cNvPr>
          <p:cNvSpPr/>
          <p:nvPr/>
        </p:nvSpPr>
        <p:spPr>
          <a:xfrm>
            <a:off x="5401122" y="3026735"/>
            <a:ext cx="1216856" cy="1596683"/>
          </a:xfrm>
          <a:custGeom>
            <a:avLst/>
            <a:gdLst>
              <a:gd name="connsiteX0" fmla="*/ 0 w 1216856"/>
              <a:gd name="connsiteY0" fmla="*/ 1596683 h 1596683"/>
              <a:gd name="connsiteX1" fmla="*/ 1216856 w 1216856"/>
              <a:gd name="connsiteY1" fmla="*/ 0 h 1596683"/>
              <a:gd name="connsiteX2" fmla="*/ 1216856 w 1216856"/>
              <a:gd name="connsiteY2" fmla="*/ 0 h 15966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16856" h="1596683">
                <a:moveTo>
                  <a:pt x="0" y="1596683"/>
                </a:moveTo>
                <a:lnTo>
                  <a:pt x="1216856" y="0"/>
                </a:lnTo>
                <a:lnTo>
                  <a:pt x="1216856" y="0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DE2C3C13-79F8-92CE-49FF-3EC4D44F0FEF}"/>
              </a:ext>
            </a:extLst>
          </p:cNvPr>
          <p:cNvSpPr/>
          <p:nvPr/>
        </p:nvSpPr>
        <p:spPr>
          <a:xfrm>
            <a:off x="4437485" y="3075972"/>
            <a:ext cx="1527831" cy="1568548"/>
          </a:xfrm>
          <a:custGeom>
            <a:avLst/>
            <a:gdLst>
              <a:gd name="connsiteX0" fmla="*/ 2166424 w 2166424"/>
              <a:gd name="connsiteY0" fmla="*/ 267287 h 1892105"/>
              <a:gd name="connsiteX1" fmla="*/ 1871003 w 2166424"/>
              <a:gd name="connsiteY1" fmla="*/ 0 h 1892105"/>
              <a:gd name="connsiteX2" fmla="*/ 1519310 w 2166424"/>
              <a:gd name="connsiteY2" fmla="*/ 407963 h 1892105"/>
              <a:gd name="connsiteX3" fmla="*/ 1448972 w 2166424"/>
              <a:gd name="connsiteY3" fmla="*/ 323557 h 1892105"/>
              <a:gd name="connsiteX4" fmla="*/ 893298 w 2166424"/>
              <a:gd name="connsiteY4" fmla="*/ 1012874 h 1892105"/>
              <a:gd name="connsiteX5" fmla="*/ 780756 w 2166424"/>
              <a:gd name="connsiteY5" fmla="*/ 865163 h 1892105"/>
              <a:gd name="connsiteX6" fmla="*/ 724486 w 2166424"/>
              <a:gd name="connsiteY6" fmla="*/ 801859 h 1892105"/>
              <a:gd name="connsiteX7" fmla="*/ 569741 w 2166424"/>
              <a:gd name="connsiteY7" fmla="*/ 1041010 h 1892105"/>
              <a:gd name="connsiteX8" fmla="*/ 499403 w 2166424"/>
              <a:gd name="connsiteY8" fmla="*/ 1160585 h 1892105"/>
              <a:gd name="connsiteX9" fmla="*/ 400929 w 2166424"/>
              <a:gd name="connsiteY9" fmla="*/ 1308296 h 1892105"/>
              <a:gd name="connsiteX10" fmla="*/ 281353 w 2166424"/>
              <a:gd name="connsiteY10" fmla="*/ 1547447 h 1892105"/>
              <a:gd name="connsiteX11" fmla="*/ 105507 w 2166424"/>
              <a:gd name="connsiteY11" fmla="*/ 1730327 h 1892105"/>
              <a:gd name="connsiteX12" fmla="*/ 0 w 2166424"/>
              <a:gd name="connsiteY12" fmla="*/ 1892105 h 1892105"/>
              <a:gd name="connsiteX0" fmla="*/ 1870332 w 1871003"/>
              <a:gd name="connsiteY0" fmla="*/ 0 h 1894784"/>
              <a:gd name="connsiteX1" fmla="*/ 1871003 w 1871003"/>
              <a:gd name="connsiteY1" fmla="*/ 2679 h 1894784"/>
              <a:gd name="connsiteX2" fmla="*/ 1519310 w 1871003"/>
              <a:gd name="connsiteY2" fmla="*/ 410642 h 1894784"/>
              <a:gd name="connsiteX3" fmla="*/ 1448972 w 1871003"/>
              <a:gd name="connsiteY3" fmla="*/ 326236 h 1894784"/>
              <a:gd name="connsiteX4" fmla="*/ 893298 w 1871003"/>
              <a:gd name="connsiteY4" fmla="*/ 1015553 h 1894784"/>
              <a:gd name="connsiteX5" fmla="*/ 780756 w 1871003"/>
              <a:gd name="connsiteY5" fmla="*/ 867842 h 1894784"/>
              <a:gd name="connsiteX6" fmla="*/ 724486 w 1871003"/>
              <a:gd name="connsiteY6" fmla="*/ 804538 h 1894784"/>
              <a:gd name="connsiteX7" fmla="*/ 569741 w 1871003"/>
              <a:gd name="connsiteY7" fmla="*/ 1043689 h 1894784"/>
              <a:gd name="connsiteX8" fmla="*/ 499403 w 1871003"/>
              <a:gd name="connsiteY8" fmla="*/ 1163264 h 1894784"/>
              <a:gd name="connsiteX9" fmla="*/ 400929 w 1871003"/>
              <a:gd name="connsiteY9" fmla="*/ 1310975 h 1894784"/>
              <a:gd name="connsiteX10" fmla="*/ 281353 w 1871003"/>
              <a:gd name="connsiteY10" fmla="*/ 1550126 h 1894784"/>
              <a:gd name="connsiteX11" fmla="*/ 105507 w 1871003"/>
              <a:gd name="connsiteY11" fmla="*/ 1733006 h 1894784"/>
              <a:gd name="connsiteX12" fmla="*/ 0 w 1871003"/>
              <a:gd name="connsiteY12" fmla="*/ 1894784 h 1894784"/>
              <a:gd name="connsiteX0" fmla="*/ 1870332 w 1870332"/>
              <a:gd name="connsiteY0" fmla="*/ 0 h 1894784"/>
              <a:gd name="connsiteX1" fmla="*/ 1518306 w 1870332"/>
              <a:gd name="connsiteY1" fmla="*/ 416336 h 1894784"/>
              <a:gd name="connsiteX2" fmla="*/ 1519310 w 1870332"/>
              <a:gd name="connsiteY2" fmla="*/ 410642 h 1894784"/>
              <a:gd name="connsiteX3" fmla="*/ 1448972 w 1870332"/>
              <a:gd name="connsiteY3" fmla="*/ 326236 h 1894784"/>
              <a:gd name="connsiteX4" fmla="*/ 893298 w 1870332"/>
              <a:gd name="connsiteY4" fmla="*/ 1015553 h 1894784"/>
              <a:gd name="connsiteX5" fmla="*/ 780756 w 1870332"/>
              <a:gd name="connsiteY5" fmla="*/ 867842 h 1894784"/>
              <a:gd name="connsiteX6" fmla="*/ 724486 w 1870332"/>
              <a:gd name="connsiteY6" fmla="*/ 804538 h 1894784"/>
              <a:gd name="connsiteX7" fmla="*/ 569741 w 1870332"/>
              <a:gd name="connsiteY7" fmla="*/ 1043689 h 1894784"/>
              <a:gd name="connsiteX8" fmla="*/ 499403 w 1870332"/>
              <a:gd name="connsiteY8" fmla="*/ 1163264 h 1894784"/>
              <a:gd name="connsiteX9" fmla="*/ 400929 w 1870332"/>
              <a:gd name="connsiteY9" fmla="*/ 1310975 h 1894784"/>
              <a:gd name="connsiteX10" fmla="*/ 281353 w 1870332"/>
              <a:gd name="connsiteY10" fmla="*/ 1550126 h 1894784"/>
              <a:gd name="connsiteX11" fmla="*/ 105507 w 1870332"/>
              <a:gd name="connsiteY11" fmla="*/ 1733006 h 1894784"/>
              <a:gd name="connsiteX12" fmla="*/ 0 w 1870332"/>
              <a:gd name="connsiteY12" fmla="*/ 1894784 h 1894784"/>
              <a:gd name="connsiteX0" fmla="*/ 1439258 w 1519310"/>
              <a:gd name="connsiteY0" fmla="*/ 30815 h 1568548"/>
              <a:gd name="connsiteX1" fmla="*/ 1518306 w 1519310"/>
              <a:gd name="connsiteY1" fmla="*/ 90100 h 1568548"/>
              <a:gd name="connsiteX2" fmla="*/ 1519310 w 1519310"/>
              <a:gd name="connsiteY2" fmla="*/ 84406 h 1568548"/>
              <a:gd name="connsiteX3" fmla="*/ 1448972 w 1519310"/>
              <a:gd name="connsiteY3" fmla="*/ 0 h 1568548"/>
              <a:gd name="connsiteX4" fmla="*/ 893298 w 1519310"/>
              <a:gd name="connsiteY4" fmla="*/ 689317 h 1568548"/>
              <a:gd name="connsiteX5" fmla="*/ 780756 w 1519310"/>
              <a:gd name="connsiteY5" fmla="*/ 541606 h 1568548"/>
              <a:gd name="connsiteX6" fmla="*/ 724486 w 1519310"/>
              <a:gd name="connsiteY6" fmla="*/ 478302 h 1568548"/>
              <a:gd name="connsiteX7" fmla="*/ 569741 w 1519310"/>
              <a:gd name="connsiteY7" fmla="*/ 717453 h 1568548"/>
              <a:gd name="connsiteX8" fmla="*/ 499403 w 1519310"/>
              <a:gd name="connsiteY8" fmla="*/ 837028 h 1568548"/>
              <a:gd name="connsiteX9" fmla="*/ 400929 w 1519310"/>
              <a:gd name="connsiteY9" fmla="*/ 984739 h 1568548"/>
              <a:gd name="connsiteX10" fmla="*/ 281353 w 1519310"/>
              <a:gd name="connsiteY10" fmla="*/ 1223890 h 1568548"/>
              <a:gd name="connsiteX11" fmla="*/ 105507 w 1519310"/>
              <a:gd name="connsiteY11" fmla="*/ 1406770 h 1568548"/>
              <a:gd name="connsiteX12" fmla="*/ 0 w 1519310"/>
              <a:gd name="connsiteY12" fmla="*/ 1568548 h 1568548"/>
              <a:gd name="connsiteX0" fmla="*/ 1432908 w 1519310"/>
              <a:gd name="connsiteY0" fmla="*/ 237190 h 1568548"/>
              <a:gd name="connsiteX1" fmla="*/ 1518306 w 1519310"/>
              <a:gd name="connsiteY1" fmla="*/ 90100 h 1568548"/>
              <a:gd name="connsiteX2" fmla="*/ 1519310 w 1519310"/>
              <a:gd name="connsiteY2" fmla="*/ 84406 h 1568548"/>
              <a:gd name="connsiteX3" fmla="*/ 1448972 w 1519310"/>
              <a:gd name="connsiteY3" fmla="*/ 0 h 1568548"/>
              <a:gd name="connsiteX4" fmla="*/ 893298 w 1519310"/>
              <a:gd name="connsiteY4" fmla="*/ 689317 h 1568548"/>
              <a:gd name="connsiteX5" fmla="*/ 780756 w 1519310"/>
              <a:gd name="connsiteY5" fmla="*/ 541606 h 1568548"/>
              <a:gd name="connsiteX6" fmla="*/ 724486 w 1519310"/>
              <a:gd name="connsiteY6" fmla="*/ 478302 h 1568548"/>
              <a:gd name="connsiteX7" fmla="*/ 569741 w 1519310"/>
              <a:gd name="connsiteY7" fmla="*/ 717453 h 1568548"/>
              <a:gd name="connsiteX8" fmla="*/ 499403 w 1519310"/>
              <a:gd name="connsiteY8" fmla="*/ 837028 h 1568548"/>
              <a:gd name="connsiteX9" fmla="*/ 400929 w 1519310"/>
              <a:gd name="connsiteY9" fmla="*/ 984739 h 1568548"/>
              <a:gd name="connsiteX10" fmla="*/ 281353 w 1519310"/>
              <a:gd name="connsiteY10" fmla="*/ 1223890 h 1568548"/>
              <a:gd name="connsiteX11" fmla="*/ 105507 w 1519310"/>
              <a:gd name="connsiteY11" fmla="*/ 1406770 h 1568548"/>
              <a:gd name="connsiteX12" fmla="*/ 0 w 1519310"/>
              <a:gd name="connsiteY12" fmla="*/ 1568548 h 1568548"/>
              <a:gd name="connsiteX0" fmla="*/ 1518306 w 1519310"/>
              <a:gd name="connsiteY0" fmla="*/ 90100 h 1568548"/>
              <a:gd name="connsiteX1" fmla="*/ 1519310 w 1519310"/>
              <a:gd name="connsiteY1" fmla="*/ 84406 h 1568548"/>
              <a:gd name="connsiteX2" fmla="*/ 1448972 w 1519310"/>
              <a:gd name="connsiteY2" fmla="*/ 0 h 1568548"/>
              <a:gd name="connsiteX3" fmla="*/ 893298 w 1519310"/>
              <a:gd name="connsiteY3" fmla="*/ 689317 h 1568548"/>
              <a:gd name="connsiteX4" fmla="*/ 780756 w 1519310"/>
              <a:gd name="connsiteY4" fmla="*/ 541606 h 1568548"/>
              <a:gd name="connsiteX5" fmla="*/ 724486 w 1519310"/>
              <a:gd name="connsiteY5" fmla="*/ 478302 h 1568548"/>
              <a:gd name="connsiteX6" fmla="*/ 569741 w 1519310"/>
              <a:gd name="connsiteY6" fmla="*/ 717453 h 1568548"/>
              <a:gd name="connsiteX7" fmla="*/ 499403 w 1519310"/>
              <a:gd name="connsiteY7" fmla="*/ 837028 h 1568548"/>
              <a:gd name="connsiteX8" fmla="*/ 400929 w 1519310"/>
              <a:gd name="connsiteY8" fmla="*/ 984739 h 1568548"/>
              <a:gd name="connsiteX9" fmla="*/ 281353 w 1519310"/>
              <a:gd name="connsiteY9" fmla="*/ 1223890 h 1568548"/>
              <a:gd name="connsiteX10" fmla="*/ 105507 w 1519310"/>
              <a:gd name="connsiteY10" fmla="*/ 1406770 h 1568548"/>
              <a:gd name="connsiteX11" fmla="*/ 0 w 1519310"/>
              <a:gd name="connsiteY11" fmla="*/ 1568548 h 1568548"/>
              <a:gd name="connsiteX0" fmla="*/ 1518306 w 1518306"/>
              <a:gd name="connsiteY0" fmla="*/ 90100 h 1568548"/>
              <a:gd name="connsiteX1" fmla="*/ 1448972 w 1518306"/>
              <a:gd name="connsiteY1" fmla="*/ 0 h 1568548"/>
              <a:gd name="connsiteX2" fmla="*/ 893298 w 1518306"/>
              <a:gd name="connsiteY2" fmla="*/ 689317 h 1568548"/>
              <a:gd name="connsiteX3" fmla="*/ 780756 w 1518306"/>
              <a:gd name="connsiteY3" fmla="*/ 541606 h 1568548"/>
              <a:gd name="connsiteX4" fmla="*/ 724486 w 1518306"/>
              <a:gd name="connsiteY4" fmla="*/ 478302 h 1568548"/>
              <a:gd name="connsiteX5" fmla="*/ 569741 w 1518306"/>
              <a:gd name="connsiteY5" fmla="*/ 717453 h 1568548"/>
              <a:gd name="connsiteX6" fmla="*/ 499403 w 1518306"/>
              <a:gd name="connsiteY6" fmla="*/ 837028 h 1568548"/>
              <a:gd name="connsiteX7" fmla="*/ 400929 w 1518306"/>
              <a:gd name="connsiteY7" fmla="*/ 984739 h 1568548"/>
              <a:gd name="connsiteX8" fmla="*/ 281353 w 1518306"/>
              <a:gd name="connsiteY8" fmla="*/ 1223890 h 1568548"/>
              <a:gd name="connsiteX9" fmla="*/ 105507 w 1518306"/>
              <a:gd name="connsiteY9" fmla="*/ 1406770 h 1568548"/>
              <a:gd name="connsiteX10" fmla="*/ 0 w 1518306"/>
              <a:gd name="connsiteY10" fmla="*/ 1568548 h 1568548"/>
              <a:gd name="connsiteX0" fmla="*/ 1527831 w 1527831"/>
              <a:gd name="connsiteY0" fmla="*/ 77400 h 1568548"/>
              <a:gd name="connsiteX1" fmla="*/ 1448972 w 1527831"/>
              <a:gd name="connsiteY1" fmla="*/ 0 h 1568548"/>
              <a:gd name="connsiteX2" fmla="*/ 893298 w 1527831"/>
              <a:gd name="connsiteY2" fmla="*/ 689317 h 1568548"/>
              <a:gd name="connsiteX3" fmla="*/ 780756 w 1527831"/>
              <a:gd name="connsiteY3" fmla="*/ 541606 h 1568548"/>
              <a:gd name="connsiteX4" fmla="*/ 724486 w 1527831"/>
              <a:gd name="connsiteY4" fmla="*/ 478302 h 1568548"/>
              <a:gd name="connsiteX5" fmla="*/ 569741 w 1527831"/>
              <a:gd name="connsiteY5" fmla="*/ 717453 h 1568548"/>
              <a:gd name="connsiteX6" fmla="*/ 499403 w 1527831"/>
              <a:gd name="connsiteY6" fmla="*/ 837028 h 1568548"/>
              <a:gd name="connsiteX7" fmla="*/ 400929 w 1527831"/>
              <a:gd name="connsiteY7" fmla="*/ 984739 h 1568548"/>
              <a:gd name="connsiteX8" fmla="*/ 281353 w 1527831"/>
              <a:gd name="connsiteY8" fmla="*/ 1223890 h 1568548"/>
              <a:gd name="connsiteX9" fmla="*/ 105507 w 1527831"/>
              <a:gd name="connsiteY9" fmla="*/ 1406770 h 1568548"/>
              <a:gd name="connsiteX10" fmla="*/ 0 w 1527831"/>
              <a:gd name="connsiteY10" fmla="*/ 1568548 h 15685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527831" h="1568548">
                <a:moveTo>
                  <a:pt x="1527831" y="77400"/>
                </a:moveTo>
                <a:lnTo>
                  <a:pt x="1448972" y="0"/>
                </a:lnTo>
                <a:lnTo>
                  <a:pt x="893298" y="689317"/>
                </a:lnTo>
                <a:lnTo>
                  <a:pt x="780756" y="541606"/>
                </a:lnTo>
                <a:lnTo>
                  <a:pt x="724486" y="478302"/>
                </a:lnTo>
                <a:lnTo>
                  <a:pt x="569741" y="717453"/>
                </a:lnTo>
                <a:lnTo>
                  <a:pt x="499403" y="837028"/>
                </a:lnTo>
                <a:lnTo>
                  <a:pt x="400929" y="984739"/>
                </a:lnTo>
                <a:lnTo>
                  <a:pt x="281353" y="1223890"/>
                </a:lnTo>
                <a:lnTo>
                  <a:pt x="105507" y="1406770"/>
                </a:lnTo>
                <a:lnTo>
                  <a:pt x="0" y="1568548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66C7A7AF-D508-C32C-E285-A0300A4202D7}"/>
              </a:ext>
            </a:extLst>
          </p:cNvPr>
          <p:cNvSpPr/>
          <p:nvPr/>
        </p:nvSpPr>
        <p:spPr>
          <a:xfrm>
            <a:off x="5957801" y="2759114"/>
            <a:ext cx="657497" cy="396240"/>
          </a:xfrm>
          <a:custGeom>
            <a:avLst/>
            <a:gdLst>
              <a:gd name="connsiteX0" fmla="*/ 0 w 657497"/>
              <a:gd name="connsiteY0" fmla="*/ 396240 h 396240"/>
              <a:gd name="connsiteX1" fmla="*/ 343989 w 657497"/>
              <a:gd name="connsiteY1" fmla="*/ 0 h 396240"/>
              <a:gd name="connsiteX2" fmla="*/ 657497 w 657497"/>
              <a:gd name="connsiteY2" fmla="*/ 256903 h 396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57497" h="396240">
                <a:moveTo>
                  <a:pt x="0" y="396240"/>
                </a:moveTo>
                <a:lnTo>
                  <a:pt x="343989" y="0"/>
                </a:lnTo>
                <a:lnTo>
                  <a:pt x="657497" y="256903"/>
                </a:lnTo>
              </a:path>
            </a:pathLst>
          </a:custGeom>
          <a:noFill/>
          <a:ln w="28575">
            <a:solidFill>
              <a:srgbClr val="FF0000">
                <a:alpha val="34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719A8A1-4304-8DB2-C6F7-BB252934B225}"/>
              </a:ext>
            </a:extLst>
          </p:cNvPr>
          <p:cNvCxnSpPr>
            <a:cxnSpLocks/>
          </p:cNvCxnSpPr>
          <p:nvPr/>
        </p:nvCxnSpPr>
        <p:spPr>
          <a:xfrm flipH="1">
            <a:off x="8514624" y="1356714"/>
            <a:ext cx="437453" cy="335806"/>
          </a:xfrm>
          <a:prstGeom prst="straightConnector1">
            <a:avLst/>
          </a:prstGeom>
          <a:ln w="38100">
            <a:solidFill>
              <a:srgbClr val="FF0000">
                <a:alpha val="67076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9786F8F5-5FDD-287E-EB02-F163DF87503D}"/>
              </a:ext>
            </a:extLst>
          </p:cNvPr>
          <p:cNvSpPr/>
          <p:nvPr/>
        </p:nvSpPr>
        <p:spPr>
          <a:xfrm>
            <a:off x="8822058" y="1157029"/>
            <a:ext cx="1328741" cy="280202"/>
          </a:xfrm>
          <a:prstGeom prst="rect">
            <a:avLst/>
          </a:prstGeom>
          <a:solidFill>
            <a:srgbClr val="FF0000">
              <a:alpha val="63991"/>
            </a:srgbClr>
          </a:solidFill>
          <a:ln>
            <a:noFill/>
          </a:ln>
          <a:effectLst>
            <a:softEdge rad="34169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Dixie 403 PMTSA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34F86E5-66C0-00C5-DCBD-443E27960210}"/>
              </a:ext>
            </a:extLst>
          </p:cNvPr>
          <p:cNvCxnSpPr>
            <a:cxnSpLocks/>
          </p:cNvCxnSpPr>
          <p:nvPr/>
        </p:nvCxnSpPr>
        <p:spPr>
          <a:xfrm>
            <a:off x="9892226" y="5949298"/>
            <a:ext cx="637831" cy="603440"/>
          </a:xfrm>
          <a:prstGeom prst="straightConnector1">
            <a:avLst/>
          </a:prstGeom>
          <a:ln w="38100">
            <a:solidFill>
              <a:srgbClr val="4B773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76AE826B-6FC1-E3CC-D985-DE78D97007AB}"/>
              </a:ext>
            </a:extLst>
          </p:cNvPr>
          <p:cNvSpPr/>
          <p:nvPr/>
        </p:nvSpPr>
        <p:spPr>
          <a:xfrm>
            <a:off x="9408487" y="5783438"/>
            <a:ext cx="1328741" cy="271932"/>
          </a:xfrm>
          <a:prstGeom prst="rect">
            <a:avLst/>
          </a:prstGeom>
          <a:solidFill>
            <a:srgbClr val="4B7738"/>
          </a:solidFill>
          <a:ln>
            <a:noFill/>
          </a:ln>
          <a:effectLst>
            <a:softEdge rad="34169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Dixie GO ~2.95km</a:t>
            </a:r>
          </a:p>
        </p:txBody>
      </p:sp>
    </p:spTree>
    <p:extLst>
      <p:ext uri="{BB962C8B-B14F-4D97-AF65-F5344CB8AC3E}">
        <p14:creationId xmlns:p14="http://schemas.microsoft.com/office/powerpoint/2010/main" val="1200965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D93CD4-6FC8-396C-658D-3AF3D6049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0CF417-EDF6-E7BF-B630-AD290B2D0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680"/>
          <a:stretch>
            <a:fillRect/>
          </a:stretch>
        </p:blipFill>
        <p:spPr>
          <a:xfrm>
            <a:off x="2735008" y="709535"/>
            <a:ext cx="9286790" cy="595591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E02A401-E841-AE6D-4D66-A83435F4F809}"/>
              </a:ext>
            </a:extLst>
          </p:cNvPr>
          <p:cNvSpPr/>
          <p:nvPr/>
        </p:nvSpPr>
        <p:spPr>
          <a:xfrm>
            <a:off x="0" y="266075"/>
            <a:ext cx="3882452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B6633F4-9439-A441-FFC9-D714F392200E}"/>
              </a:ext>
            </a:extLst>
          </p:cNvPr>
          <p:cNvSpPr txBox="1">
            <a:spLocks/>
          </p:cNvSpPr>
          <p:nvPr/>
        </p:nvSpPr>
        <p:spPr>
          <a:xfrm>
            <a:off x="170202" y="465138"/>
            <a:ext cx="3789947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TRANSPORTATION CONTEXT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EA0F31A-0A48-D208-6EFA-F0E8164DDBA4}"/>
              </a:ext>
            </a:extLst>
          </p:cNvPr>
          <p:cNvCxnSpPr>
            <a:cxnSpLocks/>
            <a:endCxn id="6" idx="3"/>
          </p:cNvCxnSpPr>
          <p:nvPr/>
        </p:nvCxnSpPr>
        <p:spPr>
          <a:xfrm flipH="1" flipV="1">
            <a:off x="7879789" y="3565664"/>
            <a:ext cx="181645" cy="96949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E43F5EB5-0509-2882-25AA-1010902697B7}"/>
              </a:ext>
            </a:extLst>
          </p:cNvPr>
          <p:cNvSpPr/>
          <p:nvPr/>
        </p:nvSpPr>
        <p:spPr>
          <a:xfrm>
            <a:off x="7795325" y="4535158"/>
            <a:ext cx="1034616" cy="268132"/>
          </a:xfrm>
          <a:prstGeom prst="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Subject Site</a:t>
            </a:r>
          </a:p>
        </p:txBody>
      </p:sp>
      <p:sp>
        <p:nvSpPr>
          <p:cNvPr id="6" name="5-Point Star 5">
            <a:extLst>
              <a:ext uri="{FF2B5EF4-FFF2-40B4-BE49-F238E27FC236}">
                <a16:creationId xmlns:a16="http://schemas.microsoft.com/office/drawing/2014/main" id="{A89815EF-06BC-40E0-CA14-F08F3061A8F9}"/>
              </a:ext>
            </a:extLst>
          </p:cNvPr>
          <p:cNvSpPr/>
          <p:nvPr/>
        </p:nvSpPr>
        <p:spPr>
          <a:xfrm>
            <a:off x="7658660" y="3292334"/>
            <a:ext cx="273331" cy="273331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794C08-0018-1B68-6E86-9A3114CF77B5}"/>
              </a:ext>
            </a:extLst>
          </p:cNvPr>
          <p:cNvSpPr/>
          <p:nvPr/>
        </p:nvSpPr>
        <p:spPr>
          <a:xfrm>
            <a:off x="7795325" y="4535158"/>
            <a:ext cx="1772745" cy="268132"/>
          </a:xfrm>
          <a:prstGeom prst="rect">
            <a:avLst/>
          </a:prstGeom>
          <a:solidFill>
            <a:srgbClr val="F590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/>
              <a:t>1315 Bough Beeches Blvd</a:t>
            </a:r>
          </a:p>
        </p:txBody>
      </p:sp>
    </p:spTree>
    <p:extLst>
      <p:ext uri="{BB962C8B-B14F-4D97-AF65-F5344CB8AC3E}">
        <p14:creationId xmlns:p14="http://schemas.microsoft.com/office/powerpoint/2010/main" val="4289724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02B4563-681A-08BC-9871-917EAB4C1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5181" y="1436137"/>
            <a:ext cx="7716819" cy="51967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55E46A-3803-4C3D-8DB9-DCD3FF2E9F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47675"/>
            <a:ext cx="11066463" cy="6397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dirty="0"/>
              <a:t>CITY OF TORONTO OFFICIAL PLAN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74FCE0-5C12-5C21-43C9-47D2F726C0AB}"/>
              </a:ext>
            </a:extLst>
          </p:cNvPr>
          <p:cNvSpPr/>
          <p:nvPr/>
        </p:nvSpPr>
        <p:spPr>
          <a:xfrm>
            <a:off x="-1" y="266075"/>
            <a:ext cx="7809875" cy="157127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CE238C-4715-DF4C-6958-E88304554EC9}"/>
              </a:ext>
            </a:extLst>
          </p:cNvPr>
          <p:cNvSpPr txBox="1">
            <a:spLocks/>
          </p:cNvSpPr>
          <p:nvPr/>
        </p:nvSpPr>
        <p:spPr>
          <a:xfrm>
            <a:off x="288449" y="465138"/>
            <a:ext cx="7521426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CITY OF MISSISSAUGA OFFICIAL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E12647-F483-4BC9-B5E9-F934CC35C734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88449" y="1150387"/>
            <a:ext cx="11679237" cy="5715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Schedule 1 City Structure: “</a:t>
            </a:r>
            <a:r>
              <a:rPr lang="en-US" sz="2400" i="1" dirty="0">
                <a:solidFill>
                  <a:schemeClr val="bg1"/>
                </a:solidFill>
              </a:rPr>
              <a:t>Growth Nodes”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57FA4A3F-6168-BCB0-23F5-F090DED50B90}"/>
              </a:ext>
            </a:extLst>
          </p:cNvPr>
          <p:cNvSpPr txBox="1">
            <a:spLocks/>
          </p:cNvSpPr>
          <p:nvPr/>
        </p:nvSpPr>
        <p:spPr>
          <a:xfrm>
            <a:off x="320676" y="1969633"/>
            <a:ext cx="4506158" cy="463867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D76AC8-523F-D55E-1196-CADDE4750B1E}"/>
              </a:ext>
            </a:extLst>
          </p:cNvPr>
          <p:cNvSpPr txBox="1"/>
          <p:nvPr/>
        </p:nvSpPr>
        <p:spPr>
          <a:xfrm>
            <a:off x="9124493" y="4972076"/>
            <a:ext cx="880119" cy="89957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6F10716-94BE-D20C-6B0B-7E43D363EA60}"/>
              </a:ext>
            </a:extLst>
          </p:cNvPr>
          <p:cNvSpPr txBox="1">
            <a:spLocks/>
          </p:cNvSpPr>
          <p:nvPr/>
        </p:nvSpPr>
        <p:spPr>
          <a:xfrm>
            <a:off x="249099" y="2078579"/>
            <a:ext cx="4649312" cy="48891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Subject Site is within the </a:t>
            </a:r>
            <a:r>
              <a:rPr lang="en-CA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Rathwood</a:t>
            </a: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-Applewood Growth Node, which is one of the City’s Strategic Growth Areas </a:t>
            </a:r>
          </a:p>
          <a:p>
            <a:pPr marL="342900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City’s Growth Hierarchy:</a:t>
            </a:r>
          </a:p>
          <a:p>
            <a:pPr marL="800100" lvl="1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Downtown Core</a:t>
            </a:r>
          </a:p>
          <a:p>
            <a:pPr marL="800100" lvl="1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Growth Centre</a:t>
            </a:r>
          </a:p>
          <a:p>
            <a:pPr marL="800100" lvl="1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Growth Node</a:t>
            </a:r>
          </a:p>
          <a:p>
            <a:pPr marL="800100" lvl="1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PMTSAs (density permissions are variable)</a:t>
            </a:r>
          </a:p>
          <a:p>
            <a:pPr marL="342900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Proposed Development maintains the City’s Growth Hierarchy</a:t>
            </a:r>
            <a:endParaRPr lang="en-CA" sz="1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marL="342900" indent="-342900">
              <a:lnSpc>
                <a:spcPct val="120000"/>
              </a:lnSpc>
            </a:pPr>
            <a:endParaRPr lang="en-CA" sz="1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marL="0" indent="0">
              <a:lnSpc>
                <a:spcPct val="120000"/>
              </a:lnSpc>
              <a:buNone/>
            </a:pPr>
            <a:endParaRPr lang="en-CA" sz="1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marL="342900" indent="-342900">
              <a:lnSpc>
                <a:spcPct val="120000"/>
              </a:lnSpc>
            </a:pPr>
            <a:endParaRPr lang="en-US" sz="17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1096FF-0AF5-7A5E-8995-07ABA00B0E2D}"/>
              </a:ext>
            </a:extLst>
          </p:cNvPr>
          <p:cNvSpPr/>
          <p:nvPr/>
        </p:nvSpPr>
        <p:spPr>
          <a:xfrm>
            <a:off x="9085144" y="4389091"/>
            <a:ext cx="1390700" cy="268132"/>
          </a:xfrm>
          <a:prstGeom prst="rect">
            <a:avLst/>
          </a:prstGeom>
          <a:solidFill>
            <a:srgbClr val="F590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/>
              <a:t>1315 Bough Beeches Blvd</a:t>
            </a:r>
          </a:p>
        </p:txBody>
      </p:sp>
    </p:spTree>
    <p:extLst>
      <p:ext uri="{BB962C8B-B14F-4D97-AF65-F5344CB8AC3E}">
        <p14:creationId xmlns:p14="http://schemas.microsoft.com/office/powerpoint/2010/main" val="17529484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D5750E-975E-8DDE-67A1-31CF8873B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94173-C316-C150-8308-856A9EB5425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47675"/>
            <a:ext cx="11066463" cy="6397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dirty="0"/>
              <a:t>CITY OF TORONTO OFFICIAL PLAN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EA04D6-CC39-9826-8D0B-755689964C53}"/>
              </a:ext>
            </a:extLst>
          </p:cNvPr>
          <p:cNvSpPr/>
          <p:nvPr/>
        </p:nvSpPr>
        <p:spPr>
          <a:xfrm>
            <a:off x="0" y="266075"/>
            <a:ext cx="7751068" cy="157127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A8E0D4E-BBC3-B732-13DE-5F147AEC0B0F}"/>
              </a:ext>
            </a:extLst>
          </p:cNvPr>
          <p:cNvSpPr txBox="1">
            <a:spLocks/>
          </p:cNvSpPr>
          <p:nvPr/>
        </p:nvSpPr>
        <p:spPr>
          <a:xfrm>
            <a:off x="288449" y="465138"/>
            <a:ext cx="7521426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CITY OF MISSISSAUGA OFFICIAL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5963D-75ED-8914-C523-6A45A50BA829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88449" y="1150387"/>
            <a:ext cx="6989681" cy="5715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Map 14.2.9: </a:t>
            </a:r>
            <a:r>
              <a:rPr lang="en-US" sz="2400" dirty="0" err="1">
                <a:solidFill>
                  <a:schemeClr val="bg1"/>
                </a:solidFill>
              </a:rPr>
              <a:t>Rathwood</a:t>
            </a:r>
            <a:r>
              <a:rPr lang="en-US" sz="2400" dirty="0">
                <a:solidFill>
                  <a:schemeClr val="bg1"/>
                </a:solidFill>
              </a:rPr>
              <a:t>-Applewood Growth Node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6C71FCB-A062-FCE7-5E8F-4DC91A10C474}"/>
              </a:ext>
            </a:extLst>
          </p:cNvPr>
          <p:cNvSpPr txBox="1">
            <a:spLocks/>
          </p:cNvSpPr>
          <p:nvPr/>
        </p:nvSpPr>
        <p:spPr>
          <a:xfrm>
            <a:off x="320676" y="1969633"/>
            <a:ext cx="4506158" cy="463867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B8A25C-0F78-AC8B-0994-652A07AA4F50}"/>
              </a:ext>
            </a:extLst>
          </p:cNvPr>
          <p:cNvSpPr txBox="1"/>
          <p:nvPr/>
        </p:nvSpPr>
        <p:spPr>
          <a:xfrm>
            <a:off x="9112137" y="4972076"/>
            <a:ext cx="880119" cy="89957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AF58B392-CF2C-B265-64E1-ACD2D5697412}"/>
              </a:ext>
            </a:extLst>
          </p:cNvPr>
          <p:cNvSpPr txBox="1">
            <a:spLocks/>
          </p:cNvSpPr>
          <p:nvPr/>
        </p:nvSpPr>
        <p:spPr>
          <a:xfrm>
            <a:off x="288449" y="2018947"/>
            <a:ext cx="5706858" cy="48891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The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Rathwood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-Applewood Growth Node permits a maximum height of 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18 </a:t>
            </a:r>
            <a:r>
              <a:rPr lang="en-US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storeys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 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and individual properties to a maximum 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FSI of 3.75 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(existing building is 20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storeys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)</a:t>
            </a:r>
          </a:p>
          <a:p>
            <a:pPr marL="342900" indent="-342900">
              <a:lnSpc>
                <a:spcPct val="120000"/>
              </a:lnSpc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A gross 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density of between 150 and 250 residents and jobs 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combined per hectare measured across the Node will be achieved</a:t>
            </a:r>
            <a:endParaRPr lang="en-CA" sz="1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marL="342900" indent="-342900">
              <a:lnSpc>
                <a:spcPct val="120000"/>
              </a:lnSpc>
            </a:pPr>
            <a:endParaRPr lang="en-CA" sz="1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marL="0" indent="0">
              <a:lnSpc>
                <a:spcPct val="120000"/>
              </a:lnSpc>
              <a:buNone/>
            </a:pPr>
            <a:endParaRPr lang="en-CA" sz="1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marL="342900" indent="-342900">
              <a:lnSpc>
                <a:spcPct val="120000"/>
              </a:lnSpc>
            </a:pPr>
            <a:endParaRPr lang="en-US" sz="17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pic>
        <p:nvPicPr>
          <p:cNvPr id="5" name="Picture 4" descr="A map of a neighborhood&#10;&#10;AI-generated content may be incorrect.">
            <a:extLst>
              <a:ext uri="{FF2B5EF4-FFF2-40B4-BE49-F238E27FC236}">
                <a16:creationId xmlns:a16="http://schemas.microsoft.com/office/drawing/2014/main" id="{9A575376-B205-BD54-2786-90BA71C74D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79" y="492125"/>
            <a:ext cx="3225800" cy="5918200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8E8E638-EAF8-89BD-6D18-9804369D2407}"/>
              </a:ext>
            </a:extLst>
          </p:cNvPr>
          <p:cNvCxnSpPr>
            <a:cxnSpLocks/>
            <a:stCxn id="10" idx="2"/>
          </p:cNvCxnSpPr>
          <p:nvPr/>
        </p:nvCxnSpPr>
        <p:spPr>
          <a:xfrm flipH="1">
            <a:off x="10160247" y="1227539"/>
            <a:ext cx="524812" cy="3892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92540A4D-BC29-8676-ABCA-62435294EC1B}"/>
              </a:ext>
            </a:extLst>
          </p:cNvPr>
          <p:cNvSpPr/>
          <p:nvPr/>
        </p:nvSpPr>
        <p:spPr>
          <a:xfrm>
            <a:off x="10160247" y="947337"/>
            <a:ext cx="1049624" cy="280202"/>
          </a:xfrm>
          <a:prstGeom prst="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Subject Site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D3EC6E3-883B-7A65-B5DD-BD6DF0FEA18B}"/>
              </a:ext>
            </a:extLst>
          </p:cNvPr>
          <p:cNvSpPr/>
          <p:nvPr/>
        </p:nvSpPr>
        <p:spPr>
          <a:xfrm>
            <a:off x="10090447" y="948886"/>
            <a:ext cx="1772745" cy="280202"/>
          </a:xfrm>
          <a:prstGeom prst="rect">
            <a:avLst/>
          </a:prstGeom>
          <a:solidFill>
            <a:srgbClr val="F590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/>
              <a:t>1315 Bough Beeches Blvd</a:t>
            </a:r>
          </a:p>
        </p:txBody>
      </p:sp>
    </p:spTree>
    <p:extLst>
      <p:ext uri="{BB962C8B-B14F-4D97-AF65-F5344CB8AC3E}">
        <p14:creationId xmlns:p14="http://schemas.microsoft.com/office/powerpoint/2010/main" val="2919459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DC3CF1-7CD8-62AE-B60F-465C93809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1269F-9779-40F2-C445-4B5372D42E1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47675"/>
            <a:ext cx="11066463" cy="6397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dirty="0"/>
              <a:t>CITY OF TORONTO OFFICIAL PLAN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1C0540-8EC0-6761-DBBF-ED88CE81E8BB}"/>
              </a:ext>
            </a:extLst>
          </p:cNvPr>
          <p:cNvSpPr/>
          <p:nvPr/>
        </p:nvSpPr>
        <p:spPr>
          <a:xfrm>
            <a:off x="-1" y="266075"/>
            <a:ext cx="7722974" cy="157127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0FB3B99-F3D7-5C84-EFFF-43E63CD5C347}"/>
              </a:ext>
            </a:extLst>
          </p:cNvPr>
          <p:cNvSpPr txBox="1">
            <a:spLocks/>
          </p:cNvSpPr>
          <p:nvPr/>
        </p:nvSpPr>
        <p:spPr>
          <a:xfrm>
            <a:off x="288449" y="465138"/>
            <a:ext cx="7521426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CITY OF MISSISSAUGA OFFICIAL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88345A-E60B-0600-1DD7-99E5DA16F1B6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88449" y="1150387"/>
            <a:ext cx="11679237" cy="5715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Schedule 7 Land Use Designations: </a:t>
            </a:r>
            <a:r>
              <a:rPr lang="en-US" sz="2400" i="1" dirty="0">
                <a:solidFill>
                  <a:schemeClr val="bg1"/>
                </a:solidFill>
              </a:rPr>
              <a:t>“Residential High-Rise”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92C6D107-AC7C-E5F1-1888-BF6165A796B4}"/>
              </a:ext>
            </a:extLst>
          </p:cNvPr>
          <p:cNvSpPr txBox="1">
            <a:spLocks/>
          </p:cNvSpPr>
          <p:nvPr/>
        </p:nvSpPr>
        <p:spPr>
          <a:xfrm>
            <a:off x="320675" y="1969633"/>
            <a:ext cx="4830637" cy="463867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The Subject Site Is designated </a:t>
            </a:r>
            <a:r>
              <a:rPr lang="en-US" sz="1800" i="1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Residential High-Rise (Apr 2025 Council-adopted OP)</a:t>
            </a: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;</a:t>
            </a:r>
          </a:p>
          <a:p>
            <a:pPr marL="342900" indent="-342900">
              <a:lnSpc>
                <a:spcPct val="120000"/>
              </a:lnSpc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This designation permits buildings that are above eight </a:t>
            </a:r>
            <a:r>
              <a:rPr lang="en-US" sz="1800" dirty="0" err="1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storeys</a:t>
            </a: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, with a maximum height as specified in the Character Area (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18 </a:t>
            </a:r>
            <a:r>
              <a:rPr lang="en-US" sz="18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storeys</a:t>
            </a: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) or Special Site provisions (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20 </a:t>
            </a:r>
            <a:r>
              <a:rPr lang="en-US" sz="18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storeys</a:t>
            </a: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cs typeface="Calibri Light" panose="020F0302020204030204" pitchFamily="34" charset="0"/>
              </a:rPr>
              <a:t>)</a:t>
            </a:r>
          </a:p>
          <a:p>
            <a:pPr marL="342900" indent="-342900">
              <a:lnSpc>
                <a:spcPct val="12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342900" indent="-342900">
              <a:lnSpc>
                <a:spcPct val="12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342900" indent="-342900">
              <a:lnSpc>
                <a:spcPct val="12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22F7EF5-7750-53D1-86F9-BDA2DD51B0CA}"/>
              </a:ext>
            </a:extLst>
          </p:cNvPr>
          <p:cNvGrpSpPr/>
          <p:nvPr/>
        </p:nvGrpSpPr>
        <p:grpSpPr>
          <a:xfrm>
            <a:off x="5676125" y="2204085"/>
            <a:ext cx="6033962" cy="4206240"/>
            <a:chOff x="6158038" y="0"/>
            <a:chExt cx="6033962" cy="420624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96B8685-2B43-D768-F987-A13E68222B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984548" y="0"/>
              <a:ext cx="2207452" cy="4206240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EA0611C-8BD2-8316-AAC3-B25942984E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58038" y="0"/>
              <a:ext cx="3826510" cy="4206240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</p:grp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07D6A9F-FD66-72AB-C8E6-23655C302D5D}"/>
              </a:ext>
            </a:extLst>
          </p:cNvPr>
          <p:cNvCxnSpPr>
            <a:cxnSpLocks/>
            <a:stCxn id="13" idx="2"/>
          </p:cNvCxnSpPr>
          <p:nvPr/>
        </p:nvCxnSpPr>
        <p:spPr>
          <a:xfrm flipH="1">
            <a:off x="8277503" y="2515179"/>
            <a:ext cx="524812" cy="3892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3C9D9FF1-BF28-EA78-1564-EEE4B434B1A8}"/>
              </a:ext>
            </a:extLst>
          </p:cNvPr>
          <p:cNvSpPr/>
          <p:nvPr/>
        </p:nvSpPr>
        <p:spPr>
          <a:xfrm>
            <a:off x="8277503" y="2234977"/>
            <a:ext cx="1049624" cy="280202"/>
          </a:xfrm>
          <a:prstGeom prst="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Subject Site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9083D3-9171-D59E-1A9D-08AA6187F3C2}"/>
              </a:ext>
            </a:extLst>
          </p:cNvPr>
          <p:cNvSpPr/>
          <p:nvPr/>
        </p:nvSpPr>
        <p:spPr>
          <a:xfrm>
            <a:off x="7809875" y="2231960"/>
            <a:ext cx="1772745" cy="286237"/>
          </a:xfrm>
          <a:prstGeom prst="rect">
            <a:avLst/>
          </a:prstGeom>
          <a:solidFill>
            <a:srgbClr val="F590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/>
              <a:t>1315 Bough Beeches Blvd</a:t>
            </a:r>
          </a:p>
        </p:txBody>
      </p:sp>
    </p:spTree>
    <p:extLst>
      <p:ext uri="{BB962C8B-B14F-4D97-AF65-F5344CB8AC3E}">
        <p14:creationId xmlns:p14="http://schemas.microsoft.com/office/powerpoint/2010/main" val="7253392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9C7EC1-77FF-E0BA-978C-1B306CAFB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0902DF9-A5F9-F766-C8FC-4D350F503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3384" y="1900296"/>
            <a:ext cx="4762500" cy="477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A5A13C-F507-67D2-EC76-F3FE323A842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47675"/>
            <a:ext cx="7521427" cy="6397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dirty="0"/>
              <a:t>CITY OF TORONTO OFFICIAL PLAN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0AF439-12B8-4FEA-9748-159D95CF497C}"/>
              </a:ext>
            </a:extLst>
          </p:cNvPr>
          <p:cNvSpPr/>
          <p:nvPr/>
        </p:nvSpPr>
        <p:spPr>
          <a:xfrm>
            <a:off x="-1" y="266075"/>
            <a:ext cx="7698260" cy="157127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62D29BE-A8E1-30FF-E9C7-AEFBE66669A6}"/>
              </a:ext>
            </a:extLst>
          </p:cNvPr>
          <p:cNvSpPr txBox="1">
            <a:spLocks/>
          </p:cNvSpPr>
          <p:nvPr/>
        </p:nvSpPr>
        <p:spPr>
          <a:xfrm>
            <a:off x="288449" y="465138"/>
            <a:ext cx="7521426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CITY OF MISSISSAUGA OFFICIAL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463942-B4C9-E6B1-F74F-3FBD7B206F1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88449" y="1150387"/>
            <a:ext cx="11679237" cy="5715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Special Site 187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9C79C9DF-56DB-D7BE-F6A9-6A10D2C5B894}"/>
              </a:ext>
            </a:extLst>
          </p:cNvPr>
          <p:cNvSpPr txBox="1">
            <a:spLocks/>
          </p:cNvSpPr>
          <p:nvPr/>
        </p:nvSpPr>
        <p:spPr>
          <a:xfrm>
            <a:off x="320676" y="2036410"/>
            <a:ext cx="5775324" cy="488836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Site 187 (</a:t>
            </a:r>
            <a:r>
              <a:rPr lang="en-CA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Rathwood</a:t>
            </a: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Applewood Growth Node)</a:t>
            </a:r>
          </a:p>
          <a:p>
            <a:pPr marL="342900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17.187.1 The lands identified as Special Site 187 are located north of Rathburn Road East and east of Dixie Road</a:t>
            </a:r>
          </a:p>
          <a:p>
            <a:pPr marL="342900" indent="-342900">
              <a:lnSpc>
                <a:spcPct val="120000"/>
              </a:lnSpc>
            </a:pP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17.187.2 Notwithstanding the provisions of this Plan, townhouse dwellings will be permitted. The maximum floor space index </a:t>
            </a:r>
            <a:r>
              <a:rPr lang="en-CA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(FSI) </a:t>
            </a: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permitted for all development will be </a:t>
            </a:r>
            <a:r>
              <a:rPr lang="en-CA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2.56</a:t>
            </a:r>
            <a:r>
              <a:rPr lang="en-CA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and the maximum permitted height will be </a:t>
            </a:r>
            <a:r>
              <a:rPr lang="en-CA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20 storeys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4A9FD5A3-3B6A-C5C9-8A71-B514968664BF}"/>
              </a:ext>
            </a:extLst>
          </p:cNvPr>
          <p:cNvSpPr txBox="1">
            <a:spLocks/>
          </p:cNvSpPr>
          <p:nvPr/>
        </p:nvSpPr>
        <p:spPr>
          <a:xfrm>
            <a:off x="4908510" y="1074694"/>
            <a:ext cx="11679237" cy="57150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i="1" dirty="0">
                <a:solidFill>
                  <a:schemeClr val="bg1"/>
                </a:solidFill>
              </a:rPr>
              <a:t>(Adopted Apr 2025)</a:t>
            </a:r>
          </a:p>
        </p:txBody>
      </p:sp>
    </p:spTree>
    <p:extLst>
      <p:ext uri="{BB962C8B-B14F-4D97-AF65-F5344CB8AC3E}">
        <p14:creationId xmlns:p14="http://schemas.microsoft.com/office/powerpoint/2010/main" val="349769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DB450B1-E7EC-5C95-306F-168FFD0886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43"/>
          <a:stretch>
            <a:fillRect/>
          </a:stretch>
        </p:blipFill>
        <p:spPr>
          <a:xfrm>
            <a:off x="6463804" y="745757"/>
            <a:ext cx="5360392" cy="286462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1642F1-F2E5-9421-1B11-EC78C862455E}"/>
              </a:ext>
            </a:extLst>
          </p:cNvPr>
          <p:cNvSpPr/>
          <p:nvPr/>
        </p:nvSpPr>
        <p:spPr>
          <a:xfrm>
            <a:off x="-1" y="266075"/>
            <a:ext cx="7717537" cy="157127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62140F1-939E-F14E-A609-7E262FAE516B}"/>
              </a:ext>
            </a:extLst>
          </p:cNvPr>
          <p:cNvSpPr txBox="1">
            <a:spLocks/>
          </p:cNvSpPr>
          <p:nvPr/>
        </p:nvSpPr>
        <p:spPr>
          <a:xfrm>
            <a:off x="288448" y="465138"/>
            <a:ext cx="8968285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CITY OF MISSISSAUGA OFFICIAL PLAN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B40E4ADC-B892-6840-75B1-05750DC60B18}"/>
              </a:ext>
            </a:extLst>
          </p:cNvPr>
          <p:cNvSpPr txBox="1">
            <a:spLocks/>
          </p:cNvSpPr>
          <p:nvPr/>
        </p:nvSpPr>
        <p:spPr>
          <a:xfrm>
            <a:off x="320676" y="1969633"/>
            <a:ext cx="4728262" cy="463867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Located adjacent to the south of the Dixie 403 PMTSA</a:t>
            </a:r>
          </a:p>
          <a:p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City has allocated a minimum population and employment target of 130 residents and jobs combined per hectare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DC784A-4F3A-D965-E1C3-A1EDFE1E01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3804" y="3357590"/>
            <a:ext cx="5360392" cy="3500410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F9DF1A7-1D3C-5F46-BEBA-F37FA712A202}"/>
              </a:ext>
            </a:extLst>
          </p:cNvPr>
          <p:cNvCxnSpPr>
            <a:cxnSpLocks/>
          </p:cNvCxnSpPr>
          <p:nvPr/>
        </p:nvCxnSpPr>
        <p:spPr>
          <a:xfrm flipH="1">
            <a:off x="8923630" y="2602400"/>
            <a:ext cx="1363370" cy="12545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5908E57-4002-BA21-6576-663CFC5B88CF}"/>
              </a:ext>
            </a:extLst>
          </p:cNvPr>
          <p:cNvSpPr/>
          <p:nvPr/>
        </p:nvSpPr>
        <p:spPr>
          <a:xfrm>
            <a:off x="10174669" y="2399637"/>
            <a:ext cx="1049624" cy="280202"/>
          </a:xfrm>
          <a:prstGeom prst="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Subject Site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38EE87F-7500-95DA-2806-F8F746650438}"/>
              </a:ext>
            </a:extLst>
          </p:cNvPr>
          <p:cNvCxnSpPr>
            <a:cxnSpLocks/>
          </p:cNvCxnSpPr>
          <p:nvPr/>
        </p:nvCxnSpPr>
        <p:spPr>
          <a:xfrm flipH="1">
            <a:off x="8994327" y="4899492"/>
            <a:ext cx="1705154" cy="24909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2F82FE17-3B96-BBC4-7FCF-7A64A9E5830E}"/>
              </a:ext>
            </a:extLst>
          </p:cNvPr>
          <p:cNvSpPr/>
          <p:nvPr/>
        </p:nvSpPr>
        <p:spPr>
          <a:xfrm>
            <a:off x="10287000" y="4743839"/>
            <a:ext cx="1049624" cy="280202"/>
          </a:xfrm>
          <a:prstGeom prst="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Subject Site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C3F7E13-7888-9F74-D5ED-3CABE523A41A}"/>
              </a:ext>
            </a:extLst>
          </p:cNvPr>
          <p:cNvSpPr txBox="1">
            <a:spLocks/>
          </p:cNvSpPr>
          <p:nvPr/>
        </p:nvSpPr>
        <p:spPr>
          <a:xfrm>
            <a:off x="288449" y="1150387"/>
            <a:ext cx="11679237" cy="57150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dirty="0">
                <a:solidFill>
                  <a:schemeClr val="bg1"/>
                </a:solidFill>
              </a:rPr>
              <a:t>PRIMARY MAJOR TRANSIT STATION AREAS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E329C72-1093-A8B2-3043-B00DA6648AF1}"/>
              </a:ext>
            </a:extLst>
          </p:cNvPr>
          <p:cNvSpPr/>
          <p:nvPr/>
        </p:nvSpPr>
        <p:spPr>
          <a:xfrm>
            <a:off x="9929121" y="2399637"/>
            <a:ext cx="1772745" cy="280202"/>
          </a:xfrm>
          <a:prstGeom prst="rect">
            <a:avLst/>
          </a:prstGeom>
          <a:solidFill>
            <a:srgbClr val="F590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/>
              <a:t>1315 Bough Beeches Blvd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09EB687-49C0-0DBC-9A0E-3F480C18421D}"/>
              </a:ext>
            </a:extLst>
          </p:cNvPr>
          <p:cNvSpPr/>
          <p:nvPr/>
        </p:nvSpPr>
        <p:spPr>
          <a:xfrm>
            <a:off x="10098579" y="4743839"/>
            <a:ext cx="1772745" cy="280202"/>
          </a:xfrm>
          <a:prstGeom prst="rect">
            <a:avLst/>
          </a:prstGeom>
          <a:solidFill>
            <a:srgbClr val="F590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/>
              <a:t>1315 Bough Beeches Blvd</a:t>
            </a:r>
          </a:p>
        </p:txBody>
      </p:sp>
    </p:spTree>
    <p:extLst>
      <p:ext uri="{BB962C8B-B14F-4D97-AF65-F5344CB8AC3E}">
        <p14:creationId xmlns:p14="http://schemas.microsoft.com/office/powerpoint/2010/main" val="26927064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BF37D2A-ED68-5E88-5306-E02330111E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71" t="11722" r="32295" b="4540"/>
          <a:stretch>
            <a:fillRect/>
          </a:stretch>
        </p:blipFill>
        <p:spPr>
          <a:xfrm>
            <a:off x="4772590" y="677935"/>
            <a:ext cx="7343690" cy="557814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DAB2851-34B6-CFF3-20A8-EDF30FCF8CD5}"/>
              </a:ext>
            </a:extLst>
          </p:cNvPr>
          <p:cNvSpPr/>
          <p:nvPr/>
        </p:nvSpPr>
        <p:spPr>
          <a:xfrm>
            <a:off x="0" y="266074"/>
            <a:ext cx="3840480" cy="157127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62140F1-939E-F14E-A609-7E262FAE516B}"/>
              </a:ext>
            </a:extLst>
          </p:cNvPr>
          <p:cNvSpPr txBox="1">
            <a:spLocks/>
          </p:cNvSpPr>
          <p:nvPr/>
        </p:nvSpPr>
        <p:spPr>
          <a:xfrm>
            <a:off x="288448" y="601924"/>
            <a:ext cx="8968285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ZONING BY-LAW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D181562C-E8F1-C499-4832-F0A2555D7CD5}"/>
              </a:ext>
            </a:extLst>
          </p:cNvPr>
          <p:cNvSpPr txBox="1">
            <a:spLocks/>
          </p:cNvSpPr>
          <p:nvPr/>
        </p:nvSpPr>
        <p:spPr>
          <a:xfrm>
            <a:off x="320676" y="1969633"/>
            <a:ext cx="4334451" cy="463867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Subject Site is zoned Residential “H-RA5-39” in City of Mississauga By-law 0225-2007</a:t>
            </a:r>
          </a:p>
          <a:p>
            <a:pPr marL="342900" indent="-342900"/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parent RA5 zone permits a max height of 77.0 m (25 </a:t>
            </a:r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storeys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) and a max FSI of 2.9 FSI</a:t>
            </a:r>
          </a:p>
          <a:p>
            <a:pPr marL="342900" indent="-342900"/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On 10 December 2008, By-law 0408-2008 was passed, introducing site specific regulations for the Subject Site, including:</a:t>
            </a:r>
          </a:p>
          <a:p>
            <a:pPr marL="800100" lvl="1" indent="-342900"/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Maximum building height - 20-storeys</a:t>
            </a:r>
          </a:p>
          <a:p>
            <a:pPr marL="800100" lvl="1" indent="-342900"/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Maximum site density - 2.56 FSI</a:t>
            </a:r>
            <a:endParaRPr lang="en-US" sz="1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634D90B6-1D08-2BF0-C179-F933408D6921}"/>
              </a:ext>
            </a:extLst>
          </p:cNvPr>
          <p:cNvSpPr/>
          <p:nvPr/>
        </p:nvSpPr>
        <p:spPr>
          <a:xfrm>
            <a:off x="8614610" y="3215493"/>
            <a:ext cx="2632510" cy="2598166"/>
          </a:xfrm>
          <a:custGeom>
            <a:avLst/>
            <a:gdLst>
              <a:gd name="csX0" fmla="*/ 0 w 2667000"/>
              <a:gd name="csY0" fmla="*/ 2884715 h 2884715"/>
              <a:gd name="csX1" fmla="*/ 0 w 2667000"/>
              <a:gd name="csY1" fmla="*/ 2569029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0 w 2667000"/>
              <a:gd name="csY0" fmla="*/ 2884715 h 2884715"/>
              <a:gd name="csX1" fmla="*/ 337457 w 2667000"/>
              <a:gd name="csY1" fmla="*/ 2667001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0 w 2667000"/>
              <a:gd name="csY0" fmla="*/ 2884715 h 2884715"/>
              <a:gd name="csX1" fmla="*/ 32657 w 2667000"/>
              <a:gd name="csY1" fmla="*/ 2558144 h 2884715"/>
              <a:gd name="csX2" fmla="*/ 2068286 w 2667000"/>
              <a:gd name="csY2" fmla="*/ 0 h 2884715"/>
              <a:gd name="csX3" fmla="*/ 2634343 w 2667000"/>
              <a:gd name="csY3" fmla="*/ 10886 h 2884715"/>
              <a:gd name="csX4" fmla="*/ 2667000 w 2667000"/>
              <a:gd name="csY4" fmla="*/ 1491343 h 2884715"/>
              <a:gd name="csX5" fmla="*/ 2569029 w 2667000"/>
              <a:gd name="csY5" fmla="*/ 2340429 h 2884715"/>
              <a:gd name="csX6" fmla="*/ 2547257 w 2667000"/>
              <a:gd name="csY6" fmla="*/ 2612572 h 2884715"/>
              <a:gd name="csX7" fmla="*/ 2242457 w 2667000"/>
              <a:gd name="csY7" fmla="*/ 2884715 h 2884715"/>
              <a:gd name="csX8" fmla="*/ 0 w 2667000"/>
              <a:gd name="csY8" fmla="*/ 2884715 h 2884715"/>
              <a:gd name="csX0" fmla="*/ 152400 w 2634343"/>
              <a:gd name="csY0" fmla="*/ 2895601 h 2895601"/>
              <a:gd name="csX1" fmla="*/ 0 w 2634343"/>
              <a:gd name="csY1" fmla="*/ 2558144 h 2895601"/>
              <a:gd name="csX2" fmla="*/ 2035629 w 2634343"/>
              <a:gd name="csY2" fmla="*/ 0 h 2895601"/>
              <a:gd name="csX3" fmla="*/ 2601686 w 2634343"/>
              <a:gd name="csY3" fmla="*/ 10886 h 2895601"/>
              <a:gd name="csX4" fmla="*/ 2634343 w 2634343"/>
              <a:gd name="csY4" fmla="*/ 1491343 h 2895601"/>
              <a:gd name="csX5" fmla="*/ 2536372 w 2634343"/>
              <a:gd name="csY5" fmla="*/ 2340429 h 2895601"/>
              <a:gd name="csX6" fmla="*/ 2514600 w 2634343"/>
              <a:gd name="csY6" fmla="*/ 2612572 h 2895601"/>
              <a:gd name="csX7" fmla="*/ 2209800 w 2634343"/>
              <a:gd name="csY7" fmla="*/ 2884715 h 2895601"/>
              <a:gd name="csX8" fmla="*/ 152400 w 2634343"/>
              <a:gd name="csY8" fmla="*/ 2895601 h 2895601"/>
              <a:gd name="csX0" fmla="*/ 0 w 2634343"/>
              <a:gd name="csY0" fmla="*/ 2906486 h 2906486"/>
              <a:gd name="csX1" fmla="*/ 0 w 2634343"/>
              <a:gd name="csY1" fmla="*/ 2558144 h 2906486"/>
              <a:gd name="csX2" fmla="*/ 2035629 w 2634343"/>
              <a:gd name="csY2" fmla="*/ 0 h 2906486"/>
              <a:gd name="csX3" fmla="*/ 2601686 w 2634343"/>
              <a:gd name="csY3" fmla="*/ 10886 h 2906486"/>
              <a:gd name="csX4" fmla="*/ 2634343 w 2634343"/>
              <a:gd name="csY4" fmla="*/ 1491343 h 2906486"/>
              <a:gd name="csX5" fmla="*/ 2536372 w 2634343"/>
              <a:gd name="csY5" fmla="*/ 2340429 h 2906486"/>
              <a:gd name="csX6" fmla="*/ 2514600 w 2634343"/>
              <a:gd name="csY6" fmla="*/ 2612572 h 2906486"/>
              <a:gd name="csX7" fmla="*/ 2209800 w 2634343"/>
              <a:gd name="csY7" fmla="*/ 2884715 h 2906486"/>
              <a:gd name="csX8" fmla="*/ 0 w 2634343"/>
              <a:gd name="csY8" fmla="*/ 2906486 h 290648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634343" h="2906486">
                <a:moveTo>
                  <a:pt x="0" y="2906486"/>
                </a:moveTo>
                <a:lnTo>
                  <a:pt x="0" y="2558144"/>
                </a:lnTo>
                <a:lnTo>
                  <a:pt x="2035629" y="0"/>
                </a:lnTo>
                <a:lnTo>
                  <a:pt x="2601686" y="10886"/>
                </a:lnTo>
                <a:lnTo>
                  <a:pt x="2634343" y="1491343"/>
                </a:lnTo>
                <a:lnTo>
                  <a:pt x="2536372" y="2340429"/>
                </a:lnTo>
                <a:lnTo>
                  <a:pt x="2514600" y="2612572"/>
                </a:lnTo>
                <a:lnTo>
                  <a:pt x="2209800" y="2884715"/>
                </a:lnTo>
                <a:lnTo>
                  <a:pt x="0" y="2906486"/>
                </a:lnTo>
                <a:close/>
              </a:path>
            </a:pathLst>
          </a:custGeom>
          <a:noFill/>
          <a:ln w="38100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CC2FD1-555B-B459-780B-45B1C2FD39B6}"/>
              </a:ext>
            </a:extLst>
          </p:cNvPr>
          <p:cNvSpPr/>
          <p:nvPr/>
        </p:nvSpPr>
        <p:spPr>
          <a:xfrm>
            <a:off x="10626292" y="6497053"/>
            <a:ext cx="308008" cy="173254"/>
          </a:xfrm>
          <a:prstGeom prst="rect">
            <a:avLst/>
          </a:prstGeom>
          <a:noFill/>
          <a:ln w="38100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D52DF8-6DF3-C1B8-4F7F-9B03B6B9A303}"/>
              </a:ext>
            </a:extLst>
          </p:cNvPr>
          <p:cNvSpPr txBox="1"/>
          <p:nvPr/>
        </p:nvSpPr>
        <p:spPr>
          <a:xfrm>
            <a:off x="10946662" y="6452875"/>
            <a:ext cx="24906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Development Site</a:t>
            </a:r>
          </a:p>
        </p:txBody>
      </p:sp>
    </p:spTree>
    <p:extLst>
      <p:ext uri="{BB962C8B-B14F-4D97-AF65-F5344CB8AC3E}">
        <p14:creationId xmlns:p14="http://schemas.microsoft.com/office/powerpoint/2010/main" val="39418878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D568D-01FA-9727-9359-6953E6E41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955B879-C3EA-C76C-80A8-C4942ACD1D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3161" b="6897"/>
          <a:stretch>
            <a:fillRect/>
          </a:stretch>
        </p:blipFill>
        <p:spPr>
          <a:xfrm>
            <a:off x="4455885" y="1363196"/>
            <a:ext cx="7665777" cy="522873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1CDDC13-7DC2-49CA-5008-34A4720700BE}"/>
              </a:ext>
            </a:extLst>
          </p:cNvPr>
          <p:cNvSpPr/>
          <p:nvPr/>
        </p:nvSpPr>
        <p:spPr>
          <a:xfrm>
            <a:off x="-1" y="266074"/>
            <a:ext cx="7788537" cy="157127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E24E7B-48AA-577E-15D2-F5635510323A}"/>
              </a:ext>
            </a:extLst>
          </p:cNvPr>
          <p:cNvSpPr txBox="1">
            <a:spLocks/>
          </p:cNvSpPr>
          <p:nvPr/>
        </p:nvSpPr>
        <p:spPr>
          <a:xfrm>
            <a:off x="288448" y="601924"/>
            <a:ext cx="8968285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GTAA AIRPORT ZONING REGULATIONS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82558C08-3123-15DF-E600-12E43F8DF2E1}"/>
              </a:ext>
            </a:extLst>
          </p:cNvPr>
          <p:cNvSpPr txBox="1">
            <a:spLocks/>
          </p:cNvSpPr>
          <p:nvPr/>
        </p:nvSpPr>
        <p:spPr>
          <a:xfrm>
            <a:off x="320676" y="1969633"/>
            <a:ext cx="3917216" cy="463867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Subject Site is within the southwest limit of Pearson Airport’s Airport Obstacle Assessment Area. </a:t>
            </a:r>
          </a:p>
          <a:p>
            <a:pPr marL="342900" indent="-342900"/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Any development within this Airport Obstacle Assessment Area boundary is subject to height restrictions. </a:t>
            </a:r>
          </a:p>
          <a:p>
            <a:pPr marL="342900" indent="-342900"/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maximum building height within this Area is 219.46 </a:t>
            </a:r>
            <a:r>
              <a:rPr lang="en-US" sz="1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metres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above sea level.</a:t>
            </a:r>
          </a:p>
          <a:p>
            <a:pPr marL="0" indent="0">
              <a:buNone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marL="342900" indent="-342900"/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F9191A-9A03-997D-D834-02280E3BB8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9108" y="4091514"/>
            <a:ext cx="4428447" cy="2649081"/>
          </a:xfrm>
          <a:prstGeom prst="rect">
            <a:avLst/>
          </a:prstGeom>
          <a:ln w="22225"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958392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93790B-C8BC-8CEF-B571-66CA86893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9C581A-8ED9-3CA8-0952-1ECFFB0E73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187" t="4977" r="13868" b="3836"/>
          <a:stretch>
            <a:fillRect/>
          </a:stretch>
        </p:blipFill>
        <p:spPr>
          <a:xfrm>
            <a:off x="3920489" y="266075"/>
            <a:ext cx="8110875" cy="632584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D1AF571-A40D-D834-6779-3A26FD674640}"/>
              </a:ext>
            </a:extLst>
          </p:cNvPr>
          <p:cNvSpPr/>
          <p:nvPr/>
        </p:nvSpPr>
        <p:spPr>
          <a:xfrm>
            <a:off x="0" y="266075"/>
            <a:ext cx="3920488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38AF4D-7B23-A090-F2AC-B9EF58DCD49B}"/>
              </a:ext>
            </a:extLst>
          </p:cNvPr>
          <p:cNvSpPr txBox="1">
            <a:spLocks/>
          </p:cNvSpPr>
          <p:nvPr/>
        </p:nvSpPr>
        <p:spPr>
          <a:xfrm>
            <a:off x="288448" y="465138"/>
            <a:ext cx="3332082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PREVIOUS CONCEPT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8407EC-7404-FAA5-4F25-D716606997D2}"/>
              </a:ext>
            </a:extLst>
          </p:cNvPr>
          <p:cNvSpPr txBox="1"/>
          <p:nvPr/>
        </p:nvSpPr>
        <p:spPr>
          <a:xfrm>
            <a:off x="0" y="1628935"/>
            <a:ext cx="39204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Statistics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DCB2964-2248-C044-669B-40AA5DCEF542}"/>
              </a:ext>
            </a:extLst>
          </p:cNvPr>
          <p:cNvGraphicFramePr>
            <a:graphicFrameLocks noGrp="1"/>
          </p:cNvGraphicFramePr>
          <p:nvPr/>
        </p:nvGraphicFramePr>
        <p:xfrm>
          <a:off x="0" y="1967489"/>
          <a:ext cx="3620529" cy="380148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80217">
                  <a:extLst>
                    <a:ext uri="{9D8B030D-6E8A-4147-A177-3AD203B41FA5}">
                      <a16:colId xmlns:a16="http://schemas.microsoft.com/office/drawing/2014/main" val="2904678132"/>
                    </a:ext>
                  </a:extLst>
                </a:gridCol>
                <a:gridCol w="1640312">
                  <a:extLst>
                    <a:ext uri="{9D8B030D-6E8A-4147-A177-3AD203B41FA5}">
                      <a16:colId xmlns:a16="http://schemas.microsoft.com/office/drawing/2014/main" val="1486315872"/>
                    </a:ext>
                  </a:extLst>
                </a:gridCol>
              </a:tblGrid>
              <a:tr h="237059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Total Site Area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23,715 </a:t>
                      </a:r>
                      <a:r>
                        <a:rPr lang="en-US" sz="1100" b="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en-US" sz="1100" b="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11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9185161"/>
                  </a:ext>
                </a:extLst>
              </a:tr>
              <a:tr h="237059"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Development Area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6,728 </a:t>
                      </a:r>
                      <a:r>
                        <a:rPr lang="en-US" sz="110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en-US" sz="110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11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571262"/>
                  </a:ext>
                </a:extLst>
              </a:tr>
              <a:tr h="414853">
                <a:tc>
                  <a:txBody>
                    <a:bodyPr/>
                    <a:lstStyle/>
                    <a:p>
                      <a:endParaRPr lang="en-US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Proposed Building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8744404"/>
                  </a:ext>
                </a:extLst>
              </a:tr>
              <a:tr h="239265">
                <a:tc>
                  <a:txBody>
                    <a:bodyPr/>
                    <a:lstStyle/>
                    <a:p>
                      <a:pPr marL="0" marR="0" lvl="0" indent="0" algn="l" defTabSz="292608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 Building Height: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l" defTabSz="292608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18 &amp; 18 </a:t>
                      </a:r>
                      <a:r>
                        <a:rPr lang="en-US" sz="1100" b="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Storeys</a:t>
                      </a:r>
                      <a:endParaRPr lang="en-US" sz="11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32,318 </a:t>
                      </a:r>
                      <a:r>
                        <a:rPr lang="en-US" sz="110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en-US" sz="110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4592258"/>
                  </a:ext>
                </a:extLst>
              </a:tr>
              <a:tr h="239265"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Gross Floor Area (GFA):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3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850624"/>
                  </a:ext>
                </a:extLst>
              </a:tr>
              <a:tr h="414853">
                <a:tc>
                  <a:txBody>
                    <a:bodyPr/>
                    <a:lstStyle/>
                    <a:p>
                      <a:r>
                        <a:rPr kumimoji="0" lang="en-US" sz="11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 Number of Residential Units: </a:t>
                      </a:r>
                      <a:endParaRPr lang="en-US" sz="11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400 units 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5134170"/>
                  </a:ext>
                </a:extLst>
              </a:tr>
              <a:tr h="112603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Studio</a:t>
                      </a: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1-bedroom</a:t>
                      </a: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1-bedroom + den: </a:t>
                      </a:r>
                      <a:endParaRPr kumimoji="0" 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2-bedroom: </a:t>
                      </a:r>
                      <a:endParaRPr kumimoji="0" 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2-bedroom + den: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3-bedroom: </a:t>
                      </a:r>
                      <a:endParaRPr kumimoji="0" 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7%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17%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57%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17%</a:t>
                      </a:r>
                      <a:endParaRPr kumimoji="0" lang="en-US" sz="1100" b="0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07887"/>
                  </a:ext>
                </a:extLst>
              </a:tr>
              <a:tr h="237059"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Parking Ratio</a:t>
                      </a:r>
                      <a:endParaRPr lang="en-US" sz="1100" b="1" kern="1200" baseline="30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1.09</a:t>
                      </a:r>
                      <a:endParaRPr lang="en-US" sz="1100" kern="1200" baseline="30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218892"/>
                  </a:ext>
                </a:extLst>
              </a:tr>
              <a:tr h="421562">
                <a:tc gridSpan="2">
                  <a:txBody>
                    <a:bodyPr/>
                    <a:lstStyle/>
                    <a:p>
                      <a:endParaRPr lang="en-US" sz="1100" b="0" kern="1200" baseline="30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100" b="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Proposed parking rates reflect actual on-site demand, as measured in June 2025 surveys. </a:t>
                      </a:r>
                    </a:p>
                    <a:p>
                      <a:r>
                        <a:rPr lang="en-US" sz="1100" b="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All existing resident parking will be retained or appropriately relocated within the development.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3200" kern="1200" baseline="30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17883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292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DE5700-D2DD-1B64-35B6-D616CA4A2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6C5D93-2D45-F3A5-1D15-9A038BB05B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80" t="6814" r="12017" b="4671"/>
          <a:stretch>
            <a:fillRect/>
          </a:stretch>
        </p:blipFill>
        <p:spPr>
          <a:xfrm>
            <a:off x="3326305" y="265266"/>
            <a:ext cx="8577247" cy="632665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70CC4F4-EB41-DEF3-2BA6-AFF755D369F9}"/>
              </a:ext>
            </a:extLst>
          </p:cNvPr>
          <p:cNvSpPr/>
          <p:nvPr/>
        </p:nvSpPr>
        <p:spPr>
          <a:xfrm>
            <a:off x="0" y="266075"/>
            <a:ext cx="3914842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6E26416-C884-7FD0-C8C5-00F485486B56}"/>
              </a:ext>
            </a:extLst>
          </p:cNvPr>
          <p:cNvSpPr txBox="1">
            <a:spLocks/>
          </p:cNvSpPr>
          <p:nvPr/>
        </p:nvSpPr>
        <p:spPr>
          <a:xfrm>
            <a:off x="207095" y="457691"/>
            <a:ext cx="3914842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REVISED CONCEPT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9619F995-8BF5-8BA3-6FAF-0788B11021AB}"/>
              </a:ext>
            </a:extLst>
          </p:cNvPr>
          <p:cNvSpPr txBox="1">
            <a:spLocks/>
          </p:cNvSpPr>
          <p:nvPr/>
        </p:nvSpPr>
        <p:spPr>
          <a:xfrm>
            <a:off x="207095" y="1603839"/>
            <a:ext cx="1500283" cy="392113"/>
          </a:xfrm>
          <a:prstGeom prst="rect">
            <a:avLst/>
          </a:prstGeom>
          <a:noFill/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SITE PLAN</a:t>
            </a:r>
          </a:p>
        </p:txBody>
      </p:sp>
      <p:graphicFrame>
        <p:nvGraphicFramePr>
          <p:cNvPr id="35" name="Table 34">
            <a:extLst>
              <a:ext uri="{FF2B5EF4-FFF2-40B4-BE49-F238E27FC236}">
                <a16:creationId xmlns:a16="http://schemas.microsoft.com/office/drawing/2014/main" id="{CEBB24DC-61EA-ECB7-7FF6-CAB91F3F8A4A}"/>
              </a:ext>
            </a:extLst>
          </p:cNvPr>
          <p:cNvGraphicFramePr>
            <a:graphicFrameLocks noGrp="1"/>
          </p:cNvGraphicFramePr>
          <p:nvPr/>
        </p:nvGraphicFramePr>
        <p:xfrm>
          <a:off x="207095" y="2195434"/>
          <a:ext cx="3094893" cy="38556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92725">
                  <a:extLst>
                    <a:ext uri="{9D8B030D-6E8A-4147-A177-3AD203B41FA5}">
                      <a16:colId xmlns:a16="http://schemas.microsoft.com/office/drawing/2014/main" val="2904678132"/>
                    </a:ext>
                  </a:extLst>
                </a:gridCol>
                <a:gridCol w="1402168">
                  <a:extLst>
                    <a:ext uri="{9D8B030D-6E8A-4147-A177-3AD203B41FA5}">
                      <a16:colId xmlns:a16="http://schemas.microsoft.com/office/drawing/2014/main" val="1486315872"/>
                    </a:ext>
                  </a:extLst>
                </a:gridCol>
              </a:tblGrid>
              <a:tr h="227502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Total Site Area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23,715 </a:t>
                      </a:r>
                      <a:r>
                        <a:rPr lang="en-US" sz="1100" b="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en-US" sz="1100" b="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11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9185161"/>
                  </a:ext>
                </a:extLst>
              </a:tr>
              <a:tr h="227502"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Severance Area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3,329 </a:t>
                      </a:r>
                      <a:r>
                        <a:rPr lang="en-US" sz="110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en-US" sz="110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11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571262"/>
                  </a:ext>
                </a:extLst>
              </a:tr>
              <a:tr h="227502">
                <a:tc>
                  <a:txBody>
                    <a:bodyPr/>
                    <a:lstStyle/>
                    <a:p>
                      <a:endParaRPr lang="en-US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Proposed Building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8744404"/>
                  </a:ext>
                </a:extLst>
              </a:tr>
              <a:tr h="227502">
                <a:tc>
                  <a:txBody>
                    <a:bodyPr/>
                    <a:lstStyle/>
                    <a:p>
                      <a:pPr marL="0" marR="0" lvl="0" indent="0" algn="l" defTabSz="292608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 Building Height: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l" defTabSz="292608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13 </a:t>
                      </a:r>
                      <a:r>
                        <a:rPr lang="en-US" sz="1100" b="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Storeys</a:t>
                      </a:r>
                      <a:endParaRPr lang="en-US" sz="11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10,428 </a:t>
                      </a:r>
                      <a:r>
                        <a:rPr lang="en-US" sz="110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en-US" sz="110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4592258"/>
                  </a:ext>
                </a:extLst>
              </a:tr>
              <a:tr h="227502"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Gross Floor Area (GFA):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9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850624"/>
                  </a:ext>
                </a:extLst>
              </a:tr>
              <a:tr h="419083">
                <a:tc>
                  <a:txBody>
                    <a:bodyPr/>
                    <a:lstStyle/>
                    <a:p>
                      <a:r>
                        <a:rPr kumimoji="0" lang="en-US" sz="11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 Number of Residential Units: </a:t>
                      </a:r>
                      <a:endParaRPr lang="en-US" sz="11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144 units 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5134170"/>
                  </a:ext>
                </a:extLst>
              </a:tr>
              <a:tr h="12070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Studio</a:t>
                      </a: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1-bedroom</a:t>
                      </a: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1-bedroom + den: </a:t>
                      </a:r>
                      <a:endParaRPr kumimoji="0" 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2-bedroom: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3-bedroom: </a:t>
                      </a:r>
                      <a:endParaRPr kumimoji="0" lang="en-US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8.33%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33.33%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8.33%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41.68%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8.33%</a:t>
                      </a:r>
                      <a:endParaRPr kumimoji="0" lang="en-US" sz="1100" b="0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07887"/>
                  </a:ext>
                </a:extLst>
              </a:tr>
              <a:tr h="227502"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Parking Ratio</a:t>
                      </a:r>
                      <a:endParaRPr lang="en-US" sz="1100" b="1" kern="1200" baseline="30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1.10</a:t>
                      </a:r>
                      <a:endParaRPr lang="en-US" sz="1100" kern="1200" baseline="30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218892"/>
                  </a:ext>
                </a:extLst>
              </a:tr>
              <a:tr h="667341">
                <a:tc gridSpan="2">
                  <a:txBody>
                    <a:bodyPr/>
                    <a:lstStyle/>
                    <a:p>
                      <a:endParaRPr lang="en-US" sz="1100" b="0" kern="1200" baseline="30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100" b="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Proposed parking rates reflect actual on-site demand, as measured in June 2025 surveys. </a:t>
                      </a:r>
                    </a:p>
                    <a:p>
                      <a:r>
                        <a:rPr lang="en-US" sz="1100" b="0" kern="12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All existing resident parking will be retained or appropriately relocated within the development.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3200" kern="1200" baseline="30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7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1788396"/>
                  </a:ext>
                </a:extLst>
              </a:tr>
            </a:tbl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41DFBFF8-8964-0192-2D44-3EAE10CA4352}"/>
              </a:ext>
            </a:extLst>
          </p:cNvPr>
          <p:cNvSpPr txBox="1"/>
          <p:nvPr/>
        </p:nvSpPr>
        <p:spPr>
          <a:xfrm>
            <a:off x="207095" y="1899716"/>
            <a:ext cx="39204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Statistics</a:t>
            </a:r>
          </a:p>
        </p:txBody>
      </p:sp>
    </p:spTree>
    <p:extLst>
      <p:ext uri="{BB962C8B-B14F-4D97-AF65-F5344CB8AC3E}">
        <p14:creationId xmlns:p14="http://schemas.microsoft.com/office/powerpoint/2010/main" val="2713588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1F9E1B-FC21-7248-D060-33E7BFBC9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69781D-158A-FAAD-2F71-90114D35B5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39" t="3733" r="12423" b="3842"/>
          <a:stretch>
            <a:fillRect/>
          </a:stretch>
        </p:blipFill>
        <p:spPr>
          <a:xfrm>
            <a:off x="6224607" y="1712623"/>
            <a:ext cx="5963891" cy="439902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6D77770-6F53-AF8B-1AE3-B22A3B8CEE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06" t="4977" r="13868" b="3836"/>
          <a:stretch>
            <a:fillRect/>
          </a:stretch>
        </p:blipFill>
        <p:spPr>
          <a:xfrm>
            <a:off x="0" y="1712623"/>
            <a:ext cx="5936159" cy="4404774"/>
          </a:xfrm>
          <a:prstGeom prst="rect">
            <a:avLst/>
          </a:prstGeom>
        </p:spPr>
      </p:pic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6D9F784-ECCE-DBC1-4CD3-2F4C6099DCCD}"/>
              </a:ext>
            </a:extLst>
          </p:cNvPr>
          <p:cNvSpPr txBox="1">
            <a:spLocks/>
          </p:cNvSpPr>
          <p:nvPr/>
        </p:nvSpPr>
        <p:spPr>
          <a:xfrm>
            <a:off x="1" y="6111646"/>
            <a:ext cx="5936158" cy="392113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chemeClr val="accent2"/>
                </a:solidFill>
                <a:latin typeface="+mj-lt"/>
              </a:rPr>
              <a:t>PREVIOUS CONCEPT – SEPTEMBER 2025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E730560-B3E9-921F-DC8D-75E2B83459B5}"/>
              </a:ext>
            </a:extLst>
          </p:cNvPr>
          <p:cNvSpPr txBox="1">
            <a:spLocks/>
          </p:cNvSpPr>
          <p:nvPr/>
        </p:nvSpPr>
        <p:spPr>
          <a:xfrm>
            <a:off x="6224607" y="6138998"/>
            <a:ext cx="4237463" cy="392113"/>
          </a:xfrm>
          <a:prstGeom prst="rect">
            <a:avLst/>
          </a:prstGeom>
          <a:noFill/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REVISED CONCEPT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35BBC9-F167-FF6B-7305-CEB7E1AB1FC7}"/>
              </a:ext>
            </a:extLst>
          </p:cNvPr>
          <p:cNvSpPr/>
          <p:nvPr/>
        </p:nvSpPr>
        <p:spPr>
          <a:xfrm>
            <a:off x="0" y="266075"/>
            <a:ext cx="3914842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E20C8EE-1D38-0290-C506-14690D7BFC96}"/>
              </a:ext>
            </a:extLst>
          </p:cNvPr>
          <p:cNvSpPr txBox="1">
            <a:spLocks/>
          </p:cNvSpPr>
          <p:nvPr/>
        </p:nvSpPr>
        <p:spPr>
          <a:xfrm>
            <a:off x="207095" y="457691"/>
            <a:ext cx="3914842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CONCEPT COMPARISON</a:t>
            </a:r>
          </a:p>
        </p:txBody>
      </p:sp>
    </p:spTree>
    <p:extLst>
      <p:ext uri="{BB962C8B-B14F-4D97-AF65-F5344CB8AC3E}">
        <p14:creationId xmlns:p14="http://schemas.microsoft.com/office/powerpoint/2010/main" val="12625493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C457B-6085-1CDE-EB60-9208B4403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0CCC74C1-FD6F-4ED1-8DEA-64B5FE807D1F}"/>
              </a:ext>
            </a:extLst>
          </p:cNvPr>
          <p:cNvGrpSpPr/>
          <p:nvPr/>
        </p:nvGrpSpPr>
        <p:grpSpPr>
          <a:xfrm>
            <a:off x="3454912" y="266075"/>
            <a:ext cx="8529993" cy="6326659"/>
            <a:chOff x="1831003" y="265266"/>
            <a:chExt cx="8529993" cy="6326659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55904F56-6783-9009-D449-68F34B0B818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6088" t="4996" r="14600" b="6770"/>
            <a:stretch>
              <a:fillRect/>
            </a:stretch>
          </p:blipFill>
          <p:spPr>
            <a:xfrm>
              <a:off x="1831003" y="265266"/>
              <a:ext cx="8529993" cy="6326659"/>
            </a:xfrm>
            <a:prstGeom prst="rect">
              <a:avLst/>
            </a:prstGeom>
          </p:spPr>
        </p:pic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8A90AB40-3721-5D95-6AE0-6C955DE133AE}"/>
                </a:ext>
              </a:extLst>
            </p:cNvPr>
            <p:cNvGrpSpPr/>
            <p:nvPr/>
          </p:nvGrpSpPr>
          <p:grpSpPr>
            <a:xfrm>
              <a:off x="7613578" y="1849710"/>
              <a:ext cx="1399216" cy="2355406"/>
              <a:chOff x="7613578" y="1849710"/>
              <a:chExt cx="1399216" cy="2355406"/>
            </a:xfrm>
          </p:grpSpPr>
          <p:sp>
            <p:nvSpPr>
              <p:cNvPr id="26" name="Freeform 25">
                <a:extLst>
                  <a:ext uri="{FF2B5EF4-FFF2-40B4-BE49-F238E27FC236}">
                    <a16:creationId xmlns:a16="http://schemas.microsoft.com/office/drawing/2014/main" id="{DE6FC2CE-DC1C-033B-1836-D6102E6882FD}"/>
                  </a:ext>
                </a:extLst>
              </p:cNvPr>
              <p:cNvSpPr/>
              <p:nvPr/>
            </p:nvSpPr>
            <p:spPr>
              <a:xfrm>
                <a:off x="7613578" y="1934458"/>
                <a:ext cx="1399216" cy="2270658"/>
              </a:xfrm>
              <a:custGeom>
                <a:avLst/>
                <a:gdLst>
                  <a:gd name="csX0" fmla="*/ 1073959 w 1399216"/>
                  <a:gd name="csY0" fmla="*/ 61369 h 2270658"/>
                  <a:gd name="csX1" fmla="*/ 1380805 w 1399216"/>
                  <a:gd name="csY1" fmla="*/ 0 h 2270658"/>
                  <a:gd name="csX2" fmla="*/ 1399216 w 1399216"/>
                  <a:gd name="csY2" fmla="*/ 153423 h 2270658"/>
                  <a:gd name="csX3" fmla="*/ 1393079 w 1399216"/>
                  <a:gd name="csY3" fmla="*/ 312983 h 2270658"/>
                  <a:gd name="csX4" fmla="*/ 1380805 w 1399216"/>
                  <a:gd name="csY4" fmla="*/ 417310 h 2270658"/>
                  <a:gd name="csX5" fmla="*/ 1356257 w 1399216"/>
                  <a:gd name="csY5" fmla="*/ 564596 h 2270658"/>
                  <a:gd name="csX6" fmla="*/ 1307162 w 1399216"/>
                  <a:gd name="csY6" fmla="*/ 687335 h 2270658"/>
                  <a:gd name="csX7" fmla="*/ 1184424 w 1399216"/>
                  <a:gd name="csY7" fmla="*/ 877579 h 2270658"/>
                  <a:gd name="csX8" fmla="*/ 362078 w 1399216"/>
                  <a:gd name="csY8" fmla="*/ 1896306 h 2270658"/>
                  <a:gd name="csX9" fmla="*/ 564596 w 1399216"/>
                  <a:gd name="csY9" fmla="*/ 2062003 h 2270658"/>
                  <a:gd name="csX10" fmla="*/ 380488 w 1399216"/>
                  <a:gd name="csY10" fmla="*/ 2270658 h 2270658"/>
                  <a:gd name="csX11" fmla="*/ 0 w 1399216"/>
                  <a:gd name="csY11" fmla="*/ 1988360 h 2270658"/>
                  <a:gd name="csX12" fmla="*/ 777896 w 1399216"/>
                  <a:gd name="csY12" fmla="*/ 1031023 h 2270658"/>
                  <a:gd name="csX13" fmla="*/ 876321 w 1399216"/>
                  <a:gd name="csY13" fmla="*/ 808773 h 2270658"/>
                  <a:gd name="csX14" fmla="*/ 1000146 w 1399216"/>
                  <a:gd name="csY14" fmla="*/ 589698 h 2270658"/>
                  <a:gd name="csX15" fmla="*/ 1046864 w 1399216"/>
                  <a:gd name="csY15" fmla="*/ 489912 h 2270658"/>
                  <a:gd name="csX16" fmla="*/ 1071357 w 1399216"/>
                  <a:gd name="csY16" fmla="*/ 424598 h 2270658"/>
                  <a:gd name="csX17" fmla="*/ 1087685 w 1399216"/>
                  <a:gd name="csY17" fmla="*/ 355202 h 2270658"/>
                  <a:gd name="csX18" fmla="*/ 1091767 w 1399216"/>
                  <a:gd name="csY18" fmla="*/ 285805 h 2270658"/>
                  <a:gd name="csX19" fmla="*/ 1095850 w 1399216"/>
                  <a:gd name="csY19" fmla="*/ 212327 h 2270658"/>
                  <a:gd name="csX20" fmla="*/ 1087685 w 1399216"/>
                  <a:gd name="csY20" fmla="*/ 134766 h 2270658"/>
                  <a:gd name="csX21" fmla="*/ 1073959 w 1399216"/>
                  <a:gd name="csY21" fmla="*/ 61369 h 2270658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</a:cxnLst>
                <a:rect l="l" t="t" r="r" b="b"/>
                <a:pathLst>
                  <a:path w="1399216" h="2270658">
                    <a:moveTo>
                      <a:pt x="1073959" y="61369"/>
                    </a:moveTo>
                    <a:lnTo>
                      <a:pt x="1380805" y="0"/>
                    </a:lnTo>
                    <a:lnTo>
                      <a:pt x="1399216" y="153423"/>
                    </a:lnTo>
                    <a:lnTo>
                      <a:pt x="1393079" y="312983"/>
                    </a:lnTo>
                    <a:lnTo>
                      <a:pt x="1380805" y="417310"/>
                    </a:lnTo>
                    <a:lnTo>
                      <a:pt x="1356257" y="564596"/>
                    </a:lnTo>
                    <a:lnTo>
                      <a:pt x="1307162" y="687335"/>
                    </a:lnTo>
                    <a:lnTo>
                      <a:pt x="1184424" y="877579"/>
                    </a:lnTo>
                    <a:lnTo>
                      <a:pt x="362078" y="1896306"/>
                    </a:lnTo>
                    <a:lnTo>
                      <a:pt x="564596" y="2062003"/>
                    </a:lnTo>
                    <a:lnTo>
                      <a:pt x="380488" y="2270658"/>
                    </a:lnTo>
                    <a:lnTo>
                      <a:pt x="0" y="1988360"/>
                    </a:lnTo>
                    <a:lnTo>
                      <a:pt x="777896" y="1031023"/>
                    </a:lnTo>
                    <a:lnTo>
                      <a:pt x="876321" y="808773"/>
                    </a:lnTo>
                    <a:lnTo>
                      <a:pt x="1000146" y="589698"/>
                    </a:lnTo>
                    <a:lnTo>
                      <a:pt x="1046864" y="489912"/>
                    </a:lnTo>
                    <a:lnTo>
                      <a:pt x="1071357" y="424598"/>
                    </a:lnTo>
                    <a:lnTo>
                      <a:pt x="1087685" y="355202"/>
                    </a:lnTo>
                    <a:lnTo>
                      <a:pt x="1091767" y="285805"/>
                    </a:lnTo>
                    <a:lnTo>
                      <a:pt x="1095850" y="212327"/>
                    </a:lnTo>
                    <a:lnTo>
                      <a:pt x="1087685" y="134766"/>
                    </a:lnTo>
                    <a:lnTo>
                      <a:pt x="1073959" y="61369"/>
                    </a:lnTo>
                    <a:close/>
                  </a:path>
                </a:pathLst>
              </a:custGeom>
              <a:solidFill>
                <a:schemeClr val="accent3">
                  <a:lumMod val="75000"/>
                  <a:alpha val="22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Freeform 26">
                <a:extLst>
                  <a:ext uri="{FF2B5EF4-FFF2-40B4-BE49-F238E27FC236}">
                    <a16:creationId xmlns:a16="http://schemas.microsoft.com/office/drawing/2014/main" id="{632C1CEC-FF6F-2A27-BDB2-24AB0586395B}"/>
                  </a:ext>
                </a:extLst>
              </p:cNvPr>
              <p:cNvSpPr/>
              <p:nvPr/>
            </p:nvSpPr>
            <p:spPr>
              <a:xfrm rot="769347">
                <a:off x="8676102" y="1849710"/>
                <a:ext cx="134133" cy="856593"/>
              </a:xfrm>
              <a:custGeom>
                <a:avLst/>
                <a:gdLst>
                  <a:gd name="csX0" fmla="*/ 68317 w 134133"/>
                  <a:gd name="csY0" fmla="*/ 0 h 856593"/>
                  <a:gd name="csX1" fmla="*/ 131379 w 134133"/>
                  <a:gd name="csY1" fmla="*/ 409904 h 856593"/>
                  <a:gd name="csX2" fmla="*/ 110358 w 134133"/>
                  <a:gd name="csY2" fmla="*/ 609600 h 856593"/>
                  <a:gd name="csX3" fmla="*/ 0 w 134133"/>
                  <a:gd name="csY3" fmla="*/ 856593 h 856593"/>
                  <a:gd name="csX4" fmla="*/ 0 w 134133"/>
                  <a:gd name="csY4" fmla="*/ 856593 h 8565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134133" h="856593">
                    <a:moveTo>
                      <a:pt x="68317" y="0"/>
                    </a:moveTo>
                    <a:cubicBezTo>
                      <a:pt x="96344" y="154152"/>
                      <a:pt x="124372" y="308304"/>
                      <a:pt x="131379" y="409904"/>
                    </a:cubicBezTo>
                    <a:cubicBezTo>
                      <a:pt x="138386" y="511504"/>
                      <a:pt x="132254" y="535152"/>
                      <a:pt x="110358" y="609600"/>
                    </a:cubicBezTo>
                    <a:cubicBezTo>
                      <a:pt x="88462" y="684048"/>
                      <a:pt x="0" y="856593"/>
                      <a:pt x="0" y="856593"/>
                    </a:cubicBezTo>
                    <a:lnTo>
                      <a:pt x="0" y="856593"/>
                    </a:lnTo>
                  </a:path>
                </a:pathLst>
              </a:custGeom>
              <a:noFill/>
              <a:ln w="31750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Freeform 27">
                <a:extLst>
                  <a:ext uri="{FF2B5EF4-FFF2-40B4-BE49-F238E27FC236}">
                    <a16:creationId xmlns:a16="http://schemas.microsoft.com/office/drawing/2014/main" id="{6B36D448-CC7F-5925-6CF9-23AABBDD2F6B}"/>
                  </a:ext>
                </a:extLst>
              </p:cNvPr>
              <p:cNvSpPr/>
              <p:nvPr/>
            </p:nvSpPr>
            <p:spPr>
              <a:xfrm rot="769347">
                <a:off x="8810235" y="1878613"/>
                <a:ext cx="134133" cy="856593"/>
              </a:xfrm>
              <a:custGeom>
                <a:avLst/>
                <a:gdLst>
                  <a:gd name="csX0" fmla="*/ 68317 w 134133"/>
                  <a:gd name="csY0" fmla="*/ 0 h 856593"/>
                  <a:gd name="csX1" fmla="*/ 131379 w 134133"/>
                  <a:gd name="csY1" fmla="*/ 409904 h 856593"/>
                  <a:gd name="csX2" fmla="*/ 110358 w 134133"/>
                  <a:gd name="csY2" fmla="*/ 609600 h 856593"/>
                  <a:gd name="csX3" fmla="*/ 0 w 134133"/>
                  <a:gd name="csY3" fmla="*/ 856593 h 856593"/>
                  <a:gd name="csX4" fmla="*/ 0 w 134133"/>
                  <a:gd name="csY4" fmla="*/ 856593 h 8565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134133" h="856593">
                    <a:moveTo>
                      <a:pt x="68317" y="0"/>
                    </a:moveTo>
                    <a:cubicBezTo>
                      <a:pt x="96344" y="154152"/>
                      <a:pt x="124372" y="308304"/>
                      <a:pt x="131379" y="409904"/>
                    </a:cubicBezTo>
                    <a:cubicBezTo>
                      <a:pt x="138386" y="511504"/>
                      <a:pt x="132254" y="535152"/>
                      <a:pt x="110358" y="609600"/>
                    </a:cubicBezTo>
                    <a:cubicBezTo>
                      <a:pt x="88462" y="684048"/>
                      <a:pt x="0" y="856593"/>
                      <a:pt x="0" y="856593"/>
                    </a:cubicBezTo>
                    <a:lnTo>
                      <a:pt x="0" y="856593"/>
                    </a:lnTo>
                  </a:path>
                </a:pathLst>
              </a:custGeom>
              <a:noFill/>
              <a:ln w="31750">
                <a:solidFill>
                  <a:srgbClr val="FF0000"/>
                </a:solidFill>
                <a:headEnd type="triangle"/>
                <a:tailEnd type="none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Freeform 28">
                <a:extLst>
                  <a:ext uri="{FF2B5EF4-FFF2-40B4-BE49-F238E27FC236}">
                    <a16:creationId xmlns:a16="http://schemas.microsoft.com/office/drawing/2014/main" id="{5F2608DE-C5F8-34C9-92B4-9EB9D7A34D61}"/>
                  </a:ext>
                </a:extLst>
              </p:cNvPr>
              <p:cNvSpPr/>
              <p:nvPr/>
            </p:nvSpPr>
            <p:spPr>
              <a:xfrm>
                <a:off x="7731223" y="3812552"/>
                <a:ext cx="233135" cy="317265"/>
              </a:xfrm>
              <a:custGeom>
                <a:avLst/>
                <a:gdLst>
                  <a:gd name="csX0" fmla="*/ 161925 w 288925"/>
                  <a:gd name="csY0" fmla="*/ 0 h 428625"/>
                  <a:gd name="csX1" fmla="*/ 0 w 288925"/>
                  <a:gd name="csY1" fmla="*/ 206375 h 428625"/>
                  <a:gd name="csX2" fmla="*/ 288925 w 288925"/>
                  <a:gd name="csY2" fmla="*/ 428625 h 428625"/>
                  <a:gd name="csX3" fmla="*/ 288925 w 288925"/>
                  <a:gd name="csY3" fmla="*/ 428625 h 428625"/>
                  <a:gd name="csX0" fmla="*/ 142875 w 269875"/>
                  <a:gd name="csY0" fmla="*/ 0 h 428625"/>
                  <a:gd name="csX1" fmla="*/ 0 w 269875"/>
                  <a:gd name="csY1" fmla="*/ 185763 h 428625"/>
                  <a:gd name="csX2" fmla="*/ 269875 w 269875"/>
                  <a:gd name="csY2" fmla="*/ 428625 h 428625"/>
                  <a:gd name="csX3" fmla="*/ 269875 w 269875"/>
                  <a:gd name="csY3" fmla="*/ 428625 h 428625"/>
                  <a:gd name="csX0" fmla="*/ 179906 w 306906"/>
                  <a:gd name="csY0" fmla="*/ 0 h 428625"/>
                  <a:gd name="csX1" fmla="*/ 0 w 306906"/>
                  <a:gd name="csY1" fmla="*/ 225283 h 428625"/>
                  <a:gd name="csX2" fmla="*/ 306906 w 306906"/>
                  <a:gd name="csY2" fmla="*/ 428625 h 428625"/>
                  <a:gd name="csX3" fmla="*/ 306906 w 306906"/>
                  <a:gd name="csY3" fmla="*/ 428625 h 428625"/>
                  <a:gd name="csX0" fmla="*/ 135470 w 262470"/>
                  <a:gd name="csY0" fmla="*/ 0 h 428625"/>
                  <a:gd name="csX1" fmla="*/ 0 w 262470"/>
                  <a:gd name="csY1" fmla="*/ 217378 h 428625"/>
                  <a:gd name="csX2" fmla="*/ 262470 w 262470"/>
                  <a:gd name="csY2" fmla="*/ 428625 h 428625"/>
                  <a:gd name="csX3" fmla="*/ 262470 w 262470"/>
                  <a:gd name="csY3" fmla="*/ 428625 h 428625"/>
                  <a:gd name="csX0" fmla="*/ 165095 w 262470"/>
                  <a:gd name="csY0" fmla="*/ 0 h 381201"/>
                  <a:gd name="csX1" fmla="*/ 0 w 262470"/>
                  <a:gd name="csY1" fmla="*/ 169954 h 381201"/>
                  <a:gd name="csX2" fmla="*/ 262470 w 262470"/>
                  <a:gd name="csY2" fmla="*/ 381201 h 381201"/>
                  <a:gd name="csX3" fmla="*/ 262470 w 262470"/>
                  <a:gd name="csY3" fmla="*/ 381201 h 381201"/>
                  <a:gd name="csX0" fmla="*/ 128064 w 262470"/>
                  <a:gd name="csY0" fmla="*/ 0 h 381201"/>
                  <a:gd name="csX1" fmla="*/ 0 w 262470"/>
                  <a:gd name="csY1" fmla="*/ 169954 h 381201"/>
                  <a:gd name="csX2" fmla="*/ 262470 w 262470"/>
                  <a:gd name="csY2" fmla="*/ 381201 h 381201"/>
                  <a:gd name="csX3" fmla="*/ 262470 w 262470"/>
                  <a:gd name="csY3" fmla="*/ 381201 h 38120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</a:cxnLst>
                <a:rect l="l" t="t" r="r" b="b"/>
                <a:pathLst>
                  <a:path w="262470" h="381201">
                    <a:moveTo>
                      <a:pt x="128064" y="0"/>
                    </a:moveTo>
                    <a:lnTo>
                      <a:pt x="0" y="169954"/>
                    </a:lnTo>
                    <a:lnTo>
                      <a:pt x="262470" y="381201"/>
                    </a:lnTo>
                    <a:lnTo>
                      <a:pt x="262470" y="381201"/>
                    </a:lnTo>
                  </a:path>
                </a:pathLst>
              </a:custGeom>
              <a:noFill/>
              <a:ln w="22225">
                <a:solidFill>
                  <a:srgbClr val="FF0000"/>
                </a:solidFill>
                <a:headEnd type="triangle"/>
                <a:tailEnd type="none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AF4171C-BADF-30D0-1244-E718B26B36EE}"/>
              </a:ext>
            </a:extLst>
          </p:cNvPr>
          <p:cNvGrpSpPr/>
          <p:nvPr/>
        </p:nvGrpSpPr>
        <p:grpSpPr>
          <a:xfrm>
            <a:off x="3431285" y="265266"/>
            <a:ext cx="8577247" cy="6326659"/>
            <a:chOff x="1807376" y="265266"/>
            <a:chExt cx="8577247" cy="632665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7D2A286-3457-AECE-C0CF-A0E91A3A82A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6041" t="6284" r="15916" b="6890"/>
            <a:stretch>
              <a:fillRect/>
            </a:stretch>
          </p:blipFill>
          <p:spPr>
            <a:xfrm>
              <a:off x="1807376" y="265266"/>
              <a:ext cx="8577247" cy="6326659"/>
            </a:xfrm>
            <a:prstGeom prst="rect">
              <a:avLst/>
            </a:prstGeom>
          </p:spPr>
        </p:pic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33CB453E-2098-24A1-4B93-FF8FB5149647}"/>
                </a:ext>
              </a:extLst>
            </p:cNvPr>
            <p:cNvGrpSpPr/>
            <p:nvPr/>
          </p:nvGrpSpPr>
          <p:grpSpPr>
            <a:xfrm>
              <a:off x="7731223" y="1846315"/>
              <a:ext cx="1455108" cy="2359610"/>
              <a:chOff x="7731223" y="1846315"/>
              <a:chExt cx="1455108" cy="2359610"/>
            </a:xfrm>
          </p:grpSpPr>
          <p:sp>
            <p:nvSpPr>
              <p:cNvPr id="13" name="Freeform 12">
                <a:extLst>
                  <a:ext uri="{FF2B5EF4-FFF2-40B4-BE49-F238E27FC236}">
                    <a16:creationId xmlns:a16="http://schemas.microsoft.com/office/drawing/2014/main" id="{3864943D-680D-7C1A-5849-1F8AABFF2AAF}"/>
                  </a:ext>
                </a:extLst>
              </p:cNvPr>
              <p:cNvSpPr/>
              <p:nvPr/>
            </p:nvSpPr>
            <p:spPr>
              <a:xfrm>
                <a:off x="7731223" y="1846315"/>
                <a:ext cx="1455108" cy="2359610"/>
              </a:xfrm>
              <a:custGeom>
                <a:avLst/>
                <a:gdLst>
                  <a:gd name="csX0" fmla="*/ 1073959 w 1399216"/>
                  <a:gd name="csY0" fmla="*/ 61369 h 2270658"/>
                  <a:gd name="csX1" fmla="*/ 1380805 w 1399216"/>
                  <a:gd name="csY1" fmla="*/ 0 h 2270658"/>
                  <a:gd name="csX2" fmla="*/ 1399216 w 1399216"/>
                  <a:gd name="csY2" fmla="*/ 153423 h 2270658"/>
                  <a:gd name="csX3" fmla="*/ 1393079 w 1399216"/>
                  <a:gd name="csY3" fmla="*/ 312983 h 2270658"/>
                  <a:gd name="csX4" fmla="*/ 1380805 w 1399216"/>
                  <a:gd name="csY4" fmla="*/ 417310 h 2270658"/>
                  <a:gd name="csX5" fmla="*/ 1356257 w 1399216"/>
                  <a:gd name="csY5" fmla="*/ 564596 h 2270658"/>
                  <a:gd name="csX6" fmla="*/ 1307162 w 1399216"/>
                  <a:gd name="csY6" fmla="*/ 687335 h 2270658"/>
                  <a:gd name="csX7" fmla="*/ 1184424 w 1399216"/>
                  <a:gd name="csY7" fmla="*/ 877579 h 2270658"/>
                  <a:gd name="csX8" fmla="*/ 362078 w 1399216"/>
                  <a:gd name="csY8" fmla="*/ 1896306 h 2270658"/>
                  <a:gd name="csX9" fmla="*/ 564596 w 1399216"/>
                  <a:gd name="csY9" fmla="*/ 2062003 h 2270658"/>
                  <a:gd name="csX10" fmla="*/ 380488 w 1399216"/>
                  <a:gd name="csY10" fmla="*/ 2270658 h 2270658"/>
                  <a:gd name="csX11" fmla="*/ 0 w 1399216"/>
                  <a:gd name="csY11" fmla="*/ 1988360 h 2270658"/>
                  <a:gd name="csX12" fmla="*/ 777896 w 1399216"/>
                  <a:gd name="csY12" fmla="*/ 1031023 h 2270658"/>
                  <a:gd name="csX13" fmla="*/ 876321 w 1399216"/>
                  <a:gd name="csY13" fmla="*/ 808773 h 2270658"/>
                  <a:gd name="csX14" fmla="*/ 1000146 w 1399216"/>
                  <a:gd name="csY14" fmla="*/ 589698 h 2270658"/>
                  <a:gd name="csX15" fmla="*/ 1046864 w 1399216"/>
                  <a:gd name="csY15" fmla="*/ 489912 h 2270658"/>
                  <a:gd name="csX16" fmla="*/ 1071357 w 1399216"/>
                  <a:gd name="csY16" fmla="*/ 424598 h 2270658"/>
                  <a:gd name="csX17" fmla="*/ 1087685 w 1399216"/>
                  <a:gd name="csY17" fmla="*/ 355202 h 2270658"/>
                  <a:gd name="csX18" fmla="*/ 1091767 w 1399216"/>
                  <a:gd name="csY18" fmla="*/ 285805 h 2270658"/>
                  <a:gd name="csX19" fmla="*/ 1095850 w 1399216"/>
                  <a:gd name="csY19" fmla="*/ 212327 h 2270658"/>
                  <a:gd name="csX20" fmla="*/ 1087685 w 1399216"/>
                  <a:gd name="csY20" fmla="*/ 134766 h 2270658"/>
                  <a:gd name="csX21" fmla="*/ 1073959 w 1399216"/>
                  <a:gd name="csY21" fmla="*/ 61369 h 2270658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</a:cxnLst>
                <a:rect l="l" t="t" r="r" b="b"/>
                <a:pathLst>
                  <a:path w="1399216" h="2270658">
                    <a:moveTo>
                      <a:pt x="1073959" y="61369"/>
                    </a:moveTo>
                    <a:lnTo>
                      <a:pt x="1380805" y="0"/>
                    </a:lnTo>
                    <a:lnTo>
                      <a:pt x="1399216" y="153423"/>
                    </a:lnTo>
                    <a:lnTo>
                      <a:pt x="1393079" y="312983"/>
                    </a:lnTo>
                    <a:lnTo>
                      <a:pt x="1380805" y="417310"/>
                    </a:lnTo>
                    <a:lnTo>
                      <a:pt x="1356257" y="564596"/>
                    </a:lnTo>
                    <a:lnTo>
                      <a:pt x="1307162" y="687335"/>
                    </a:lnTo>
                    <a:lnTo>
                      <a:pt x="1184424" y="877579"/>
                    </a:lnTo>
                    <a:lnTo>
                      <a:pt x="362078" y="1896306"/>
                    </a:lnTo>
                    <a:lnTo>
                      <a:pt x="564596" y="2062003"/>
                    </a:lnTo>
                    <a:lnTo>
                      <a:pt x="380488" y="2270658"/>
                    </a:lnTo>
                    <a:lnTo>
                      <a:pt x="0" y="1988360"/>
                    </a:lnTo>
                    <a:lnTo>
                      <a:pt x="777896" y="1031023"/>
                    </a:lnTo>
                    <a:lnTo>
                      <a:pt x="876321" y="808773"/>
                    </a:lnTo>
                    <a:lnTo>
                      <a:pt x="1000146" y="589698"/>
                    </a:lnTo>
                    <a:lnTo>
                      <a:pt x="1046864" y="489912"/>
                    </a:lnTo>
                    <a:lnTo>
                      <a:pt x="1071357" y="424598"/>
                    </a:lnTo>
                    <a:lnTo>
                      <a:pt x="1087685" y="355202"/>
                    </a:lnTo>
                    <a:lnTo>
                      <a:pt x="1091767" y="285805"/>
                    </a:lnTo>
                    <a:lnTo>
                      <a:pt x="1095850" y="212327"/>
                    </a:lnTo>
                    <a:lnTo>
                      <a:pt x="1087685" y="134766"/>
                    </a:lnTo>
                    <a:lnTo>
                      <a:pt x="1073959" y="61369"/>
                    </a:lnTo>
                    <a:close/>
                  </a:path>
                </a:pathLst>
              </a:custGeom>
              <a:solidFill>
                <a:schemeClr val="accent3">
                  <a:lumMod val="75000"/>
                  <a:alpha val="22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1" name="Freeform 10">
                <a:extLst>
                  <a:ext uri="{FF2B5EF4-FFF2-40B4-BE49-F238E27FC236}">
                    <a16:creationId xmlns:a16="http://schemas.microsoft.com/office/drawing/2014/main" id="{9ADAB998-408B-A26E-AADB-8EA1CE141FFB}"/>
                  </a:ext>
                </a:extLst>
              </p:cNvPr>
              <p:cNvSpPr/>
              <p:nvPr/>
            </p:nvSpPr>
            <p:spPr>
              <a:xfrm rot="769347">
                <a:off x="8788712" y="1878612"/>
                <a:ext cx="134133" cy="856593"/>
              </a:xfrm>
              <a:custGeom>
                <a:avLst/>
                <a:gdLst>
                  <a:gd name="csX0" fmla="*/ 68317 w 134133"/>
                  <a:gd name="csY0" fmla="*/ 0 h 856593"/>
                  <a:gd name="csX1" fmla="*/ 131379 w 134133"/>
                  <a:gd name="csY1" fmla="*/ 409904 h 856593"/>
                  <a:gd name="csX2" fmla="*/ 110358 w 134133"/>
                  <a:gd name="csY2" fmla="*/ 609600 h 856593"/>
                  <a:gd name="csX3" fmla="*/ 0 w 134133"/>
                  <a:gd name="csY3" fmla="*/ 856593 h 856593"/>
                  <a:gd name="csX4" fmla="*/ 0 w 134133"/>
                  <a:gd name="csY4" fmla="*/ 856593 h 8565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134133" h="856593">
                    <a:moveTo>
                      <a:pt x="68317" y="0"/>
                    </a:moveTo>
                    <a:cubicBezTo>
                      <a:pt x="96344" y="154152"/>
                      <a:pt x="124372" y="308304"/>
                      <a:pt x="131379" y="409904"/>
                    </a:cubicBezTo>
                    <a:cubicBezTo>
                      <a:pt x="138386" y="511504"/>
                      <a:pt x="132254" y="535152"/>
                      <a:pt x="110358" y="609600"/>
                    </a:cubicBezTo>
                    <a:cubicBezTo>
                      <a:pt x="88462" y="684048"/>
                      <a:pt x="0" y="856593"/>
                      <a:pt x="0" y="856593"/>
                    </a:cubicBezTo>
                    <a:lnTo>
                      <a:pt x="0" y="856593"/>
                    </a:lnTo>
                  </a:path>
                </a:pathLst>
              </a:custGeom>
              <a:noFill/>
              <a:ln w="31750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2" name="Freeform 11">
                <a:extLst>
                  <a:ext uri="{FF2B5EF4-FFF2-40B4-BE49-F238E27FC236}">
                    <a16:creationId xmlns:a16="http://schemas.microsoft.com/office/drawing/2014/main" id="{1158EC89-A8DD-464B-0DE4-BD41C9DEAE3A}"/>
                  </a:ext>
                </a:extLst>
              </p:cNvPr>
              <p:cNvSpPr/>
              <p:nvPr/>
            </p:nvSpPr>
            <p:spPr>
              <a:xfrm rot="769347">
                <a:off x="8922845" y="1907515"/>
                <a:ext cx="134133" cy="856593"/>
              </a:xfrm>
              <a:custGeom>
                <a:avLst/>
                <a:gdLst>
                  <a:gd name="csX0" fmla="*/ 68317 w 134133"/>
                  <a:gd name="csY0" fmla="*/ 0 h 856593"/>
                  <a:gd name="csX1" fmla="*/ 131379 w 134133"/>
                  <a:gd name="csY1" fmla="*/ 409904 h 856593"/>
                  <a:gd name="csX2" fmla="*/ 110358 w 134133"/>
                  <a:gd name="csY2" fmla="*/ 609600 h 856593"/>
                  <a:gd name="csX3" fmla="*/ 0 w 134133"/>
                  <a:gd name="csY3" fmla="*/ 856593 h 856593"/>
                  <a:gd name="csX4" fmla="*/ 0 w 134133"/>
                  <a:gd name="csY4" fmla="*/ 856593 h 856593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134133" h="856593">
                    <a:moveTo>
                      <a:pt x="68317" y="0"/>
                    </a:moveTo>
                    <a:cubicBezTo>
                      <a:pt x="96344" y="154152"/>
                      <a:pt x="124372" y="308304"/>
                      <a:pt x="131379" y="409904"/>
                    </a:cubicBezTo>
                    <a:cubicBezTo>
                      <a:pt x="138386" y="511504"/>
                      <a:pt x="132254" y="535152"/>
                      <a:pt x="110358" y="609600"/>
                    </a:cubicBezTo>
                    <a:cubicBezTo>
                      <a:pt x="88462" y="684048"/>
                      <a:pt x="0" y="856593"/>
                      <a:pt x="0" y="856593"/>
                    </a:cubicBezTo>
                    <a:lnTo>
                      <a:pt x="0" y="856593"/>
                    </a:lnTo>
                  </a:path>
                </a:pathLst>
              </a:custGeom>
              <a:noFill/>
              <a:ln w="31750">
                <a:solidFill>
                  <a:srgbClr val="FF0000"/>
                </a:solidFill>
                <a:headEnd type="triangle"/>
                <a:tailEnd type="none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Freeform 18">
                <a:extLst>
                  <a:ext uri="{FF2B5EF4-FFF2-40B4-BE49-F238E27FC236}">
                    <a16:creationId xmlns:a16="http://schemas.microsoft.com/office/drawing/2014/main" id="{CA884255-5225-B4CE-F20E-7CD1AEA2D63C}"/>
                  </a:ext>
                </a:extLst>
              </p:cNvPr>
              <p:cNvSpPr/>
              <p:nvPr/>
            </p:nvSpPr>
            <p:spPr>
              <a:xfrm>
                <a:off x="8000997" y="3672925"/>
                <a:ext cx="233135" cy="317265"/>
              </a:xfrm>
              <a:custGeom>
                <a:avLst/>
                <a:gdLst>
                  <a:gd name="csX0" fmla="*/ 161925 w 288925"/>
                  <a:gd name="csY0" fmla="*/ 0 h 428625"/>
                  <a:gd name="csX1" fmla="*/ 0 w 288925"/>
                  <a:gd name="csY1" fmla="*/ 206375 h 428625"/>
                  <a:gd name="csX2" fmla="*/ 288925 w 288925"/>
                  <a:gd name="csY2" fmla="*/ 428625 h 428625"/>
                  <a:gd name="csX3" fmla="*/ 288925 w 288925"/>
                  <a:gd name="csY3" fmla="*/ 428625 h 428625"/>
                  <a:gd name="csX0" fmla="*/ 142875 w 269875"/>
                  <a:gd name="csY0" fmla="*/ 0 h 428625"/>
                  <a:gd name="csX1" fmla="*/ 0 w 269875"/>
                  <a:gd name="csY1" fmla="*/ 185763 h 428625"/>
                  <a:gd name="csX2" fmla="*/ 269875 w 269875"/>
                  <a:gd name="csY2" fmla="*/ 428625 h 428625"/>
                  <a:gd name="csX3" fmla="*/ 269875 w 269875"/>
                  <a:gd name="csY3" fmla="*/ 428625 h 428625"/>
                  <a:gd name="csX0" fmla="*/ 179906 w 306906"/>
                  <a:gd name="csY0" fmla="*/ 0 h 428625"/>
                  <a:gd name="csX1" fmla="*/ 0 w 306906"/>
                  <a:gd name="csY1" fmla="*/ 225283 h 428625"/>
                  <a:gd name="csX2" fmla="*/ 306906 w 306906"/>
                  <a:gd name="csY2" fmla="*/ 428625 h 428625"/>
                  <a:gd name="csX3" fmla="*/ 306906 w 306906"/>
                  <a:gd name="csY3" fmla="*/ 428625 h 428625"/>
                  <a:gd name="csX0" fmla="*/ 135470 w 262470"/>
                  <a:gd name="csY0" fmla="*/ 0 h 428625"/>
                  <a:gd name="csX1" fmla="*/ 0 w 262470"/>
                  <a:gd name="csY1" fmla="*/ 217378 h 428625"/>
                  <a:gd name="csX2" fmla="*/ 262470 w 262470"/>
                  <a:gd name="csY2" fmla="*/ 428625 h 428625"/>
                  <a:gd name="csX3" fmla="*/ 262470 w 262470"/>
                  <a:gd name="csY3" fmla="*/ 428625 h 428625"/>
                  <a:gd name="csX0" fmla="*/ 165095 w 262470"/>
                  <a:gd name="csY0" fmla="*/ 0 h 381201"/>
                  <a:gd name="csX1" fmla="*/ 0 w 262470"/>
                  <a:gd name="csY1" fmla="*/ 169954 h 381201"/>
                  <a:gd name="csX2" fmla="*/ 262470 w 262470"/>
                  <a:gd name="csY2" fmla="*/ 381201 h 381201"/>
                  <a:gd name="csX3" fmla="*/ 262470 w 262470"/>
                  <a:gd name="csY3" fmla="*/ 381201 h 381201"/>
                  <a:gd name="csX0" fmla="*/ 128064 w 262470"/>
                  <a:gd name="csY0" fmla="*/ 0 h 381201"/>
                  <a:gd name="csX1" fmla="*/ 0 w 262470"/>
                  <a:gd name="csY1" fmla="*/ 169954 h 381201"/>
                  <a:gd name="csX2" fmla="*/ 262470 w 262470"/>
                  <a:gd name="csY2" fmla="*/ 381201 h 381201"/>
                  <a:gd name="csX3" fmla="*/ 262470 w 262470"/>
                  <a:gd name="csY3" fmla="*/ 381201 h 381201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</a:cxnLst>
                <a:rect l="l" t="t" r="r" b="b"/>
                <a:pathLst>
                  <a:path w="262470" h="381201">
                    <a:moveTo>
                      <a:pt x="128064" y="0"/>
                    </a:moveTo>
                    <a:lnTo>
                      <a:pt x="0" y="169954"/>
                    </a:lnTo>
                    <a:lnTo>
                      <a:pt x="262470" y="381201"/>
                    </a:lnTo>
                    <a:lnTo>
                      <a:pt x="262470" y="381201"/>
                    </a:lnTo>
                  </a:path>
                </a:pathLst>
              </a:custGeom>
              <a:noFill/>
              <a:ln w="22225">
                <a:solidFill>
                  <a:srgbClr val="FF0000"/>
                </a:solidFill>
                <a:headEnd type="triangle"/>
                <a:tailEnd type="none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D5A4573-E14C-5EEE-5870-BA0B42EB98C3}"/>
              </a:ext>
            </a:extLst>
          </p:cNvPr>
          <p:cNvSpPr txBox="1">
            <a:spLocks/>
          </p:cNvSpPr>
          <p:nvPr/>
        </p:nvSpPr>
        <p:spPr>
          <a:xfrm>
            <a:off x="207095" y="1603839"/>
            <a:ext cx="2130860" cy="557470"/>
          </a:xfrm>
          <a:prstGeom prst="rect">
            <a:avLst/>
          </a:prstGeom>
          <a:noFill/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P1 FLOOR PLAN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F1E748-8ECD-1F5C-9845-EC2AEC1207FD}"/>
              </a:ext>
            </a:extLst>
          </p:cNvPr>
          <p:cNvSpPr/>
          <p:nvPr/>
        </p:nvSpPr>
        <p:spPr>
          <a:xfrm>
            <a:off x="0" y="264457"/>
            <a:ext cx="4410635" cy="128442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3A9CF2C-65E7-D1EC-D84C-80B29A6670B4}"/>
              </a:ext>
            </a:extLst>
          </p:cNvPr>
          <p:cNvSpPr txBox="1">
            <a:spLocks/>
          </p:cNvSpPr>
          <p:nvPr/>
        </p:nvSpPr>
        <p:spPr>
          <a:xfrm>
            <a:off x="288448" y="457691"/>
            <a:ext cx="3817387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REVISED CONCEPT</a:t>
            </a:r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2413848F-2B81-5EE9-19FC-DFFC610D13A9}"/>
              </a:ext>
            </a:extLst>
          </p:cNvPr>
          <p:cNvSpPr/>
          <p:nvPr/>
        </p:nvSpPr>
        <p:spPr>
          <a:xfrm>
            <a:off x="9455618" y="3672925"/>
            <a:ext cx="288925" cy="428625"/>
          </a:xfrm>
          <a:custGeom>
            <a:avLst/>
            <a:gdLst>
              <a:gd name="csX0" fmla="*/ 161925 w 288925"/>
              <a:gd name="csY0" fmla="*/ 0 h 428625"/>
              <a:gd name="csX1" fmla="*/ 0 w 288925"/>
              <a:gd name="csY1" fmla="*/ 206375 h 428625"/>
              <a:gd name="csX2" fmla="*/ 288925 w 288925"/>
              <a:gd name="csY2" fmla="*/ 428625 h 428625"/>
              <a:gd name="csX3" fmla="*/ 288925 w 288925"/>
              <a:gd name="csY3" fmla="*/ 428625 h 42862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288925" h="428625">
                <a:moveTo>
                  <a:pt x="161925" y="0"/>
                </a:moveTo>
                <a:lnTo>
                  <a:pt x="0" y="206375"/>
                </a:lnTo>
                <a:lnTo>
                  <a:pt x="288925" y="428625"/>
                </a:lnTo>
                <a:lnTo>
                  <a:pt x="288925" y="428625"/>
                </a:lnTo>
              </a:path>
            </a:pathLst>
          </a:custGeom>
          <a:noFill/>
          <a:ln w="22225">
            <a:solidFill>
              <a:srgbClr val="0070C0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8F18E06A-44A4-D7BE-B063-309185E3F4B0}"/>
              </a:ext>
            </a:extLst>
          </p:cNvPr>
          <p:cNvSpPr txBox="1">
            <a:spLocks/>
          </p:cNvSpPr>
          <p:nvPr/>
        </p:nvSpPr>
        <p:spPr>
          <a:xfrm>
            <a:off x="8091491" y="4172471"/>
            <a:ext cx="1533415" cy="244811"/>
          </a:xfrm>
          <a:prstGeom prst="rect">
            <a:avLst/>
          </a:prstGeom>
          <a:noFill/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1100" dirty="0">
                <a:latin typeface="+mj-lt"/>
              </a:rPr>
              <a:t>3 spaces to be removed</a:t>
            </a:r>
          </a:p>
        </p:txBody>
      </p:sp>
    </p:spTree>
    <p:extLst>
      <p:ext uri="{BB962C8B-B14F-4D97-AF65-F5344CB8AC3E}">
        <p14:creationId xmlns:p14="http://schemas.microsoft.com/office/powerpoint/2010/main" val="36916927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39DE09-E402-9945-9F19-6E871BB36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C0E75CFA-FFFC-7FCB-0956-E283C64AC1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716" t="19670" r="22822" b="18003"/>
          <a:stretch>
            <a:fillRect/>
          </a:stretch>
        </p:blipFill>
        <p:spPr>
          <a:xfrm>
            <a:off x="3083442" y="266884"/>
            <a:ext cx="8901463" cy="6326659"/>
          </a:xfrm>
          <a:prstGeom prst="rect">
            <a:avLst/>
          </a:prstGeom>
        </p:spPr>
      </p:pic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4C910BF-29A6-90E2-78D3-BDE9528393F9}"/>
              </a:ext>
            </a:extLst>
          </p:cNvPr>
          <p:cNvSpPr txBox="1">
            <a:spLocks/>
          </p:cNvSpPr>
          <p:nvPr/>
        </p:nvSpPr>
        <p:spPr>
          <a:xfrm>
            <a:off x="207095" y="1603839"/>
            <a:ext cx="2876347" cy="557470"/>
          </a:xfrm>
          <a:prstGeom prst="rect">
            <a:avLst/>
          </a:prstGeom>
          <a:noFill/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EAST WEST SECTION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0FE24B-0126-EA16-043F-338D47A798EE}"/>
              </a:ext>
            </a:extLst>
          </p:cNvPr>
          <p:cNvSpPr/>
          <p:nvPr/>
        </p:nvSpPr>
        <p:spPr>
          <a:xfrm>
            <a:off x="0" y="264457"/>
            <a:ext cx="4410635" cy="128442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4B8E148-7C96-46F4-B8F5-19FDB4424420}"/>
              </a:ext>
            </a:extLst>
          </p:cNvPr>
          <p:cNvSpPr txBox="1">
            <a:spLocks/>
          </p:cNvSpPr>
          <p:nvPr/>
        </p:nvSpPr>
        <p:spPr>
          <a:xfrm>
            <a:off x="288448" y="457691"/>
            <a:ext cx="3817387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REVISED CONCEPT</a:t>
            </a:r>
          </a:p>
        </p:txBody>
      </p:sp>
    </p:spTree>
    <p:extLst>
      <p:ext uri="{BB962C8B-B14F-4D97-AF65-F5344CB8AC3E}">
        <p14:creationId xmlns:p14="http://schemas.microsoft.com/office/powerpoint/2010/main" val="19765531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CA5A3-3994-C52B-8B49-C836E937F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09FE310-4ECC-08BB-4891-4ABC19A461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42" t="4873" r="12696" b="4332"/>
          <a:stretch>
            <a:fillRect/>
          </a:stretch>
        </p:blipFill>
        <p:spPr>
          <a:xfrm>
            <a:off x="3407658" y="266075"/>
            <a:ext cx="8577247" cy="632665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1F6F871-46B3-3E9C-772E-E1F6707BFC17}"/>
              </a:ext>
            </a:extLst>
          </p:cNvPr>
          <p:cNvSpPr/>
          <p:nvPr/>
        </p:nvSpPr>
        <p:spPr>
          <a:xfrm>
            <a:off x="1" y="266075"/>
            <a:ext cx="436245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61BCA07-A9DF-B7BA-BDB0-0D2D9B39A0F8}"/>
              </a:ext>
            </a:extLst>
          </p:cNvPr>
          <p:cNvSpPr txBox="1">
            <a:spLocks/>
          </p:cNvSpPr>
          <p:nvPr/>
        </p:nvSpPr>
        <p:spPr>
          <a:xfrm>
            <a:off x="207095" y="457691"/>
            <a:ext cx="3888655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REVISED CONCEPT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AA879B0-2243-2944-79D6-0819991EE3E5}"/>
              </a:ext>
            </a:extLst>
          </p:cNvPr>
          <p:cNvSpPr txBox="1">
            <a:spLocks/>
          </p:cNvSpPr>
          <p:nvPr/>
        </p:nvSpPr>
        <p:spPr>
          <a:xfrm>
            <a:off x="0" y="1573009"/>
            <a:ext cx="3149670" cy="401171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400" dirty="0">
                <a:solidFill>
                  <a:schemeClr val="accent2"/>
                </a:solidFill>
                <a:latin typeface="+mj-lt"/>
              </a:rPr>
              <a:t>GROUND FLOOR PLAN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076C959-0AA1-808A-A0F4-7391F471D32A}"/>
              </a:ext>
            </a:extLst>
          </p:cNvPr>
          <p:cNvCxnSpPr>
            <a:cxnSpLocks/>
          </p:cNvCxnSpPr>
          <p:nvPr/>
        </p:nvCxnSpPr>
        <p:spPr>
          <a:xfrm flipH="1">
            <a:off x="10589436" y="1413451"/>
            <a:ext cx="378069" cy="0"/>
          </a:xfrm>
          <a:prstGeom prst="straightConnector1">
            <a:avLst/>
          </a:prstGeom>
          <a:ln w="317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A625590-9AA4-C068-6DD7-FF876C6DF5C6}"/>
              </a:ext>
            </a:extLst>
          </p:cNvPr>
          <p:cNvCxnSpPr>
            <a:cxnSpLocks/>
          </p:cNvCxnSpPr>
          <p:nvPr/>
        </p:nvCxnSpPr>
        <p:spPr>
          <a:xfrm flipH="1">
            <a:off x="10712207" y="3225347"/>
            <a:ext cx="307731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B3336B-5360-50B0-2F96-EE27BB31DA5B}"/>
              </a:ext>
            </a:extLst>
          </p:cNvPr>
          <p:cNvCxnSpPr>
            <a:cxnSpLocks/>
          </p:cNvCxnSpPr>
          <p:nvPr/>
        </p:nvCxnSpPr>
        <p:spPr>
          <a:xfrm flipH="1">
            <a:off x="9120132" y="3095540"/>
            <a:ext cx="298939" cy="369277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583D3B2-6B33-87A4-9229-ADFF1F690FDF}"/>
              </a:ext>
            </a:extLst>
          </p:cNvPr>
          <p:cNvCxnSpPr>
            <a:cxnSpLocks/>
          </p:cNvCxnSpPr>
          <p:nvPr/>
        </p:nvCxnSpPr>
        <p:spPr>
          <a:xfrm flipV="1">
            <a:off x="9556742" y="3397858"/>
            <a:ext cx="272561" cy="36927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F6938AD-CA82-828F-799E-EBF2C6732153}"/>
              </a:ext>
            </a:extLst>
          </p:cNvPr>
          <p:cNvCxnSpPr>
            <a:cxnSpLocks/>
          </p:cNvCxnSpPr>
          <p:nvPr/>
        </p:nvCxnSpPr>
        <p:spPr>
          <a:xfrm>
            <a:off x="10730006" y="3336898"/>
            <a:ext cx="289932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E859ED6-8267-866E-BABE-156874A8DDE3}"/>
              </a:ext>
            </a:extLst>
          </p:cNvPr>
          <p:cNvCxnSpPr>
            <a:cxnSpLocks/>
          </p:cNvCxnSpPr>
          <p:nvPr/>
        </p:nvCxnSpPr>
        <p:spPr>
          <a:xfrm>
            <a:off x="10589436" y="1548882"/>
            <a:ext cx="378069" cy="0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reeform 16">
            <a:extLst>
              <a:ext uri="{FF2B5EF4-FFF2-40B4-BE49-F238E27FC236}">
                <a16:creationId xmlns:a16="http://schemas.microsoft.com/office/drawing/2014/main" id="{ECABAF44-5E5A-B6BE-40EC-EC812D3B0618}"/>
              </a:ext>
            </a:extLst>
          </p:cNvPr>
          <p:cNvSpPr/>
          <p:nvPr/>
        </p:nvSpPr>
        <p:spPr>
          <a:xfrm>
            <a:off x="10142949" y="1716129"/>
            <a:ext cx="134133" cy="856593"/>
          </a:xfrm>
          <a:custGeom>
            <a:avLst/>
            <a:gdLst>
              <a:gd name="csX0" fmla="*/ 68317 w 134133"/>
              <a:gd name="csY0" fmla="*/ 0 h 856593"/>
              <a:gd name="csX1" fmla="*/ 131379 w 134133"/>
              <a:gd name="csY1" fmla="*/ 409904 h 856593"/>
              <a:gd name="csX2" fmla="*/ 110358 w 134133"/>
              <a:gd name="csY2" fmla="*/ 609600 h 856593"/>
              <a:gd name="csX3" fmla="*/ 0 w 134133"/>
              <a:gd name="csY3" fmla="*/ 856593 h 856593"/>
              <a:gd name="csX4" fmla="*/ 0 w 134133"/>
              <a:gd name="csY4" fmla="*/ 856593 h 8565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34133" h="856593">
                <a:moveTo>
                  <a:pt x="68317" y="0"/>
                </a:moveTo>
                <a:cubicBezTo>
                  <a:pt x="96344" y="154152"/>
                  <a:pt x="124372" y="308304"/>
                  <a:pt x="131379" y="409904"/>
                </a:cubicBezTo>
                <a:cubicBezTo>
                  <a:pt x="138386" y="511504"/>
                  <a:pt x="132254" y="535152"/>
                  <a:pt x="110358" y="609600"/>
                </a:cubicBezTo>
                <a:cubicBezTo>
                  <a:pt x="88462" y="684048"/>
                  <a:pt x="0" y="856593"/>
                  <a:pt x="0" y="856593"/>
                </a:cubicBezTo>
                <a:lnTo>
                  <a:pt x="0" y="856593"/>
                </a:lnTo>
              </a:path>
            </a:pathLst>
          </a:custGeom>
          <a:noFill/>
          <a:ln w="31750">
            <a:solidFill>
              <a:srgbClr val="0070C0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3532AFC9-627E-BA9A-4489-DF7D5CB6A0E3}"/>
              </a:ext>
            </a:extLst>
          </p:cNvPr>
          <p:cNvSpPr/>
          <p:nvPr/>
        </p:nvSpPr>
        <p:spPr>
          <a:xfrm>
            <a:off x="10277082" y="1745032"/>
            <a:ext cx="134133" cy="856593"/>
          </a:xfrm>
          <a:custGeom>
            <a:avLst/>
            <a:gdLst>
              <a:gd name="csX0" fmla="*/ 68317 w 134133"/>
              <a:gd name="csY0" fmla="*/ 0 h 856593"/>
              <a:gd name="csX1" fmla="*/ 131379 w 134133"/>
              <a:gd name="csY1" fmla="*/ 409904 h 856593"/>
              <a:gd name="csX2" fmla="*/ 110358 w 134133"/>
              <a:gd name="csY2" fmla="*/ 609600 h 856593"/>
              <a:gd name="csX3" fmla="*/ 0 w 134133"/>
              <a:gd name="csY3" fmla="*/ 856593 h 856593"/>
              <a:gd name="csX4" fmla="*/ 0 w 134133"/>
              <a:gd name="csY4" fmla="*/ 856593 h 8565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34133" h="856593">
                <a:moveTo>
                  <a:pt x="68317" y="0"/>
                </a:moveTo>
                <a:cubicBezTo>
                  <a:pt x="96344" y="154152"/>
                  <a:pt x="124372" y="308304"/>
                  <a:pt x="131379" y="409904"/>
                </a:cubicBezTo>
                <a:cubicBezTo>
                  <a:pt x="138386" y="511504"/>
                  <a:pt x="132254" y="535152"/>
                  <a:pt x="110358" y="609600"/>
                </a:cubicBezTo>
                <a:cubicBezTo>
                  <a:pt x="88462" y="684048"/>
                  <a:pt x="0" y="856593"/>
                  <a:pt x="0" y="856593"/>
                </a:cubicBezTo>
                <a:lnTo>
                  <a:pt x="0" y="856593"/>
                </a:lnTo>
              </a:path>
            </a:pathLst>
          </a:custGeom>
          <a:noFill/>
          <a:ln w="31750">
            <a:solidFill>
              <a:srgbClr val="FF0000"/>
            </a:solidFill>
            <a:headEnd type="triangle"/>
            <a:tail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CD17BD51-00B3-CC08-4BCA-921D486EFBD8}"/>
              </a:ext>
            </a:extLst>
          </p:cNvPr>
          <p:cNvSpPr/>
          <p:nvPr/>
        </p:nvSpPr>
        <p:spPr>
          <a:xfrm>
            <a:off x="8436246" y="3907117"/>
            <a:ext cx="306078" cy="543266"/>
          </a:xfrm>
          <a:custGeom>
            <a:avLst/>
            <a:gdLst>
              <a:gd name="csX0" fmla="*/ 318304 w 318304"/>
              <a:gd name="csY0" fmla="*/ 0 h 613459"/>
              <a:gd name="csX1" fmla="*/ 138896 w 318304"/>
              <a:gd name="csY1" fmla="*/ 237281 h 613459"/>
              <a:gd name="csX2" fmla="*/ 23149 w 318304"/>
              <a:gd name="csY2" fmla="*/ 434051 h 613459"/>
              <a:gd name="csX3" fmla="*/ 0 w 318304"/>
              <a:gd name="csY3" fmla="*/ 613459 h 613459"/>
              <a:gd name="csX0" fmla="*/ 301591 w 301591"/>
              <a:gd name="csY0" fmla="*/ 0 h 653970"/>
              <a:gd name="csX1" fmla="*/ 122183 w 301591"/>
              <a:gd name="csY1" fmla="*/ 237281 h 653970"/>
              <a:gd name="csX2" fmla="*/ 6436 w 301591"/>
              <a:gd name="csY2" fmla="*/ 434051 h 653970"/>
              <a:gd name="csX3" fmla="*/ 23798 w 301591"/>
              <a:gd name="csY3" fmla="*/ 653970 h 653970"/>
              <a:gd name="csX0" fmla="*/ 277793 w 277793"/>
              <a:gd name="csY0" fmla="*/ 0 h 653970"/>
              <a:gd name="csX1" fmla="*/ 98385 w 277793"/>
              <a:gd name="csY1" fmla="*/ 237281 h 653970"/>
              <a:gd name="csX2" fmla="*/ 17362 w 277793"/>
              <a:gd name="csY2" fmla="*/ 410902 h 653970"/>
              <a:gd name="csX3" fmla="*/ 0 w 277793"/>
              <a:gd name="csY3" fmla="*/ 653970 h 653970"/>
              <a:gd name="csX0" fmla="*/ 265463 w 265463"/>
              <a:gd name="csY0" fmla="*/ 0 h 636608"/>
              <a:gd name="csX1" fmla="*/ 86055 w 265463"/>
              <a:gd name="csY1" fmla="*/ 237281 h 636608"/>
              <a:gd name="csX2" fmla="*/ 5032 w 265463"/>
              <a:gd name="csY2" fmla="*/ 410902 h 636608"/>
              <a:gd name="csX3" fmla="*/ 39756 w 265463"/>
              <a:gd name="csY3" fmla="*/ 636608 h 636608"/>
              <a:gd name="csX0" fmla="*/ 276399 w 276399"/>
              <a:gd name="csY0" fmla="*/ 0 h 636608"/>
              <a:gd name="csX1" fmla="*/ 96991 w 276399"/>
              <a:gd name="csY1" fmla="*/ 237281 h 636608"/>
              <a:gd name="csX2" fmla="*/ 4393 w 276399"/>
              <a:gd name="csY2" fmla="*/ 462988 h 636608"/>
              <a:gd name="csX3" fmla="*/ 50692 w 276399"/>
              <a:gd name="csY3" fmla="*/ 636608 h 636608"/>
              <a:gd name="csX0" fmla="*/ 304279 w 304279"/>
              <a:gd name="csY0" fmla="*/ 0 h 636608"/>
              <a:gd name="csX1" fmla="*/ 124871 w 304279"/>
              <a:gd name="csY1" fmla="*/ 237281 h 636608"/>
              <a:gd name="csX2" fmla="*/ 3336 w 304279"/>
              <a:gd name="csY2" fmla="*/ 457200 h 636608"/>
              <a:gd name="csX3" fmla="*/ 78572 w 304279"/>
              <a:gd name="csY3" fmla="*/ 636608 h 636608"/>
              <a:gd name="csX0" fmla="*/ 339371 w 339371"/>
              <a:gd name="csY0" fmla="*/ 0 h 636608"/>
              <a:gd name="csX1" fmla="*/ 159963 w 339371"/>
              <a:gd name="csY1" fmla="*/ 237281 h 636608"/>
              <a:gd name="csX2" fmla="*/ 2570 w 339371"/>
              <a:gd name="csY2" fmla="*/ 484094 h 636608"/>
              <a:gd name="csX3" fmla="*/ 113664 w 339371"/>
              <a:gd name="csY3" fmla="*/ 636608 h 636608"/>
              <a:gd name="csX0" fmla="*/ 339108 w 339108"/>
              <a:gd name="csY0" fmla="*/ 0 h 681431"/>
              <a:gd name="csX1" fmla="*/ 159700 w 339108"/>
              <a:gd name="csY1" fmla="*/ 237281 h 681431"/>
              <a:gd name="csX2" fmla="*/ 2307 w 339108"/>
              <a:gd name="csY2" fmla="*/ 484094 h 681431"/>
              <a:gd name="csX3" fmla="*/ 131331 w 339108"/>
              <a:gd name="csY3" fmla="*/ 681431 h 681431"/>
              <a:gd name="csX0" fmla="*/ 297409 w 297409"/>
              <a:gd name="csY0" fmla="*/ 0 h 681431"/>
              <a:gd name="csX1" fmla="*/ 118001 w 297409"/>
              <a:gd name="csY1" fmla="*/ 237281 h 681431"/>
              <a:gd name="csX2" fmla="*/ 3049 w 297409"/>
              <a:gd name="csY2" fmla="*/ 487952 h 681431"/>
              <a:gd name="csX3" fmla="*/ 89632 w 297409"/>
              <a:gd name="csY3" fmla="*/ 681431 h 681431"/>
              <a:gd name="csX0" fmla="*/ 297409 w 297409"/>
              <a:gd name="csY0" fmla="*/ 0 h 681431"/>
              <a:gd name="csX1" fmla="*/ 118001 w 297409"/>
              <a:gd name="csY1" fmla="*/ 237281 h 681431"/>
              <a:gd name="csX2" fmla="*/ 3049 w 297409"/>
              <a:gd name="csY2" fmla="*/ 487952 h 681431"/>
              <a:gd name="csX3" fmla="*/ 89632 w 297409"/>
              <a:gd name="csY3" fmla="*/ 681431 h 681431"/>
              <a:gd name="csX0" fmla="*/ 297409 w 297409"/>
              <a:gd name="csY0" fmla="*/ 0 h 681431"/>
              <a:gd name="csX1" fmla="*/ 118001 w 297409"/>
              <a:gd name="csY1" fmla="*/ 237281 h 681431"/>
              <a:gd name="csX2" fmla="*/ 3049 w 297409"/>
              <a:gd name="csY2" fmla="*/ 484094 h 681431"/>
              <a:gd name="csX3" fmla="*/ 89632 w 297409"/>
              <a:gd name="csY3" fmla="*/ 681431 h 681431"/>
              <a:gd name="csX0" fmla="*/ 294514 w 294514"/>
              <a:gd name="csY0" fmla="*/ 0 h 681431"/>
              <a:gd name="csX1" fmla="*/ 115106 w 294514"/>
              <a:gd name="csY1" fmla="*/ 237281 h 681431"/>
              <a:gd name="csX2" fmla="*/ 154 w 294514"/>
              <a:gd name="csY2" fmla="*/ 484094 h 681431"/>
              <a:gd name="csX3" fmla="*/ 86737 w 294514"/>
              <a:gd name="csY3" fmla="*/ 681431 h 681431"/>
              <a:gd name="csX0" fmla="*/ 294514 w 294514"/>
              <a:gd name="csY0" fmla="*/ 0 h 662140"/>
              <a:gd name="csX1" fmla="*/ 115106 w 294514"/>
              <a:gd name="csY1" fmla="*/ 237281 h 662140"/>
              <a:gd name="csX2" fmla="*/ 154 w 294514"/>
              <a:gd name="csY2" fmla="*/ 484094 h 662140"/>
              <a:gd name="csX3" fmla="*/ 113745 w 294514"/>
              <a:gd name="csY3" fmla="*/ 662140 h 662140"/>
              <a:gd name="csX0" fmla="*/ 294477 w 294477"/>
              <a:gd name="csY0" fmla="*/ 0 h 662140"/>
              <a:gd name="csX1" fmla="*/ 138219 w 294477"/>
              <a:gd name="csY1" fmla="*/ 244998 h 662140"/>
              <a:gd name="csX2" fmla="*/ 117 w 294477"/>
              <a:gd name="csY2" fmla="*/ 484094 h 662140"/>
              <a:gd name="csX3" fmla="*/ 113708 w 294477"/>
              <a:gd name="csY3" fmla="*/ 662140 h 662140"/>
              <a:gd name="csX0" fmla="*/ 321490 w 321490"/>
              <a:gd name="csY0" fmla="*/ 0 h 642848"/>
              <a:gd name="csX1" fmla="*/ 138224 w 321490"/>
              <a:gd name="csY1" fmla="*/ 225706 h 642848"/>
              <a:gd name="csX2" fmla="*/ 122 w 321490"/>
              <a:gd name="csY2" fmla="*/ 464802 h 642848"/>
              <a:gd name="csX3" fmla="*/ 113713 w 321490"/>
              <a:gd name="csY3" fmla="*/ 642848 h 642848"/>
              <a:gd name="csX0" fmla="*/ 321490 w 321490"/>
              <a:gd name="csY0" fmla="*/ 0 h 615840"/>
              <a:gd name="csX1" fmla="*/ 138224 w 321490"/>
              <a:gd name="csY1" fmla="*/ 225706 h 615840"/>
              <a:gd name="csX2" fmla="*/ 122 w 321490"/>
              <a:gd name="csY2" fmla="*/ 464802 h 615840"/>
              <a:gd name="csX3" fmla="*/ 152295 w 321490"/>
              <a:gd name="csY3" fmla="*/ 615840 h 615840"/>
              <a:gd name="csX0" fmla="*/ 321490 w 321490"/>
              <a:gd name="csY0" fmla="*/ 0 h 615840"/>
              <a:gd name="csX1" fmla="*/ 138224 w 321490"/>
              <a:gd name="csY1" fmla="*/ 225706 h 615840"/>
              <a:gd name="csX2" fmla="*/ 122 w 321490"/>
              <a:gd name="csY2" fmla="*/ 464802 h 615840"/>
              <a:gd name="csX3" fmla="*/ 152295 w 321490"/>
              <a:gd name="csY3" fmla="*/ 615840 h 615840"/>
              <a:gd name="csX0" fmla="*/ 321490 w 321490"/>
              <a:gd name="csY0" fmla="*/ 0 h 615840"/>
              <a:gd name="csX1" fmla="*/ 138224 w 321490"/>
              <a:gd name="csY1" fmla="*/ 225706 h 615840"/>
              <a:gd name="csX2" fmla="*/ 122 w 321490"/>
              <a:gd name="csY2" fmla="*/ 464802 h 615840"/>
              <a:gd name="csX3" fmla="*/ 198593 w 321490"/>
              <a:gd name="csY3" fmla="*/ 615840 h 615840"/>
              <a:gd name="csX0" fmla="*/ 321490 w 321490"/>
              <a:gd name="csY0" fmla="*/ 0 h 615840"/>
              <a:gd name="csX1" fmla="*/ 138224 w 321490"/>
              <a:gd name="csY1" fmla="*/ 225706 h 615840"/>
              <a:gd name="csX2" fmla="*/ 122 w 321490"/>
              <a:gd name="csY2" fmla="*/ 464802 h 615840"/>
              <a:gd name="csX3" fmla="*/ 198593 w 321490"/>
              <a:gd name="csY3" fmla="*/ 615840 h 615840"/>
              <a:gd name="csX0" fmla="*/ 321490 w 321490"/>
              <a:gd name="csY0" fmla="*/ 0 h 627415"/>
              <a:gd name="csX1" fmla="*/ 138224 w 321490"/>
              <a:gd name="csY1" fmla="*/ 225706 h 627415"/>
              <a:gd name="csX2" fmla="*/ 122 w 321490"/>
              <a:gd name="csY2" fmla="*/ 464802 h 627415"/>
              <a:gd name="csX3" fmla="*/ 148436 w 321490"/>
              <a:gd name="csY3" fmla="*/ 627415 h 627415"/>
              <a:gd name="csX0" fmla="*/ 321490 w 321490"/>
              <a:gd name="csY0" fmla="*/ 0 h 628031"/>
              <a:gd name="csX1" fmla="*/ 138224 w 321490"/>
              <a:gd name="csY1" fmla="*/ 225706 h 628031"/>
              <a:gd name="csX2" fmla="*/ 122 w 321490"/>
              <a:gd name="csY2" fmla="*/ 464802 h 628031"/>
              <a:gd name="csX3" fmla="*/ 148436 w 321490"/>
              <a:gd name="csY3" fmla="*/ 627415 h 628031"/>
              <a:gd name="csX0" fmla="*/ 321490 w 321490"/>
              <a:gd name="csY0" fmla="*/ 0 h 629945"/>
              <a:gd name="csX1" fmla="*/ 138224 w 321490"/>
              <a:gd name="csY1" fmla="*/ 225706 h 629945"/>
              <a:gd name="csX2" fmla="*/ 122 w 321490"/>
              <a:gd name="csY2" fmla="*/ 464802 h 629945"/>
              <a:gd name="csX3" fmla="*/ 148436 w 321490"/>
              <a:gd name="csY3" fmla="*/ 627415 h 629945"/>
              <a:gd name="csX0" fmla="*/ 321490 w 321490"/>
              <a:gd name="csY0" fmla="*/ 0 h 592360"/>
              <a:gd name="csX1" fmla="*/ 138224 w 321490"/>
              <a:gd name="csY1" fmla="*/ 225706 h 592360"/>
              <a:gd name="csX2" fmla="*/ 122 w 321490"/>
              <a:gd name="csY2" fmla="*/ 464802 h 592360"/>
              <a:gd name="csX3" fmla="*/ 175444 w 321490"/>
              <a:gd name="csY3" fmla="*/ 588833 h 592360"/>
              <a:gd name="csX0" fmla="*/ 321490 w 321490"/>
              <a:gd name="csY0" fmla="*/ 0 h 545581"/>
              <a:gd name="csX1" fmla="*/ 138224 w 321490"/>
              <a:gd name="csY1" fmla="*/ 225706 h 545581"/>
              <a:gd name="csX2" fmla="*/ 122 w 321490"/>
              <a:gd name="csY2" fmla="*/ 464802 h 545581"/>
              <a:gd name="csX3" fmla="*/ 94422 w 321490"/>
              <a:gd name="csY3" fmla="*/ 538677 h 545581"/>
              <a:gd name="csX0" fmla="*/ 306078 w 306078"/>
              <a:gd name="csY0" fmla="*/ 0 h 543266"/>
              <a:gd name="csX1" fmla="*/ 122812 w 306078"/>
              <a:gd name="csY1" fmla="*/ 225706 h 543266"/>
              <a:gd name="csX2" fmla="*/ 143 w 306078"/>
              <a:gd name="csY2" fmla="*/ 437794 h 543266"/>
              <a:gd name="csX3" fmla="*/ 79010 w 306078"/>
              <a:gd name="csY3" fmla="*/ 538677 h 54326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06078" h="543266">
                <a:moveTo>
                  <a:pt x="306078" y="0"/>
                </a:moveTo>
                <a:cubicBezTo>
                  <a:pt x="240970" y="82469"/>
                  <a:pt x="173801" y="152740"/>
                  <a:pt x="122812" y="225706"/>
                </a:cubicBezTo>
                <a:cubicBezTo>
                  <a:pt x="71823" y="298672"/>
                  <a:pt x="-3716" y="359665"/>
                  <a:pt x="143" y="437794"/>
                </a:cubicBezTo>
                <a:cubicBezTo>
                  <a:pt x="11718" y="504348"/>
                  <a:pt x="62613" y="559896"/>
                  <a:pt x="79010" y="538677"/>
                </a:cubicBezTo>
              </a:path>
            </a:pathLst>
          </a:custGeom>
          <a:noFill/>
          <a:ln w="28575">
            <a:solidFill>
              <a:srgbClr val="0070C0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DAE43A7-93A9-C8CD-6075-2B7648BD2263}"/>
              </a:ext>
            </a:extLst>
          </p:cNvPr>
          <p:cNvSpPr/>
          <p:nvPr/>
        </p:nvSpPr>
        <p:spPr>
          <a:xfrm>
            <a:off x="8685805" y="4211063"/>
            <a:ext cx="462837" cy="417080"/>
          </a:xfrm>
          <a:custGeom>
            <a:avLst/>
            <a:gdLst>
              <a:gd name="csX0" fmla="*/ 0 w 519423"/>
              <a:gd name="csY0" fmla="*/ 400389 h 493167"/>
              <a:gd name="csX1" fmla="*/ 151499 w 519423"/>
              <a:gd name="csY1" fmla="*/ 465316 h 493167"/>
              <a:gd name="csX2" fmla="*/ 519423 w 519423"/>
              <a:gd name="csY2" fmla="*/ 0 h 493167"/>
              <a:gd name="csX0" fmla="*/ 0 w 524834"/>
              <a:gd name="csY0" fmla="*/ 443674 h 505560"/>
              <a:gd name="csX1" fmla="*/ 156910 w 524834"/>
              <a:gd name="csY1" fmla="*/ 465316 h 505560"/>
              <a:gd name="csX2" fmla="*/ 524834 w 524834"/>
              <a:gd name="csY2" fmla="*/ 0 h 505560"/>
              <a:gd name="csX0" fmla="*/ 0 w 524834"/>
              <a:gd name="csY0" fmla="*/ 443674 h 493384"/>
              <a:gd name="csX1" fmla="*/ 183963 w 524834"/>
              <a:gd name="csY1" fmla="*/ 443674 h 493384"/>
              <a:gd name="csX2" fmla="*/ 524834 w 524834"/>
              <a:gd name="csY2" fmla="*/ 0 h 493384"/>
              <a:gd name="csX0" fmla="*/ 0 w 524834"/>
              <a:gd name="csY0" fmla="*/ 443674 h 495365"/>
              <a:gd name="csX1" fmla="*/ 207113 w 524834"/>
              <a:gd name="csY1" fmla="*/ 447532 h 495365"/>
              <a:gd name="csX2" fmla="*/ 524834 w 524834"/>
              <a:gd name="csY2" fmla="*/ 0 h 495365"/>
              <a:gd name="csX0" fmla="*/ 0 w 497826"/>
              <a:gd name="csY0" fmla="*/ 459106 h 503377"/>
              <a:gd name="csX1" fmla="*/ 180105 w 497826"/>
              <a:gd name="csY1" fmla="*/ 447532 h 503377"/>
              <a:gd name="csX2" fmla="*/ 497826 w 497826"/>
              <a:gd name="csY2" fmla="*/ 0 h 503377"/>
              <a:gd name="csX0" fmla="*/ 0 w 497826"/>
              <a:gd name="csY0" fmla="*/ 459106 h 495802"/>
              <a:gd name="csX1" fmla="*/ 180105 w 497826"/>
              <a:gd name="csY1" fmla="*/ 447532 h 495802"/>
              <a:gd name="csX2" fmla="*/ 497826 w 497826"/>
              <a:gd name="csY2" fmla="*/ 0 h 495802"/>
              <a:gd name="csX0" fmla="*/ 0 w 497826"/>
              <a:gd name="csY0" fmla="*/ 459106 h 495802"/>
              <a:gd name="csX1" fmla="*/ 164673 w 497826"/>
              <a:gd name="csY1" fmla="*/ 447532 h 495802"/>
              <a:gd name="csX2" fmla="*/ 497826 w 497826"/>
              <a:gd name="csY2" fmla="*/ 0 h 495802"/>
              <a:gd name="csX0" fmla="*/ 0 w 490109"/>
              <a:gd name="csY0" fmla="*/ 416666 h 453362"/>
              <a:gd name="csX1" fmla="*/ 164673 w 490109"/>
              <a:gd name="csY1" fmla="*/ 405092 h 453362"/>
              <a:gd name="csX2" fmla="*/ 490109 w 490109"/>
              <a:gd name="csY2" fmla="*/ 0 h 453362"/>
              <a:gd name="csX0" fmla="*/ 0 w 490109"/>
              <a:gd name="csY0" fmla="*/ 416666 h 449821"/>
              <a:gd name="csX1" fmla="*/ 164673 w 490109"/>
              <a:gd name="csY1" fmla="*/ 405092 h 449821"/>
              <a:gd name="csX2" fmla="*/ 490109 w 490109"/>
              <a:gd name="csY2" fmla="*/ 0 h 449821"/>
              <a:gd name="csX0" fmla="*/ 0 w 490109"/>
              <a:gd name="csY0" fmla="*/ 416666 h 455804"/>
              <a:gd name="csX1" fmla="*/ 164673 w 490109"/>
              <a:gd name="csY1" fmla="*/ 405092 h 455804"/>
              <a:gd name="csX2" fmla="*/ 490109 w 490109"/>
              <a:gd name="csY2" fmla="*/ 0 h 455804"/>
              <a:gd name="csX0" fmla="*/ 0 w 490109"/>
              <a:gd name="csY0" fmla="*/ 416666 h 450983"/>
              <a:gd name="csX1" fmla="*/ 164673 w 490109"/>
              <a:gd name="csY1" fmla="*/ 405092 h 450983"/>
              <a:gd name="csX2" fmla="*/ 490109 w 490109"/>
              <a:gd name="csY2" fmla="*/ 0 h 450983"/>
              <a:gd name="csX0" fmla="*/ 0 w 490109"/>
              <a:gd name="csY0" fmla="*/ 416666 h 454372"/>
              <a:gd name="csX1" fmla="*/ 180548 w 490109"/>
              <a:gd name="csY1" fmla="*/ 411442 h 454372"/>
              <a:gd name="csX2" fmla="*/ 490109 w 490109"/>
              <a:gd name="csY2" fmla="*/ 0 h 454372"/>
              <a:gd name="csX0" fmla="*/ 0 w 490109"/>
              <a:gd name="csY0" fmla="*/ 416666 h 449393"/>
              <a:gd name="csX1" fmla="*/ 161498 w 490109"/>
              <a:gd name="csY1" fmla="*/ 401917 h 449393"/>
              <a:gd name="csX2" fmla="*/ 490109 w 490109"/>
              <a:gd name="csY2" fmla="*/ 0 h 449393"/>
              <a:gd name="csX0" fmla="*/ 0 w 490109"/>
              <a:gd name="csY0" fmla="*/ 416666 h 449393"/>
              <a:gd name="csX1" fmla="*/ 161498 w 490109"/>
              <a:gd name="csY1" fmla="*/ 401917 h 449393"/>
              <a:gd name="csX2" fmla="*/ 490109 w 490109"/>
              <a:gd name="csY2" fmla="*/ 0 h 449393"/>
              <a:gd name="csX0" fmla="*/ 0 w 490109"/>
              <a:gd name="csY0" fmla="*/ 416666 h 443798"/>
              <a:gd name="csX1" fmla="*/ 161498 w 490109"/>
              <a:gd name="csY1" fmla="*/ 401917 h 443798"/>
              <a:gd name="csX2" fmla="*/ 490109 w 490109"/>
              <a:gd name="csY2" fmla="*/ 0 h 443798"/>
              <a:gd name="csX0" fmla="*/ 0 w 490109"/>
              <a:gd name="csY0" fmla="*/ 416666 h 449393"/>
              <a:gd name="csX1" fmla="*/ 161498 w 490109"/>
              <a:gd name="csY1" fmla="*/ 401917 h 449393"/>
              <a:gd name="csX2" fmla="*/ 490109 w 490109"/>
              <a:gd name="csY2" fmla="*/ 0 h 4493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490109" h="449393">
                <a:moveTo>
                  <a:pt x="0" y="416666"/>
                </a:moveTo>
                <a:cubicBezTo>
                  <a:pt x="68996" y="456854"/>
                  <a:pt x="84453" y="468648"/>
                  <a:pt x="161498" y="401917"/>
                </a:cubicBezTo>
                <a:cubicBezTo>
                  <a:pt x="232193" y="328836"/>
                  <a:pt x="423378" y="77553"/>
                  <a:pt x="490109" y="0"/>
                </a:cubicBezTo>
              </a:path>
            </a:pathLst>
          </a:custGeom>
          <a:noFill/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F1107BE0-C23C-13F2-F072-28DBF3879071}"/>
              </a:ext>
            </a:extLst>
          </p:cNvPr>
          <p:cNvSpPr/>
          <p:nvPr/>
        </p:nvSpPr>
        <p:spPr>
          <a:xfrm>
            <a:off x="10303118" y="1545532"/>
            <a:ext cx="275981" cy="193572"/>
          </a:xfrm>
          <a:custGeom>
            <a:avLst/>
            <a:gdLst>
              <a:gd name="csX0" fmla="*/ 3010 w 276960"/>
              <a:gd name="csY0" fmla="*/ 182726 h 182726"/>
              <a:gd name="csX1" fmla="*/ 6712 w 276960"/>
              <a:gd name="csY1" fmla="*/ 93878 h 182726"/>
              <a:gd name="csX2" fmla="*/ 62242 w 276960"/>
              <a:gd name="csY2" fmla="*/ 42050 h 182726"/>
              <a:gd name="csX3" fmla="*/ 143687 w 276960"/>
              <a:gd name="csY3" fmla="*/ 5029 h 182726"/>
              <a:gd name="csX4" fmla="*/ 276960 w 276960"/>
              <a:gd name="csY4" fmla="*/ 1327 h 182726"/>
              <a:gd name="csX0" fmla="*/ 1129 w 282483"/>
              <a:gd name="csY0" fmla="*/ 182726 h 182726"/>
              <a:gd name="csX1" fmla="*/ 12235 w 282483"/>
              <a:gd name="csY1" fmla="*/ 93878 h 182726"/>
              <a:gd name="csX2" fmla="*/ 67765 w 282483"/>
              <a:gd name="csY2" fmla="*/ 42050 h 182726"/>
              <a:gd name="csX3" fmla="*/ 149210 w 282483"/>
              <a:gd name="csY3" fmla="*/ 5029 h 182726"/>
              <a:gd name="csX4" fmla="*/ 282483 w 282483"/>
              <a:gd name="csY4" fmla="*/ 1327 h 182726"/>
              <a:gd name="csX0" fmla="*/ 11369 w 292723"/>
              <a:gd name="csY0" fmla="*/ 182726 h 182726"/>
              <a:gd name="csX1" fmla="*/ 3965 w 292723"/>
              <a:gd name="csY1" fmla="*/ 86474 h 182726"/>
              <a:gd name="csX2" fmla="*/ 78005 w 292723"/>
              <a:gd name="csY2" fmla="*/ 42050 h 182726"/>
              <a:gd name="csX3" fmla="*/ 159450 w 292723"/>
              <a:gd name="csY3" fmla="*/ 5029 h 182726"/>
              <a:gd name="csX4" fmla="*/ 292723 w 292723"/>
              <a:gd name="csY4" fmla="*/ 1327 h 182726"/>
              <a:gd name="csX0" fmla="*/ 9816 w 291170"/>
              <a:gd name="csY0" fmla="*/ 182726 h 182726"/>
              <a:gd name="csX1" fmla="*/ 2412 w 291170"/>
              <a:gd name="csY1" fmla="*/ 86474 h 182726"/>
              <a:gd name="csX2" fmla="*/ 54240 w 291170"/>
              <a:gd name="csY2" fmla="*/ 19838 h 182726"/>
              <a:gd name="csX3" fmla="*/ 157897 w 291170"/>
              <a:gd name="csY3" fmla="*/ 5029 h 182726"/>
              <a:gd name="csX4" fmla="*/ 291170 w 291170"/>
              <a:gd name="csY4" fmla="*/ 1327 h 182726"/>
              <a:gd name="csX0" fmla="*/ 9816 w 297520"/>
              <a:gd name="csY0" fmla="*/ 180412 h 180412"/>
              <a:gd name="csX1" fmla="*/ 2412 w 297520"/>
              <a:gd name="csY1" fmla="*/ 84160 h 180412"/>
              <a:gd name="csX2" fmla="*/ 54240 w 297520"/>
              <a:gd name="csY2" fmla="*/ 17524 h 180412"/>
              <a:gd name="csX3" fmla="*/ 157897 w 297520"/>
              <a:gd name="csY3" fmla="*/ 2715 h 180412"/>
              <a:gd name="csX4" fmla="*/ 297520 w 297520"/>
              <a:gd name="csY4" fmla="*/ 5363 h 180412"/>
              <a:gd name="csX0" fmla="*/ 9816 w 297520"/>
              <a:gd name="csY0" fmla="*/ 178085 h 178085"/>
              <a:gd name="csX1" fmla="*/ 2412 w 297520"/>
              <a:gd name="csY1" fmla="*/ 81833 h 178085"/>
              <a:gd name="csX2" fmla="*/ 54240 w 297520"/>
              <a:gd name="csY2" fmla="*/ 15197 h 178085"/>
              <a:gd name="csX3" fmla="*/ 154722 w 297520"/>
              <a:gd name="csY3" fmla="*/ 3563 h 178085"/>
              <a:gd name="csX4" fmla="*/ 297520 w 297520"/>
              <a:gd name="csY4" fmla="*/ 3036 h 178085"/>
              <a:gd name="csX0" fmla="*/ 1430 w 305009"/>
              <a:gd name="csY0" fmla="*/ 193960 h 193960"/>
              <a:gd name="csX1" fmla="*/ 9901 w 305009"/>
              <a:gd name="csY1" fmla="*/ 81833 h 193960"/>
              <a:gd name="csX2" fmla="*/ 61729 w 305009"/>
              <a:gd name="csY2" fmla="*/ 15197 h 193960"/>
              <a:gd name="csX3" fmla="*/ 162211 w 305009"/>
              <a:gd name="csY3" fmla="*/ 3563 h 193960"/>
              <a:gd name="csX4" fmla="*/ 305009 w 305009"/>
              <a:gd name="csY4" fmla="*/ 3036 h 193960"/>
              <a:gd name="csX0" fmla="*/ 31370 w 334949"/>
              <a:gd name="csY0" fmla="*/ 193960 h 193960"/>
              <a:gd name="csX1" fmla="*/ 1741 w 334949"/>
              <a:gd name="csY1" fmla="*/ 50083 h 193960"/>
              <a:gd name="csX2" fmla="*/ 91669 w 334949"/>
              <a:gd name="csY2" fmla="*/ 15197 h 193960"/>
              <a:gd name="csX3" fmla="*/ 192151 w 334949"/>
              <a:gd name="csY3" fmla="*/ 3563 h 193960"/>
              <a:gd name="csX4" fmla="*/ 334949 w 334949"/>
              <a:gd name="csY4" fmla="*/ 3036 h 193960"/>
              <a:gd name="csX0" fmla="*/ 32650 w 336229"/>
              <a:gd name="csY0" fmla="*/ 193960 h 193960"/>
              <a:gd name="csX1" fmla="*/ 3021 w 336229"/>
              <a:gd name="csY1" fmla="*/ 50083 h 193960"/>
              <a:gd name="csX2" fmla="*/ 118349 w 336229"/>
              <a:gd name="csY2" fmla="*/ 15197 h 193960"/>
              <a:gd name="csX3" fmla="*/ 193431 w 336229"/>
              <a:gd name="csY3" fmla="*/ 3563 h 193960"/>
              <a:gd name="csX4" fmla="*/ 336229 w 336229"/>
              <a:gd name="csY4" fmla="*/ 3036 h 193960"/>
              <a:gd name="csX0" fmla="*/ 32650 w 336229"/>
              <a:gd name="csY0" fmla="*/ 198929 h 198929"/>
              <a:gd name="csX1" fmla="*/ 3021 w 336229"/>
              <a:gd name="csY1" fmla="*/ 55052 h 198929"/>
              <a:gd name="csX2" fmla="*/ 118349 w 336229"/>
              <a:gd name="csY2" fmla="*/ 20166 h 198929"/>
              <a:gd name="csX3" fmla="*/ 244231 w 336229"/>
              <a:gd name="csY3" fmla="*/ 2182 h 198929"/>
              <a:gd name="csX4" fmla="*/ 336229 w 336229"/>
              <a:gd name="csY4" fmla="*/ 8005 h 198929"/>
              <a:gd name="csX0" fmla="*/ 32650 w 367979"/>
              <a:gd name="csY0" fmla="*/ 201776 h 201776"/>
              <a:gd name="csX1" fmla="*/ 3021 w 367979"/>
              <a:gd name="csY1" fmla="*/ 57899 h 201776"/>
              <a:gd name="csX2" fmla="*/ 118349 w 367979"/>
              <a:gd name="csY2" fmla="*/ 23013 h 201776"/>
              <a:gd name="csX3" fmla="*/ 244231 w 367979"/>
              <a:gd name="csY3" fmla="*/ 5029 h 201776"/>
              <a:gd name="csX4" fmla="*/ 367979 w 367979"/>
              <a:gd name="csY4" fmla="*/ 1327 h 201776"/>
              <a:gd name="csX0" fmla="*/ 32650 w 374329"/>
              <a:gd name="csY0" fmla="*/ 198570 h 198570"/>
              <a:gd name="csX1" fmla="*/ 3021 w 374329"/>
              <a:gd name="csY1" fmla="*/ 54693 h 198570"/>
              <a:gd name="csX2" fmla="*/ 118349 w 374329"/>
              <a:gd name="csY2" fmla="*/ 19807 h 198570"/>
              <a:gd name="csX3" fmla="*/ 244231 w 374329"/>
              <a:gd name="csY3" fmla="*/ 1823 h 198570"/>
              <a:gd name="csX4" fmla="*/ 374329 w 374329"/>
              <a:gd name="csY4" fmla="*/ 10821 h 198570"/>
              <a:gd name="csX0" fmla="*/ 32650 w 244231"/>
              <a:gd name="csY0" fmla="*/ 196747 h 196747"/>
              <a:gd name="csX1" fmla="*/ 3021 w 244231"/>
              <a:gd name="csY1" fmla="*/ 52870 h 196747"/>
              <a:gd name="csX2" fmla="*/ 118349 w 244231"/>
              <a:gd name="csY2" fmla="*/ 17984 h 196747"/>
              <a:gd name="csX3" fmla="*/ 244231 w 244231"/>
              <a:gd name="csY3" fmla="*/ 0 h 196747"/>
              <a:gd name="csX0" fmla="*/ 32650 w 275981"/>
              <a:gd name="csY0" fmla="*/ 193572 h 193572"/>
              <a:gd name="csX1" fmla="*/ 3021 w 275981"/>
              <a:gd name="csY1" fmla="*/ 49695 h 193572"/>
              <a:gd name="csX2" fmla="*/ 118349 w 275981"/>
              <a:gd name="csY2" fmla="*/ 14809 h 193572"/>
              <a:gd name="csX3" fmla="*/ 275981 w 275981"/>
              <a:gd name="csY3" fmla="*/ 0 h 19357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275981" h="193572">
                <a:moveTo>
                  <a:pt x="32650" y="193572"/>
                </a:moveTo>
                <a:cubicBezTo>
                  <a:pt x="29565" y="160871"/>
                  <a:pt x="-11262" y="79489"/>
                  <a:pt x="3021" y="49695"/>
                </a:cubicBezTo>
                <a:cubicBezTo>
                  <a:pt x="17304" y="19901"/>
                  <a:pt x="72856" y="23091"/>
                  <a:pt x="118349" y="14809"/>
                </a:cubicBezTo>
                <a:cubicBezTo>
                  <a:pt x="163842" y="6527"/>
                  <a:pt x="240195" y="6787"/>
                  <a:pt x="275981" y="0"/>
                </a:cubicBezTo>
              </a:path>
            </a:pathLst>
          </a:custGeom>
          <a:noFill/>
          <a:ln w="3175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A17A3038-159D-6507-66F0-46F9ECEFAC4C}"/>
              </a:ext>
            </a:extLst>
          </p:cNvPr>
          <p:cNvSpPr/>
          <p:nvPr/>
        </p:nvSpPr>
        <p:spPr>
          <a:xfrm>
            <a:off x="10164776" y="1411028"/>
            <a:ext cx="393621" cy="326031"/>
          </a:xfrm>
          <a:custGeom>
            <a:avLst/>
            <a:gdLst>
              <a:gd name="csX0" fmla="*/ 429037 w 429037"/>
              <a:gd name="csY0" fmla="*/ 0 h 331631"/>
              <a:gd name="csX1" fmla="*/ 184339 w 429037"/>
              <a:gd name="csY1" fmla="*/ 9659 h 331631"/>
              <a:gd name="csX2" fmla="*/ 81308 w 429037"/>
              <a:gd name="csY2" fmla="*/ 28977 h 331631"/>
              <a:gd name="csX3" fmla="*/ 23353 w 429037"/>
              <a:gd name="csY3" fmla="*/ 80493 h 331631"/>
              <a:gd name="csX4" fmla="*/ 815 w 429037"/>
              <a:gd name="csY4" fmla="*/ 154546 h 331631"/>
              <a:gd name="csX5" fmla="*/ 49111 w 429037"/>
              <a:gd name="csY5" fmla="*/ 331631 h 331631"/>
              <a:gd name="csX0" fmla="*/ 393621 w 393621"/>
              <a:gd name="csY0" fmla="*/ 1023 h 322995"/>
              <a:gd name="csX1" fmla="*/ 184339 w 393621"/>
              <a:gd name="csY1" fmla="*/ 1023 h 322995"/>
              <a:gd name="csX2" fmla="*/ 81308 w 393621"/>
              <a:gd name="csY2" fmla="*/ 20341 h 322995"/>
              <a:gd name="csX3" fmla="*/ 23353 w 393621"/>
              <a:gd name="csY3" fmla="*/ 71857 h 322995"/>
              <a:gd name="csX4" fmla="*/ 815 w 393621"/>
              <a:gd name="csY4" fmla="*/ 145910 h 322995"/>
              <a:gd name="csX5" fmla="*/ 49111 w 393621"/>
              <a:gd name="csY5" fmla="*/ 322995 h 322995"/>
              <a:gd name="csX0" fmla="*/ 393621 w 393621"/>
              <a:gd name="csY0" fmla="*/ 4059 h 326031"/>
              <a:gd name="csX1" fmla="*/ 184339 w 393621"/>
              <a:gd name="csY1" fmla="*/ 4059 h 326031"/>
              <a:gd name="csX2" fmla="*/ 81308 w 393621"/>
              <a:gd name="csY2" fmla="*/ 23377 h 326031"/>
              <a:gd name="csX3" fmla="*/ 23353 w 393621"/>
              <a:gd name="csY3" fmla="*/ 74893 h 326031"/>
              <a:gd name="csX4" fmla="*/ 815 w 393621"/>
              <a:gd name="csY4" fmla="*/ 148946 h 326031"/>
              <a:gd name="csX5" fmla="*/ 49111 w 393621"/>
              <a:gd name="csY5" fmla="*/ 326031 h 32603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</a:cxnLst>
            <a:rect l="l" t="t" r="r" b="b"/>
            <a:pathLst>
              <a:path w="393621" h="326031">
                <a:moveTo>
                  <a:pt x="393621" y="4059"/>
                </a:moveTo>
                <a:cubicBezTo>
                  <a:pt x="303469" y="-3185"/>
                  <a:pt x="236391" y="839"/>
                  <a:pt x="184339" y="4059"/>
                </a:cubicBezTo>
                <a:cubicBezTo>
                  <a:pt x="132287" y="7279"/>
                  <a:pt x="108139" y="11571"/>
                  <a:pt x="81308" y="23377"/>
                </a:cubicBezTo>
                <a:cubicBezTo>
                  <a:pt x="54477" y="35183"/>
                  <a:pt x="36768" y="53965"/>
                  <a:pt x="23353" y="74893"/>
                </a:cubicBezTo>
                <a:cubicBezTo>
                  <a:pt x="9938" y="95821"/>
                  <a:pt x="-3478" y="107090"/>
                  <a:pt x="815" y="148946"/>
                </a:cubicBezTo>
                <a:cubicBezTo>
                  <a:pt x="5108" y="190802"/>
                  <a:pt x="27109" y="258416"/>
                  <a:pt x="49111" y="326031"/>
                </a:cubicBezTo>
              </a:path>
            </a:pathLst>
          </a:custGeom>
          <a:noFill/>
          <a:ln w="31750">
            <a:solidFill>
              <a:srgbClr val="0070C0"/>
            </a:solidFill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4D31D440-BB6E-774C-D58A-F6C0D84F0E59}"/>
              </a:ext>
            </a:extLst>
          </p:cNvPr>
          <p:cNvSpPr/>
          <p:nvPr/>
        </p:nvSpPr>
        <p:spPr>
          <a:xfrm>
            <a:off x="10461625" y="1616075"/>
            <a:ext cx="85725" cy="82550"/>
          </a:xfrm>
          <a:custGeom>
            <a:avLst/>
            <a:gdLst>
              <a:gd name="csX0" fmla="*/ 0 w 85725"/>
              <a:gd name="csY0" fmla="*/ 82550 h 82550"/>
              <a:gd name="csX1" fmla="*/ 6350 w 85725"/>
              <a:gd name="csY1" fmla="*/ 34925 h 82550"/>
              <a:gd name="csX2" fmla="*/ 28575 w 85725"/>
              <a:gd name="csY2" fmla="*/ 12700 h 82550"/>
              <a:gd name="csX3" fmla="*/ 53975 w 85725"/>
              <a:gd name="csY3" fmla="*/ 0 h 82550"/>
              <a:gd name="csX4" fmla="*/ 85725 w 85725"/>
              <a:gd name="csY4" fmla="*/ 3175 h 8255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85725" h="82550">
                <a:moveTo>
                  <a:pt x="0" y="82550"/>
                </a:moveTo>
                <a:lnTo>
                  <a:pt x="6350" y="34925"/>
                </a:lnTo>
                <a:lnTo>
                  <a:pt x="28575" y="12700"/>
                </a:lnTo>
                <a:lnTo>
                  <a:pt x="53975" y="0"/>
                </a:lnTo>
                <a:lnTo>
                  <a:pt x="85725" y="3175"/>
                </a:lnTo>
              </a:path>
            </a:pathLst>
          </a:custGeom>
          <a:noFill/>
          <a:ln w="22225">
            <a:solidFill>
              <a:srgbClr val="F5903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34DF0C-2729-5394-6D9A-50353507B11F}"/>
              </a:ext>
            </a:extLst>
          </p:cNvPr>
          <p:cNvSpPr/>
          <p:nvPr/>
        </p:nvSpPr>
        <p:spPr>
          <a:xfrm>
            <a:off x="10778470" y="1111401"/>
            <a:ext cx="118130" cy="190500"/>
          </a:xfrm>
          <a:prstGeom prst="rect">
            <a:avLst/>
          </a:prstGeom>
          <a:solidFill>
            <a:srgbClr val="F5903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B9A6B9F-AC06-91FD-F049-5258022B43B5}"/>
              </a:ext>
            </a:extLst>
          </p:cNvPr>
          <p:cNvCxnSpPr>
            <a:endCxn id="5" idx="1"/>
          </p:cNvCxnSpPr>
          <p:nvPr/>
        </p:nvCxnSpPr>
        <p:spPr>
          <a:xfrm>
            <a:off x="9693022" y="1357264"/>
            <a:ext cx="774953" cy="293736"/>
          </a:xfrm>
          <a:prstGeom prst="straightConnector1">
            <a:avLst/>
          </a:prstGeom>
          <a:ln>
            <a:solidFill>
              <a:srgbClr val="F5903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FADBC183-B93E-7C31-340F-87F75AE2A5FE}"/>
              </a:ext>
            </a:extLst>
          </p:cNvPr>
          <p:cNvSpPr txBox="1"/>
          <p:nvPr/>
        </p:nvSpPr>
        <p:spPr>
          <a:xfrm>
            <a:off x="7524169" y="1080265"/>
            <a:ext cx="2618780" cy="276999"/>
          </a:xfrm>
          <a:prstGeom prst="rect">
            <a:avLst/>
          </a:prstGeom>
          <a:solidFill>
            <a:srgbClr val="F59033">
              <a:alpha val="37002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Proposed revision to existing curb radii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1D21BA8A-3623-254E-7179-233EABACB4A6}"/>
              </a:ext>
            </a:extLst>
          </p:cNvPr>
          <p:cNvCxnSpPr>
            <a:cxnSpLocks/>
          </p:cNvCxnSpPr>
          <p:nvPr/>
        </p:nvCxnSpPr>
        <p:spPr>
          <a:xfrm>
            <a:off x="9950982" y="898125"/>
            <a:ext cx="827488" cy="293735"/>
          </a:xfrm>
          <a:prstGeom prst="straightConnector1">
            <a:avLst/>
          </a:prstGeom>
          <a:ln>
            <a:solidFill>
              <a:srgbClr val="F5903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84026060-FD58-CA3C-A580-DF000BC0910B}"/>
              </a:ext>
            </a:extLst>
          </p:cNvPr>
          <p:cNvSpPr txBox="1"/>
          <p:nvPr/>
        </p:nvSpPr>
        <p:spPr>
          <a:xfrm>
            <a:off x="8524239" y="621126"/>
            <a:ext cx="1943735" cy="276999"/>
          </a:xfrm>
          <a:prstGeom prst="rect">
            <a:avLst/>
          </a:prstGeom>
          <a:solidFill>
            <a:srgbClr val="F59033">
              <a:alpha val="37002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Potential paved waiting area</a:t>
            </a:r>
          </a:p>
        </p:txBody>
      </p:sp>
    </p:spTree>
    <p:extLst>
      <p:ext uri="{BB962C8B-B14F-4D97-AF65-F5344CB8AC3E}">
        <p14:creationId xmlns:p14="http://schemas.microsoft.com/office/powerpoint/2010/main" val="3556883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313441-1172-E050-2C98-36FE46CD2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AC47D4-AC64-F498-D346-6FC2276561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005" t="33054" r="12264" b="4187"/>
          <a:stretch>
            <a:fillRect/>
          </a:stretch>
        </p:blipFill>
        <p:spPr>
          <a:xfrm>
            <a:off x="3407658" y="266076"/>
            <a:ext cx="8577247" cy="632585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4101C09-2DE9-5BFE-82B2-A8CF39EC2E54}"/>
              </a:ext>
            </a:extLst>
          </p:cNvPr>
          <p:cNvSpPr/>
          <p:nvPr/>
        </p:nvSpPr>
        <p:spPr>
          <a:xfrm>
            <a:off x="1" y="266075"/>
            <a:ext cx="436245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55AEF7F-E793-B472-2E44-5C212E9DA110}"/>
              </a:ext>
            </a:extLst>
          </p:cNvPr>
          <p:cNvSpPr txBox="1">
            <a:spLocks/>
          </p:cNvSpPr>
          <p:nvPr/>
        </p:nvSpPr>
        <p:spPr>
          <a:xfrm>
            <a:off x="207095" y="457691"/>
            <a:ext cx="3888655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REVISED CONCEPT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4E6B550-A744-90DA-63AB-6B649BE916CC}"/>
              </a:ext>
            </a:extLst>
          </p:cNvPr>
          <p:cNvSpPr txBox="1">
            <a:spLocks/>
          </p:cNvSpPr>
          <p:nvPr/>
        </p:nvSpPr>
        <p:spPr>
          <a:xfrm>
            <a:off x="0" y="1573009"/>
            <a:ext cx="3149670" cy="401171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400" dirty="0">
                <a:solidFill>
                  <a:schemeClr val="accent2"/>
                </a:solidFill>
                <a:latin typeface="+mj-lt"/>
              </a:rPr>
              <a:t>GROUND FLOOR PLAN</a:t>
            </a:r>
          </a:p>
        </p:txBody>
      </p:sp>
    </p:spTree>
    <p:extLst>
      <p:ext uri="{BB962C8B-B14F-4D97-AF65-F5344CB8AC3E}">
        <p14:creationId xmlns:p14="http://schemas.microsoft.com/office/powerpoint/2010/main" val="27214964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C4E016-56D9-6F99-425A-2B30708E7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08CCEB-7280-027F-459E-8A87EA9D16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009" t="33875" r="12495" b="4329"/>
          <a:stretch>
            <a:fillRect/>
          </a:stretch>
        </p:blipFill>
        <p:spPr>
          <a:xfrm>
            <a:off x="3386032" y="229002"/>
            <a:ext cx="8577247" cy="632665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4C4E1DA-4BD9-C253-CC73-E880369104EC}"/>
              </a:ext>
            </a:extLst>
          </p:cNvPr>
          <p:cNvSpPr/>
          <p:nvPr/>
        </p:nvSpPr>
        <p:spPr>
          <a:xfrm>
            <a:off x="0" y="266075"/>
            <a:ext cx="4174435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7A1E5E9-919C-C0A2-1B23-BFB050C7A37A}"/>
              </a:ext>
            </a:extLst>
          </p:cNvPr>
          <p:cNvSpPr txBox="1">
            <a:spLocks/>
          </p:cNvSpPr>
          <p:nvPr/>
        </p:nvSpPr>
        <p:spPr>
          <a:xfrm>
            <a:off x="250348" y="457691"/>
            <a:ext cx="3698800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REVISED CONCEPT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C78D34B-0AD0-8BFC-EBFE-E81F30DB3D2F}"/>
              </a:ext>
            </a:extLst>
          </p:cNvPr>
          <p:cNvSpPr txBox="1">
            <a:spLocks/>
          </p:cNvSpPr>
          <p:nvPr/>
        </p:nvSpPr>
        <p:spPr>
          <a:xfrm>
            <a:off x="207094" y="1603839"/>
            <a:ext cx="2973427" cy="392113"/>
          </a:xfrm>
          <a:prstGeom prst="rect">
            <a:avLst/>
          </a:prstGeom>
          <a:noFill/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TYPICAL FLOOR PLAN</a:t>
            </a:r>
          </a:p>
        </p:txBody>
      </p:sp>
    </p:spTree>
    <p:extLst>
      <p:ext uri="{BB962C8B-B14F-4D97-AF65-F5344CB8AC3E}">
        <p14:creationId xmlns:p14="http://schemas.microsoft.com/office/powerpoint/2010/main" val="22891817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3A3E7-1625-5A21-5D51-38CBA0BC13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59C0B7A-9E7E-EE3A-235F-836D32D94C02}"/>
              </a:ext>
            </a:extLst>
          </p:cNvPr>
          <p:cNvSpPr/>
          <p:nvPr/>
        </p:nvSpPr>
        <p:spPr>
          <a:xfrm>
            <a:off x="0" y="266075"/>
            <a:ext cx="430911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B3E2F07-D37F-2C3A-2E6D-79F7077F2BC7}"/>
              </a:ext>
            </a:extLst>
          </p:cNvPr>
          <p:cNvSpPr txBox="1">
            <a:spLocks/>
          </p:cNvSpPr>
          <p:nvPr/>
        </p:nvSpPr>
        <p:spPr>
          <a:xfrm>
            <a:off x="288448" y="465138"/>
            <a:ext cx="4694369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LANSCAPE PLAN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BDA332-008F-78C1-F2CA-5ED26FA601A5}"/>
              </a:ext>
            </a:extLst>
          </p:cNvPr>
          <p:cNvSpPr txBox="1"/>
          <p:nvPr/>
        </p:nvSpPr>
        <p:spPr>
          <a:xfrm rot="16632396">
            <a:off x="2215663" y="2552528"/>
            <a:ext cx="24906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DIXIE ROAD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13A5915-EE9F-0606-1207-0F4C247266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2" t="10639" r="21568" b="8378"/>
          <a:stretch>
            <a:fillRect/>
          </a:stretch>
        </p:blipFill>
        <p:spPr>
          <a:xfrm>
            <a:off x="21035" y="2242269"/>
            <a:ext cx="5804027" cy="46157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F77FA48-311E-340C-8D53-F13C3595A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1" t="5836" r="7313" b="6523"/>
          <a:stretch>
            <a:fillRect/>
          </a:stretch>
        </p:blipFill>
        <p:spPr>
          <a:xfrm>
            <a:off x="5968390" y="2242268"/>
            <a:ext cx="6202575" cy="461573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C3C3E5C-E24D-9989-8639-9E7AC80232C0}"/>
              </a:ext>
            </a:extLst>
          </p:cNvPr>
          <p:cNvSpPr txBox="1"/>
          <p:nvPr/>
        </p:nvSpPr>
        <p:spPr>
          <a:xfrm>
            <a:off x="6955709" y="6634489"/>
            <a:ext cx="24906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RATHBURN ROAD EAST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C5CA52-4FCA-F523-B4B8-7EF02C613EFA}"/>
              </a:ext>
            </a:extLst>
          </p:cNvPr>
          <p:cNvSpPr txBox="1"/>
          <p:nvPr/>
        </p:nvSpPr>
        <p:spPr>
          <a:xfrm rot="16200000">
            <a:off x="10649358" y="3846975"/>
            <a:ext cx="24906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BOUGH BEECHES BOULEVARD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F70741-7E7A-D47E-779C-13990DD03DBF}"/>
              </a:ext>
            </a:extLst>
          </p:cNvPr>
          <p:cNvSpPr txBox="1"/>
          <p:nvPr/>
        </p:nvSpPr>
        <p:spPr>
          <a:xfrm>
            <a:off x="2215663" y="6596390"/>
            <a:ext cx="24906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RATHBURN ROAD EAST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D75999-F684-0A2F-BC20-98ED23B1E4D4}"/>
              </a:ext>
            </a:extLst>
          </p:cNvPr>
          <p:cNvSpPr txBox="1"/>
          <p:nvPr/>
        </p:nvSpPr>
        <p:spPr>
          <a:xfrm rot="16200000">
            <a:off x="4228761" y="3871150"/>
            <a:ext cx="24906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BOUGH BEECHES BOULEVARD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9D7FE40B-1786-CADF-A666-43EBE32C941E}"/>
              </a:ext>
            </a:extLst>
          </p:cNvPr>
          <p:cNvSpPr txBox="1">
            <a:spLocks/>
          </p:cNvSpPr>
          <p:nvPr/>
        </p:nvSpPr>
        <p:spPr>
          <a:xfrm>
            <a:off x="0" y="1931489"/>
            <a:ext cx="2219225" cy="392113"/>
          </a:xfrm>
          <a:prstGeom prst="rect">
            <a:avLst/>
          </a:prstGeom>
          <a:noFill/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EXISTING CONDITION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127A4F6A-59DF-CAE9-C22B-72B4EEE12A66}"/>
              </a:ext>
            </a:extLst>
          </p:cNvPr>
          <p:cNvSpPr txBox="1">
            <a:spLocks/>
          </p:cNvSpPr>
          <p:nvPr/>
        </p:nvSpPr>
        <p:spPr>
          <a:xfrm>
            <a:off x="5846097" y="1931489"/>
            <a:ext cx="2219225" cy="392113"/>
          </a:xfrm>
          <a:prstGeom prst="rect">
            <a:avLst/>
          </a:prstGeom>
          <a:noFill/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PROPOSED CONCEPT</a:t>
            </a:r>
          </a:p>
        </p:txBody>
      </p:sp>
    </p:spTree>
    <p:extLst>
      <p:ext uri="{BB962C8B-B14F-4D97-AF65-F5344CB8AC3E}">
        <p14:creationId xmlns:p14="http://schemas.microsoft.com/office/powerpoint/2010/main" val="27078279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477FC2-86DA-59DB-A338-58EFAC2B7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FBA3F1D-EF26-3FA1-3765-FEAFDE7B9F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0" t="5684" r="16428" b="5280"/>
          <a:stretch>
            <a:fillRect/>
          </a:stretch>
        </p:blipFill>
        <p:spPr>
          <a:xfrm>
            <a:off x="3761338" y="31018"/>
            <a:ext cx="8430662" cy="682698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8D2E7E9-757D-CF6B-ED60-34FDEFBB94E6}"/>
              </a:ext>
            </a:extLst>
          </p:cNvPr>
          <p:cNvSpPr/>
          <p:nvPr/>
        </p:nvSpPr>
        <p:spPr>
          <a:xfrm>
            <a:off x="0" y="266075"/>
            <a:ext cx="430911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6189E41-3A5C-5A1C-0356-FF7281756952}"/>
              </a:ext>
            </a:extLst>
          </p:cNvPr>
          <p:cNvSpPr txBox="1">
            <a:spLocks/>
          </p:cNvSpPr>
          <p:nvPr/>
        </p:nvSpPr>
        <p:spPr>
          <a:xfrm>
            <a:off x="145013" y="457691"/>
            <a:ext cx="4694369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REVISED CONCEPT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01CF86A-3FF0-DBE5-AFC5-5D743908FD24}"/>
              </a:ext>
            </a:extLst>
          </p:cNvPr>
          <p:cNvSpPr txBox="1">
            <a:spLocks/>
          </p:cNvSpPr>
          <p:nvPr/>
        </p:nvSpPr>
        <p:spPr>
          <a:xfrm>
            <a:off x="288448" y="1621892"/>
            <a:ext cx="2219225" cy="392113"/>
          </a:xfrm>
          <a:prstGeom prst="rect">
            <a:avLst/>
          </a:prstGeom>
          <a:noFill/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2"/>
                </a:solidFill>
                <a:latin typeface="+mj-lt"/>
              </a:rPr>
              <a:t>LANDSCAPE PLAN</a:t>
            </a:r>
          </a:p>
        </p:txBody>
      </p:sp>
    </p:spTree>
    <p:extLst>
      <p:ext uri="{BB962C8B-B14F-4D97-AF65-F5344CB8AC3E}">
        <p14:creationId xmlns:p14="http://schemas.microsoft.com/office/powerpoint/2010/main" val="2308827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1843A1-2205-2FCD-D92A-51EF24390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F0E7A14-B4C8-727A-27C3-E396EABD03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199" y="551894"/>
            <a:ext cx="10992788" cy="61834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EE6D487-8EF0-6E34-B9F9-E4265497334A}"/>
              </a:ext>
            </a:extLst>
          </p:cNvPr>
          <p:cNvSpPr/>
          <p:nvPr/>
        </p:nvSpPr>
        <p:spPr>
          <a:xfrm>
            <a:off x="0" y="266075"/>
            <a:ext cx="430911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F3E2DC-E767-6786-1E5B-D53A26CEAB92}"/>
              </a:ext>
            </a:extLst>
          </p:cNvPr>
          <p:cNvSpPr txBox="1">
            <a:spLocks/>
          </p:cNvSpPr>
          <p:nvPr/>
        </p:nvSpPr>
        <p:spPr>
          <a:xfrm>
            <a:off x="145013" y="457691"/>
            <a:ext cx="4694369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LANDSCAPE RENDER</a:t>
            </a:r>
          </a:p>
        </p:txBody>
      </p:sp>
    </p:spTree>
    <p:extLst>
      <p:ext uri="{BB962C8B-B14F-4D97-AF65-F5344CB8AC3E}">
        <p14:creationId xmlns:p14="http://schemas.microsoft.com/office/powerpoint/2010/main" val="22503963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B9587-51D7-F244-594A-9961855EA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ADD1D7-7219-BA46-E5BB-C930661069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200" y="551470"/>
            <a:ext cx="10992787" cy="61834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F3E8FF5-1CF5-14CE-C92D-49253B1092C2}"/>
              </a:ext>
            </a:extLst>
          </p:cNvPr>
          <p:cNvSpPr/>
          <p:nvPr/>
        </p:nvSpPr>
        <p:spPr>
          <a:xfrm>
            <a:off x="0" y="266075"/>
            <a:ext cx="430911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B48551E-C61F-3C98-6C12-CFAC5B93A824}"/>
              </a:ext>
            </a:extLst>
          </p:cNvPr>
          <p:cNvSpPr txBox="1">
            <a:spLocks/>
          </p:cNvSpPr>
          <p:nvPr/>
        </p:nvSpPr>
        <p:spPr>
          <a:xfrm>
            <a:off x="145013" y="457691"/>
            <a:ext cx="4694369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LANDSCAPE RENDER</a:t>
            </a:r>
          </a:p>
        </p:txBody>
      </p:sp>
    </p:spTree>
    <p:extLst>
      <p:ext uri="{BB962C8B-B14F-4D97-AF65-F5344CB8AC3E}">
        <p14:creationId xmlns:p14="http://schemas.microsoft.com/office/powerpoint/2010/main" val="34864234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BD4F5D-E441-14D1-4644-85A406EAA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B0997A6-EE5B-F1C8-B913-F5CBF589C1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199" y="573773"/>
            <a:ext cx="10992788" cy="61834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E0761BC-8436-DC65-3580-21D52510824C}"/>
              </a:ext>
            </a:extLst>
          </p:cNvPr>
          <p:cNvSpPr/>
          <p:nvPr/>
        </p:nvSpPr>
        <p:spPr>
          <a:xfrm>
            <a:off x="0" y="266075"/>
            <a:ext cx="430911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F1BD4D0-D6F7-E025-3603-5D18C414A9EE}"/>
              </a:ext>
            </a:extLst>
          </p:cNvPr>
          <p:cNvSpPr txBox="1">
            <a:spLocks/>
          </p:cNvSpPr>
          <p:nvPr/>
        </p:nvSpPr>
        <p:spPr>
          <a:xfrm>
            <a:off x="145013" y="457691"/>
            <a:ext cx="4694369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LANDSCAPE RENDER</a:t>
            </a:r>
          </a:p>
        </p:txBody>
      </p:sp>
    </p:spTree>
    <p:extLst>
      <p:ext uri="{BB962C8B-B14F-4D97-AF65-F5344CB8AC3E}">
        <p14:creationId xmlns:p14="http://schemas.microsoft.com/office/powerpoint/2010/main" val="28283147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B8D9F-82E5-3B81-4532-313898A85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40A34C-97AE-1F15-0F51-C4AACBA2B9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" t="689" r="21" b="689"/>
          <a:stretch>
            <a:fillRect/>
          </a:stretch>
        </p:blipFill>
        <p:spPr>
          <a:xfrm>
            <a:off x="3154278" y="77665"/>
            <a:ext cx="8936353" cy="670267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C77E531-FB77-3A46-1C5E-9873D87DF863}"/>
              </a:ext>
            </a:extLst>
          </p:cNvPr>
          <p:cNvSpPr/>
          <p:nvPr/>
        </p:nvSpPr>
        <p:spPr>
          <a:xfrm>
            <a:off x="1" y="266075"/>
            <a:ext cx="4362450" cy="1282807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1B785DB-3AF2-7EF9-DC8E-AE19E9677698}"/>
              </a:ext>
            </a:extLst>
          </p:cNvPr>
          <p:cNvSpPr txBox="1">
            <a:spLocks/>
          </p:cNvSpPr>
          <p:nvPr/>
        </p:nvSpPr>
        <p:spPr>
          <a:xfrm>
            <a:off x="207095" y="457691"/>
            <a:ext cx="3888655" cy="8995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REVISED CONCEPT</a:t>
            </a:r>
          </a:p>
        </p:txBody>
      </p:sp>
    </p:spTree>
    <p:extLst>
      <p:ext uri="{BB962C8B-B14F-4D97-AF65-F5344CB8AC3E}">
        <p14:creationId xmlns:p14="http://schemas.microsoft.com/office/powerpoint/2010/main" val="36015308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1746E76-EA1A-AB21-0372-C3F6D3B69D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7" t="201" r="24167" b="-201"/>
          <a:stretch>
            <a:fillRect/>
          </a:stretch>
        </p:blipFill>
        <p:spPr>
          <a:xfrm>
            <a:off x="535258" y="401385"/>
            <a:ext cx="8067569" cy="605067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1809F34-08C5-3D71-4E9C-0C298B9A7395}"/>
              </a:ext>
            </a:extLst>
          </p:cNvPr>
          <p:cNvSpPr/>
          <p:nvPr/>
        </p:nvSpPr>
        <p:spPr>
          <a:xfrm>
            <a:off x="535258" y="401385"/>
            <a:ext cx="8067569" cy="6049782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00513CE-7E0D-38D5-55A0-C6E4D162DE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030014" y="2102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7CCE9E-68B2-4B9A-32B2-5C368E7AFA81}"/>
              </a:ext>
            </a:extLst>
          </p:cNvPr>
          <p:cNvSpPr/>
          <p:nvPr/>
        </p:nvSpPr>
        <p:spPr>
          <a:xfrm>
            <a:off x="5887844" y="1103971"/>
            <a:ext cx="6304156" cy="4705814"/>
          </a:xfrm>
          <a:prstGeom prst="rect">
            <a:avLst/>
          </a:prstGeom>
          <a:solidFill>
            <a:schemeClr val="bg1">
              <a:alpha val="55828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4252E2A-A273-F030-E21A-A3A6B34A8820}"/>
              </a:ext>
            </a:extLst>
          </p:cNvPr>
          <p:cNvSpPr/>
          <p:nvPr/>
        </p:nvSpPr>
        <p:spPr>
          <a:xfrm>
            <a:off x="5887844" y="1103971"/>
            <a:ext cx="6304156" cy="4705814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36F14339-6000-40BA-F826-9B487AF925A0}"/>
              </a:ext>
            </a:extLst>
          </p:cNvPr>
          <p:cNvSpPr txBox="1">
            <a:spLocks/>
          </p:cNvSpPr>
          <p:nvPr/>
        </p:nvSpPr>
        <p:spPr>
          <a:xfrm>
            <a:off x="6061075" y="4654550"/>
            <a:ext cx="5648325" cy="86177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B9914B-D7BD-56C1-AAC9-4D43E51DDC02}"/>
              </a:ext>
            </a:extLst>
          </p:cNvPr>
          <p:cNvSpPr txBox="1"/>
          <p:nvPr/>
        </p:nvSpPr>
        <p:spPr>
          <a:xfrm>
            <a:off x="6229669" y="5121434"/>
            <a:ext cx="568325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1315 Bough Beeches Boulevard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6760E2-6FB8-0F99-A4A9-9DA41C45CC57}"/>
              </a:ext>
            </a:extLst>
          </p:cNvPr>
          <p:cNvSpPr txBox="1"/>
          <p:nvPr/>
        </p:nvSpPr>
        <p:spPr>
          <a:xfrm>
            <a:off x="6309997" y="1372592"/>
            <a:ext cx="30909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solidFill>
                  <a:schemeClr val="bg1"/>
                </a:solidFill>
                <a:latin typeface="Cochocib Script Latin Pro" panose="020F0502020204030204" pitchFamily="34" charset="0"/>
                <a:cs typeface="Cochocib Script Latin Pro" panose="020F0502020204030204" pitchFamily="34" charset="0"/>
              </a:rPr>
              <a:t>Thank You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CBA2C57F-FC07-4E84-2631-71A22C6D2E8C}"/>
              </a:ext>
            </a:extLst>
          </p:cNvPr>
          <p:cNvSpPr txBox="1">
            <a:spLocks/>
          </p:cNvSpPr>
          <p:nvPr/>
        </p:nvSpPr>
        <p:spPr>
          <a:xfrm>
            <a:off x="6229669" y="2499223"/>
            <a:ext cx="3024250" cy="3153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QUESTIONS &amp; COMMENTS</a:t>
            </a:r>
          </a:p>
        </p:txBody>
      </p:sp>
      <p:sp>
        <p:nvSpPr>
          <p:cNvPr id="12" name="Subtitle 7">
            <a:extLst>
              <a:ext uri="{FF2B5EF4-FFF2-40B4-BE49-F238E27FC236}">
                <a16:creationId xmlns:a16="http://schemas.microsoft.com/office/drawing/2014/main" id="{3FFAF488-F43F-868D-8FC1-F59326776D00}"/>
              </a:ext>
            </a:extLst>
          </p:cNvPr>
          <p:cNvSpPr txBox="1">
            <a:spLocks/>
          </p:cNvSpPr>
          <p:nvPr/>
        </p:nvSpPr>
        <p:spPr>
          <a:xfrm>
            <a:off x="6229669" y="3030532"/>
            <a:ext cx="6840537" cy="102235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Community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Consultation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Meeting</a:t>
            </a:r>
          </a:p>
        </p:txBody>
      </p:sp>
    </p:spTree>
    <p:extLst>
      <p:ext uri="{BB962C8B-B14F-4D97-AF65-F5344CB8AC3E}">
        <p14:creationId xmlns:p14="http://schemas.microsoft.com/office/powerpoint/2010/main" val="22533833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29B6E-AA65-5198-A687-24626999C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FA0DC7B6-A182-6B14-ECD9-0489D35938C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1225391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48F38A-EF73-D13E-E416-EE20D43CE7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76284" y="1808035"/>
            <a:ext cx="4995443" cy="2347277"/>
          </a:xfrm>
        </p:spPr>
        <p:txBody>
          <a:bodyPr/>
          <a:lstStyle/>
          <a:p>
            <a:pPr algn="ctr"/>
            <a:r>
              <a:rPr lang="en-US" sz="80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Q/A</a:t>
            </a:r>
            <a:br>
              <a:rPr lang="en-US" sz="80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80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Session</a:t>
            </a:r>
          </a:p>
        </p:txBody>
      </p:sp>
    </p:spTree>
    <p:extLst>
      <p:ext uri="{BB962C8B-B14F-4D97-AF65-F5344CB8AC3E}">
        <p14:creationId xmlns:p14="http://schemas.microsoft.com/office/powerpoint/2010/main" val="19883366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84911F-2D96-8279-D736-A533DEB4D94D}"/>
              </a:ext>
            </a:extLst>
          </p:cNvPr>
          <p:cNvSpPr txBox="1"/>
          <p:nvPr/>
        </p:nvSpPr>
        <p:spPr>
          <a:xfrm>
            <a:off x="2556734" y="892884"/>
            <a:ext cx="70785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Contacts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D125BD3-242C-47EE-D924-DF0D47532ECA}"/>
              </a:ext>
            </a:extLst>
          </p:cNvPr>
          <p:cNvSpPr txBox="1">
            <a:spLocks/>
          </p:cNvSpPr>
          <p:nvPr/>
        </p:nvSpPr>
        <p:spPr>
          <a:xfrm>
            <a:off x="754725" y="2379580"/>
            <a:ext cx="11220432" cy="4233799"/>
          </a:xfr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Erik Retz, 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Senior Planner, WND Associates 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Telephone: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416-968-3511 ext.124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Email: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eretz@wndplan.com</a:t>
            </a:r>
            <a:endParaRPr lang="en-US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www.wndplan.com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pl-PL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Michal Stolarczyk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Planner, </a:t>
            </a:r>
            <a:r>
              <a:rPr lang="en-CA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Planning &amp; Building Department, City of Mississauga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CA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Telephone: 905-615-3200 ext.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5519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Email: </a:t>
            </a:r>
            <a:r>
              <a:rPr lang="pl-PL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Michal.Stolarczyk@mississauga.ca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27680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E5BB22-DC61-F0D1-85E8-F869C3823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CB943EB-DA11-855D-284A-4E16E2E61F4F}"/>
              </a:ext>
            </a:extLst>
          </p:cNvPr>
          <p:cNvSpPr txBox="1"/>
          <p:nvPr/>
        </p:nvSpPr>
        <p:spPr>
          <a:xfrm>
            <a:off x="1220992" y="315511"/>
            <a:ext cx="1028789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Attending!  </a:t>
            </a:r>
            <a:r>
              <a:rPr lang="en-US" sz="6600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7E239D8-FCE5-98BF-93FC-809B018D193D}"/>
              </a:ext>
            </a:extLst>
          </p:cNvPr>
          <p:cNvSpPr txBox="1">
            <a:spLocks/>
          </p:cNvSpPr>
          <p:nvPr/>
        </p:nvSpPr>
        <p:spPr>
          <a:xfrm>
            <a:off x="754724" y="1657854"/>
            <a:ext cx="11220432" cy="4884635"/>
          </a:xfr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I can be of assistance with municipal issues you are dealing with, my team and I are always here to help.</a:t>
            </a:r>
          </a:p>
          <a:p>
            <a:pPr marL="0" indent="0" algn="ctr" fontAlgn="base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CA" b="1" u="sng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Contact Information- </a:t>
            </a:r>
          </a:p>
          <a:p>
            <a:pPr marL="0" indent="0" algn="ctr" fontAlgn="base">
              <a:buNone/>
            </a:pPr>
            <a:endParaRPr lang="en-CA" sz="1400" b="1" u="sng" dirty="0">
              <a:solidFill>
                <a:srgbClr val="0273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CA" b="1" dirty="0">
                <a:solidFill>
                  <a:srgbClr val="0273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COUNCILLOR CHRIS FONSECA</a:t>
            </a:r>
          </a:p>
          <a:p>
            <a:pPr marL="0" indent="0" algn="ctr" fontAlgn="base">
              <a:buNone/>
            </a:pPr>
            <a:r>
              <a:rPr lang="en-CA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Mississauga Civic Centre</a:t>
            </a:r>
          </a:p>
          <a:p>
            <a:pPr marL="0" indent="0" algn="ctr" fontAlgn="base">
              <a:buNone/>
            </a:pPr>
            <a:r>
              <a:rPr lang="en-CA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300 City Centre Drive, Mississauga, ON L5B 3C1</a:t>
            </a:r>
          </a:p>
          <a:p>
            <a:pPr marL="0" indent="0" algn="ctr" fontAlgn="base">
              <a:buNone/>
            </a:pPr>
            <a:r>
              <a:rPr lang="en-CA" dirty="0">
                <a:latin typeface="Times New Roman" panose="02020603050405020304" pitchFamily="18" charset="0"/>
                <a:cs typeface="Times New Roman" panose="02020603050405020304" pitchFamily="18" charset="0"/>
              </a:rPr>
              <a:t>(905) 896-5300 | chris.fonseca@mississauga.ca</a:t>
            </a:r>
          </a:p>
        </p:txBody>
      </p:sp>
      <p:sp>
        <p:nvSpPr>
          <p:cNvPr id="7" name="AutoShape 9" descr="City of Mississauga Logo PNG Vector (SVG) Free Download">
            <a:extLst>
              <a:ext uri="{FF2B5EF4-FFF2-40B4-BE49-F238E27FC236}">
                <a16:creationId xmlns:a16="http://schemas.microsoft.com/office/drawing/2014/main" id="{2B36DF98-1198-9C4B-45CE-DFE31C2DFA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61" name="Picture 13" descr="City Of Mississauga Logo, HD Png Download - vhv">
            <a:extLst>
              <a:ext uri="{FF2B5EF4-FFF2-40B4-BE49-F238E27FC236}">
                <a16:creationId xmlns:a16="http://schemas.microsoft.com/office/drawing/2014/main" id="{3D2EEC25-75B0-9F61-6A2B-6ACED44F3A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954" y="6046513"/>
            <a:ext cx="1047509" cy="556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>
            <a:extLst>
              <a:ext uri="{FF2B5EF4-FFF2-40B4-BE49-F238E27FC236}">
                <a16:creationId xmlns:a16="http://schemas.microsoft.com/office/drawing/2014/main" id="{126F39AE-5D15-BF34-7CF6-9D83069047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940" y="6046513"/>
            <a:ext cx="428509" cy="556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7658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22323</TotalTime>
  <Words>1045</Words>
  <Application>Microsoft Office PowerPoint</Application>
  <PresentationFormat>Widescreen</PresentationFormat>
  <Paragraphs>240</Paragraphs>
  <Slides>35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Calibri Light</vt:lpstr>
      <vt:lpstr>Cochocib Script Latin Pro</vt:lpstr>
      <vt:lpstr>Roboto Medium</vt:lpstr>
      <vt:lpstr>Times New Roman</vt:lpstr>
      <vt:lpstr>Office Theme</vt:lpstr>
      <vt:lpstr>Welcome To The 1315 Bouch Beeches Blvd  Community Meeting  </vt:lpstr>
      <vt:lpstr>AGENDA</vt:lpstr>
      <vt:lpstr>PowerPoint Presentation</vt:lpstr>
      <vt:lpstr>PowerPoint Presentation</vt:lpstr>
      <vt:lpstr>PROJECT CONSULTANT TEAM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CITY OF TORONTO OFFICIAL PLAN</vt:lpstr>
      <vt:lpstr>CITY OF TORONTO OFFICIAL PLAN</vt:lpstr>
      <vt:lpstr>CITY OF TORONTO OFFICIAL PLAN</vt:lpstr>
      <vt:lpstr>CITY OF TORONTO OFFICIAL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Q/A Session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Shannon Sigouin</dc:creator>
  <cp:lastModifiedBy>Jananee Rajkumar</cp:lastModifiedBy>
  <cp:revision>466</cp:revision>
  <cp:lastPrinted>2025-01-06T20:38:25Z</cp:lastPrinted>
  <dcterms:created xsi:type="dcterms:W3CDTF">2019-04-24T16:29:45Z</dcterms:created>
  <dcterms:modified xsi:type="dcterms:W3CDTF">2026-03-02T20:36:48Z</dcterms:modified>
</cp:coreProperties>
</file>