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media/image10.jpg" ContentType="image/jpg"/>
  <Override PartName="/ppt/media/image11.jpg" ContentType="image/jpg"/>
  <Override PartName="/ppt/media/image12.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32.jpg" ContentType="image/jpg"/>
  <Override PartName="/ppt/media/image33.jpg" ContentType="image/jpg"/>
  <Override PartName="/ppt/media/image34.jpg" ContentType="image/jpg"/>
  <Override PartName="/ppt/media/image35.jpg" ContentType="image/jpg"/>
  <Override PartName="/ppt/media/image49.jpg" ContentType="image/jpg"/>
  <Override PartName="/ppt/media/image50.jpg" ContentType="image/jpg"/>
  <Override PartName="/ppt/media/image51.jpg" ContentType="image/jpg"/>
  <Override PartName="/ppt/media/image52.jpg" ContentType="image/jpg"/>
  <Override PartName="/ppt/media/image64.jpg" ContentType="image/jpg"/>
  <Override PartName="/ppt/media/image65.jpg" ContentType="image/jpg"/>
  <Override PartName="/ppt/media/image67.jpg" ContentType="image/jp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2" r:id="rId5"/>
    <p:sldMasterId id="2147483660" r:id="rId6"/>
  </p:sldMasterIdLst>
  <p:notesMasterIdLst>
    <p:notesMasterId r:id="rId69"/>
  </p:notesMasterIdLst>
  <p:handoutMasterIdLst>
    <p:handoutMasterId r:id="rId70"/>
  </p:handoutMasterIdLst>
  <p:sldIdLst>
    <p:sldId id="368" r:id="rId7"/>
    <p:sldId id="812" r:id="rId8"/>
    <p:sldId id="1446" r:id="rId9"/>
    <p:sldId id="258" r:id="rId10"/>
    <p:sldId id="259" r:id="rId11"/>
    <p:sldId id="349" r:id="rId12"/>
    <p:sldId id="336" r:id="rId13"/>
    <p:sldId id="334" r:id="rId14"/>
    <p:sldId id="335" r:id="rId15"/>
    <p:sldId id="332" r:id="rId16"/>
    <p:sldId id="352" r:id="rId17"/>
    <p:sldId id="366" r:id="rId18"/>
    <p:sldId id="256" r:id="rId19"/>
    <p:sldId id="257" r:id="rId20"/>
    <p:sldId id="294" r:id="rId21"/>
    <p:sldId id="811" r:id="rId22"/>
    <p:sldId id="293" r:id="rId23"/>
    <p:sldId id="292" r:id="rId24"/>
    <p:sldId id="291" r:id="rId25"/>
    <p:sldId id="296" r:id="rId26"/>
    <p:sldId id="278" r:id="rId27"/>
    <p:sldId id="295" r:id="rId28"/>
    <p:sldId id="279" r:id="rId29"/>
    <p:sldId id="297" r:id="rId30"/>
    <p:sldId id="286" r:id="rId31"/>
    <p:sldId id="298" r:id="rId32"/>
    <p:sldId id="282" r:id="rId33"/>
    <p:sldId id="300" r:id="rId34"/>
    <p:sldId id="299" r:id="rId35"/>
    <p:sldId id="302" r:id="rId36"/>
    <p:sldId id="272" r:id="rId37"/>
    <p:sldId id="273" r:id="rId38"/>
    <p:sldId id="301" r:id="rId39"/>
    <p:sldId id="290" r:id="rId40"/>
    <p:sldId id="309" r:id="rId41"/>
    <p:sldId id="311" r:id="rId42"/>
    <p:sldId id="1441" r:id="rId43"/>
    <p:sldId id="1444" r:id="rId44"/>
    <p:sldId id="1445" r:id="rId45"/>
    <p:sldId id="1442" r:id="rId46"/>
    <p:sldId id="808" r:id="rId47"/>
    <p:sldId id="766" r:id="rId48"/>
    <p:sldId id="765" r:id="rId49"/>
    <p:sldId id="665" r:id="rId50"/>
    <p:sldId id="666" r:id="rId51"/>
    <p:sldId id="312" r:id="rId52"/>
    <p:sldId id="329" r:id="rId53"/>
    <p:sldId id="767" r:id="rId54"/>
    <p:sldId id="662" r:id="rId55"/>
    <p:sldId id="655" r:id="rId56"/>
    <p:sldId id="803" r:id="rId57"/>
    <p:sldId id="807" r:id="rId58"/>
    <p:sldId id="806" r:id="rId59"/>
    <p:sldId id="816" r:id="rId60"/>
    <p:sldId id="817" r:id="rId61"/>
    <p:sldId id="818" r:id="rId62"/>
    <p:sldId id="819" r:id="rId63"/>
    <p:sldId id="260" r:id="rId64"/>
    <p:sldId id="261" r:id="rId65"/>
    <p:sldId id="813" r:id="rId66"/>
    <p:sldId id="815" r:id="rId67"/>
    <p:sldId id="814"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6BE"/>
    <a:srgbClr val="55C2EB"/>
    <a:srgbClr val="00A7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25" autoAdjust="0"/>
    <p:restoredTop sz="89239" autoAdjust="0"/>
  </p:normalViewPr>
  <p:slideViewPr>
    <p:cSldViewPr snapToObjects="1">
      <p:cViewPr>
        <p:scale>
          <a:sx n="65" d="100"/>
          <a:sy n="65" d="100"/>
        </p:scale>
        <p:origin x="980" y="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08" d="100"/>
          <a:sy n="108" d="100"/>
        </p:scale>
        <p:origin x="-4224"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Water Level Comparison at TRCA Little Etobicoke Creek Stream Gauge - July 16, August 17-18, 2024</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COMBINED_v1!$B$1</c:f>
              <c:strCache>
                <c:ptCount val="1"/>
                <c:pt idx="0">
                  <c:v>16-Jul</c:v>
                </c:pt>
              </c:strCache>
            </c:strRef>
          </c:tx>
          <c:spPr>
            <a:ln w="25400" cap="rnd">
              <a:solidFill>
                <a:srgbClr val="00B0F0"/>
              </a:solidFill>
              <a:round/>
            </a:ln>
            <a:effectLst/>
          </c:spPr>
          <c:marker>
            <c:symbol val="none"/>
          </c:marker>
          <c:xVal>
            <c:numRef>
              <c:f>COMBINED_v1!$A$2:$A$146</c:f>
              <c:numCache>
                <c:formatCode>h:mm</c:formatCode>
                <c:ptCount val="145"/>
                <c:pt idx="0">
                  <c:v>0</c:v>
                </c:pt>
                <c:pt idx="1">
                  <c:v>3.472222222222222E-3</c:v>
                </c:pt>
                <c:pt idx="2">
                  <c:v>6.9444444444444441E-3</c:v>
                </c:pt>
                <c:pt idx="3">
                  <c:v>1.0416666666666701E-2</c:v>
                </c:pt>
                <c:pt idx="4">
                  <c:v>1.38888888888889E-2</c:v>
                </c:pt>
                <c:pt idx="5">
                  <c:v>1.7361111111111101E-2</c:v>
                </c:pt>
                <c:pt idx="6">
                  <c:v>2.0833333333333301E-2</c:v>
                </c:pt>
                <c:pt idx="7">
                  <c:v>2.4305555555555601E-2</c:v>
                </c:pt>
                <c:pt idx="8">
                  <c:v>2.7777777777777801E-2</c:v>
                </c:pt>
                <c:pt idx="9">
                  <c:v>3.125E-2</c:v>
                </c:pt>
                <c:pt idx="10">
                  <c:v>3.4722222222222203E-2</c:v>
                </c:pt>
                <c:pt idx="11">
                  <c:v>3.8194444444444399E-2</c:v>
                </c:pt>
                <c:pt idx="12">
                  <c:v>4.1666666666666699E-2</c:v>
                </c:pt>
                <c:pt idx="13">
                  <c:v>4.5138888888888902E-2</c:v>
                </c:pt>
                <c:pt idx="14">
                  <c:v>4.8611111111111098E-2</c:v>
                </c:pt>
                <c:pt idx="15">
                  <c:v>5.2083333333333301E-2</c:v>
                </c:pt>
                <c:pt idx="16">
                  <c:v>5.5555555555555601E-2</c:v>
                </c:pt>
                <c:pt idx="17">
                  <c:v>5.9027777777777797E-2</c:v>
                </c:pt>
                <c:pt idx="18">
                  <c:v>6.25E-2</c:v>
                </c:pt>
                <c:pt idx="19">
                  <c:v>6.5972222222222196E-2</c:v>
                </c:pt>
                <c:pt idx="20">
                  <c:v>6.9444444444444406E-2</c:v>
                </c:pt>
                <c:pt idx="21">
                  <c:v>7.2916666666666699E-2</c:v>
                </c:pt>
                <c:pt idx="22">
                  <c:v>7.6388888888888895E-2</c:v>
                </c:pt>
                <c:pt idx="23">
                  <c:v>7.9861111111111105E-2</c:v>
                </c:pt>
                <c:pt idx="24">
                  <c:v>8.3333333333333301E-2</c:v>
                </c:pt>
                <c:pt idx="25">
                  <c:v>8.6805555555555594E-2</c:v>
                </c:pt>
                <c:pt idx="26">
                  <c:v>9.0277777777777804E-2</c:v>
                </c:pt>
                <c:pt idx="27">
                  <c:v>9.375E-2</c:v>
                </c:pt>
                <c:pt idx="28">
                  <c:v>9.7222222222222196E-2</c:v>
                </c:pt>
                <c:pt idx="29">
                  <c:v>0.100694444444444</c:v>
                </c:pt>
                <c:pt idx="30">
                  <c:v>0.104166666666667</c:v>
                </c:pt>
                <c:pt idx="31">
                  <c:v>0.10763888888888901</c:v>
                </c:pt>
                <c:pt idx="32">
                  <c:v>0.11111111111111099</c:v>
                </c:pt>
                <c:pt idx="33">
                  <c:v>0.114583333333333</c:v>
                </c:pt>
                <c:pt idx="34">
                  <c:v>0.118055555555556</c:v>
                </c:pt>
                <c:pt idx="35">
                  <c:v>0.121527777777778</c:v>
                </c:pt>
                <c:pt idx="36">
                  <c:v>0.125</c:v>
                </c:pt>
                <c:pt idx="37">
                  <c:v>0.12847222222222199</c:v>
                </c:pt>
                <c:pt idx="38">
                  <c:v>0.131944444444444</c:v>
                </c:pt>
                <c:pt idx="39">
                  <c:v>0.13541666666666699</c:v>
                </c:pt>
                <c:pt idx="40">
                  <c:v>0.13888888888888901</c:v>
                </c:pt>
                <c:pt idx="41">
                  <c:v>0.14236111111111099</c:v>
                </c:pt>
                <c:pt idx="42">
                  <c:v>0.14583333333333301</c:v>
                </c:pt>
                <c:pt idx="43">
                  <c:v>0.149305555555556</c:v>
                </c:pt>
                <c:pt idx="44">
                  <c:v>0.15277777777777801</c:v>
                </c:pt>
                <c:pt idx="45">
                  <c:v>0.15625</c:v>
                </c:pt>
                <c:pt idx="46">
                  <c:v>0.15972222222222199</c:v>
                </c:pt>
                <c:pt idx="47">
                  <c:v>0.163194444444444</c:v>
                </c:pt>
                <c:pt idx="48">
                  <c:v>0.16666666666666699</c:v>
                </c:pt>
                <c:pt idx="49">
                  <c:v>0.17013888888888901</c:v>
                </c:pt>
                <c:pt idx="50">
                  <c:v>0.17361111111111099</c:v>
                </c:pt>
                <c:pt idx="51">
                  <c:v>0.17708333333333301</c:v>
                </c:pt>
                <c:pt idx="52">
                  <c:v>0.180555555555556</c:v>
                </c:pt>
                <c:pt idx="53">
                  <c:v>0.18402777777777801</c:v>
                </c:pt>
                <c:pt idx="54">
                  <c:v>0.1875</c:v>
                </c:pt>
                <c:pt idx="55">
                  <c:v>0.19097222222222199</c:v>
                </c:pt>
                <c:pt idx="56">
                  <c:v>0.194444444444444</c:v>
                </c:pt>
                <c:pt idx="57">
                  <c:v>0.19791666666666699</c:v>
                </c:pt>
                <c:pt idx="58">
                  <c:v>0.20138888888888901</c:v>
                </c:pt>
                <c:pt idx="59">
                  <c:v>0.20486111111111099</c:v>
                </c:pt>
                <c:pt idx="60">
                  <c:v>0.20833333333333301</c:v>
                </c:pt>
                <c:pt idx="61">
                  <c:v>0.211805555555556</c:v>
                </c:pt>
                <c:pt idx="62">
                  <c:v>0.21527777777777801</c:v>
                </c:pt>
                <c:pt idx="63">
                  <c:v>0.21875</c:v>
                </c:pt>
                <c:pt idx="64">
                  <c:v>0.22222222222222199</c:v>
                </c:pt>
                <c:pt idx="65">
                  <c:v>0.225694444444444</c:v>
                </c:pt>
                <c:pt idx="66">
                  <c:v>0.22916666666666699</c:v>
                </c:pt>
                <c:pt idx="67">
                  <c:v>0.23263888888888901</c:v>
                </c:pt>
                <c:pt idx="68">
                  <c:v>0.23611111111111099</c:v>
                </c:pt>
                <c:pt idx="69">
                  <c:v>0.23958333333333301</c:v>
                </c:pt>
                <c:pt idx="70">
                  <c:v>0.243055555555556</c:v>
                </c:pt>
                <c:pt idx="71">
                  <c:v>0.24652777777777801</c:v>
                </c:pt>
                <c:pt idx="72">
                  <c:v>0.25</c:v>
                </c:pt>
                <c:pt idx="73">
                  <c:v>0.25347222222222199</c:v>
                </c:pt>
                <c:pt idx="74">
                  <c:v>0.25694444444444398</c:v>
                </c:pt>
                <c:pt idx="75">
                  <c:v>0.26041666666666702</c:v>
                </c:pt>
                <c:pt idx="76">
                  <c:v>0.26388888888888901</c:v>
                </c:pt>
                <c:pt idx="77">
                  <c:v>0.26736111111111099</c:v>
                </c:pt>
                <c:pt idx="78">
                  <c:v>0.27083333333333298</c:v>
                </c:pt>
                <c:pt idx="79">
                  <c:v>0.27430555555555602</c:v>
                </c:pt>
                <c:pt idx="80">
                  <c:v>0.27777777777777801</c:v>
                </c:pt>
                <c:pt idx="81">
                  <c:v>0.28125</c:v>
                </c:pt>
                <c:pt idx="82">
                  <c:v>0.28472222222222199</c:v>
                </c:pt>
                <c:pt idx="83">
                  <c:v>0.28819444444444398</c:v>
                </c:pt>
                <c:pt idx="84">
                  <c:v>0.29166666666666702</c:v>
                </c:pt>
                <c:pt idx="85">
                  <c:v>0.29513888888888901</c:v>
                </c:pt>
                <c:pt idx="86">
                  <c:v>0.29861111111111099</c:v>
                </c:pt>
                <c:pt idx="87">
                  <c:v>0.30208333333333298</c:v>
                </c:pt>
                <c:pt idx="88">
                  <c:v>0.30555555555555602</c:v>
                </c:pt>
                <c:pt idx="89">
                  <c:v>0.30902777777777801</c:v>
                </c:pt>
                <c:pt idx="90">
                  <c:v>0.3125</c:v>
                </c:pt>
                <c:pt idx="91">
                  <c:v>0.31597222222222199</c:v>
                </c:pt>
                <c:pt idx="92">
                  <c:v>0.31944444444444398</c:v>
                </c:pt>
                <c:pt idx="93">
                  <c:v>0.32291666666666702</c:v>
                </c:pt>
                <c:pt idx="94">
                  <c:v>0.32638888888888901</c:v>
                </c:pt>
                <c:pt idx="95">
                  <c:v>0.32986111111111099</c:v>
                </c:pt>
                <c:pt idx="96">
                  <c:v>0.33333333333333298</c:v>
                </c:pt>
                <c:pt idx="97">
                  <c:v>0.33680555555555602</c:v>
                </c:pt>
                <c:pt idx="98">
                  <c:v>0.34027777777777801</c:v>
                </c:pt>
                <c:pt idx="99">
                  <c:v>0.34375</c:v>
                </c:pt>
                <c:pt idx="100">
                  <c:v>0.34722222222222199</c:v>
                </c:pt>
                <c:pt idx="101">
                  <c:v>0.35069444444444398</c:v>
                </c:pt>
                <c:pt idx="102">
                  <c:v>0.35416666666666702</c:v>
                </c:pt>
                <c:pt idx="103">
                  <c:v>0.35763888888888901</c:v>
                </c:pt>
                <c:pt idx="104">
                  <c:v>0.36111111111111099</c:v>
                </c:pt>
                <c:pt idx="105">
                  <c:v>0.36458333333333298</c:v>
                </c:pt>
                <c:pt idx="106">
                  <c:v>0.36805555555555602</c:v>
                </c:pt>
                <c:pt idx="107">
                  <c:v>0.37152777777777801</c:v>
                </c:pt>
                <c:pt idx="108">
                  <c:v>0.375</c:v>
                </c:pt>
                <c:pt idx="109">
                  <c:v>0.37847222222222199</c:v>
                </c:pt>
                <c:pt idx="110">
                  <c:v>0.38194444444444398</c:v>
                </c:pt>
                <c:pt idx="111">
                  <c:v>0.38541666666666702</c:v>
                </c:pt>
                <c:pt idx="112">
                  <c:v>0.38888888888888901</c:v>
                </c:pt>
                <c:pt idx="113">
                  <c:v>0.39236111111111099</c:v>
                </c:pt>
                <c:pt idx="114">
                  <c:v>0.39583333333333298</c:v>
                </c:pt>
                <c:pt idx="115">
                  <c:v>0.39930555555555602</c:v>
                </c:pt>
                <c:pt idx="116">
                  <c:v>0.40277777777777801</c:v>
                </c:pt>
                <c:pt idx="117">
                  <c:v>0.40625</c:v>
                </c:pt>
                <c:pt idx="118">
                  <c:v>0.40972222222222199</c:v>
                </c:pt>
                <c:pt idx="119">
                  <c:v>0.41319444444444398</c:v>
                </c:pt>
                <c:pt idx="120">
                  <c:v>0.41666666666666702</c:v>
                </c:pt>
                <c:pt idx="121">
                  <c:v>0.42013888888888901</c:v>
                </c:pt>
                <c:pt idx="122">
                  <c:v>0.42361111111111099</c:v>
                </c:pt>
                <c:pt idx="123">
                  <c:v>0.42708333333333298</c:v>
                </c:pt>
                <c:pt idx="124">
                  <c:v>0.43055555555555602</c:v>
                </c:pt>
                <c:pt idx="125">
                  <c:v>0.43402777777777801</c:v>
                </c:pt>
                <c:pt idx="126">
                  <c:v>0.4375</c:v>
                </c:pt>
                <c:pt idx="127">
                  <c:v>0.44097222222222199</c:v>
                </c:pt>
                <c:pt idx="128">
                  <c:v>0.44444444444444398</c:v>
                </c:pt>
                <c:pt idx="129">
                  <c:v>0.44791666666666702</c:v>
                </c:pt>
                <c:pt idx="130">
                  <c:v>0.45138888888888901</c:v>
                </c:pt>
                <c:pt idx="131">
                  <c:v>0.45486111111111099</c:v>
                </c:pt>
                <c:pt idx="132">
                  <c:v>0.45833333333333298</c:v>
                </c:pt>
                <c:pt idx="133">
                  <c:v>0.46180555555555602</c:v>
                </c:pt>
                <c:pt idx="134">
                  <c:v>0.46527777777777801</c:v>
                </c:pt>
                <c:pt idx="135">
                  <c:v>0.46875</c:v>
                </c:pt>
                <c:pt idx="136">
                  <c:v>0.47222222222222199</c:v>
                </c:pt>
                <c:pt idx="137">
                  <c:v>0.47569444444444398</c:v>
                </c:pt>
                <c:pt idx="138">
                  <c:v>0.47916666666666702</c:v>
                </c:pt>
                <c:pt idx="139">
                  <c:v>0.48263888888888901</c:v>
                </c:pt>
                <c:pt idx="140">
                  <c:v>0.48611111111111099</c:v>
                </c:pt>
                <c:pt idx="141">
                  <c:v>0.48958333333333298</c:v>
                </c:pt>
                <c:pt idx="142">
                  <c:v>0.49305555555555602</c:v>
                </c:pt>
                <c:pt idx="143">
                  <c:v>0.49652777777777801</c:v>
                </c:pt>
                <c:pt idx="144">
                  <c:v>0.5</c:v>
                </c:pt>
              </c:numCache>
            </c:numRef>
          </c:xVal>
          <c:yVal>
            <c:numRef>
              <c:f>COMBINED_v1!$B$2:$B$146</c:f>
              <c:numCache>
                <c:formatCode>General</c:formatCode>
                <c:ptCount val="145"/>
                <c:pt idx="0">
                  <c:v>122.40485990000001</c:v>
                </c:pt>
                <c:pt idx="1">
                  <c:v>122.4468585</c:v>
                </c:pt>
                <c:pt idx="2">
                  <c:v>122.8338571</c:v>
                </c:pt>
                <c:pt idx="3">
                  <c:v>123.2468557</c:v>
                </c:pt>
                <c:pt idx="4">
                  <c:v>123.4618543</c:v>
                </c:pt>
                <c:pt idx="5">
                  <c:v>123.60085290000001</c:v>
                </c:pt>
                <c:pt idx="6">
                  <c:v>123.7808515</c:v>
                </c:pt>
                <c:pt idx="7">
                  <c:v>123.87885009999999</c:v>
                </c:pt>
                <c:pt idx="8">
                  <c:v>123.9988488</c:v>
                </c:pt>
                <c:pt idx="9">
                  <c:v>124.0518474</c:v>
                </c:pt>
                <c:pt idx="10">
                  <c:v>124.12184600000001</c:v>
                </c:pt>
                <c:pt idx="11">
                  <c:v>124.19984460000001</c:v>
                </c:pt>
                <c:pt idx="12">
                  <c:v>124.3088432</c:v>
                </c:pt>
                <c:pt idx="13">
                  <c:v>124.4558418</c:v>
                </c:pt>
                <c:pt idx="14">
                  <c:v>124.5458404</c:v>
                </c:pt>
                <c:pt idx="15">
                  <c:v>124.682839</c:v>
                </c:pt>
                <c:pt idx="16">
                  <c:v>124.8088377</c:v>
                </c:pt>
                <c:pt idx="17">
                  <c:v>124.9288363</c:v>
                </c:pt>
                <c:pt idx="18">
                  <c:v>125.08283489999999</c:v>
                </c:pt>
                <c:pt idx="19">
                  <c:v>125.2028335</c:v>
                </c:pt>
                <c:pt idx="20">
                  <c:v>125.27083210000001</c:v>
                </c:pt>
                <c:pt idx="21">
                  <c:v>125.3168307</c:v>
                </c:pt>
                <c:pt idx="22">
                  <c:v>125.34282930000001</c:v>
                </c:pt>
                <c:pt idx="23">
                  <c:v>125.3508279</c:v>
                </c:pt>
                <c:pt idx="24">
                  <c:v>125.3568265</c:v>
                </c:pt>
                <c:pt idx="25">
                  <c:v>125.34882519999999</c:v>
                </c:pt>
                <c:pt idx="26">
                  <c:v>125.3438238</c:v>
                </c:pt>
                <c:pt idx="27">
                  <c:v>125.34082239999999</c:v>
                </c:pt>
                <c:pt idx="28">
                  <c:v>125.332821</c:v>
                </c:pt>
                <c:pt idx="29">
                  <c:v>125.3468196</c:v>
                </c:pt>
                <c:pt idx="30">
                  <c:v>125.35081820000001</c:v>
                </c:pt>
                <c:pt idx="31">
                  <c:v>125.3508168</c:v>
                </c:pt>
                <c:pt idx="32">
                  <c:v>125.3688154</c:v>
                </c:pt>
                <c:pt idx="33">
                  <c:v>125.3878141</c:v>
                </c:pt>
                <c:pt idx="34">
                  <c:v>125.4088127</c:v>
                </c:pt>
                <c:pt idx="35">
                  <c:v>125.4158113</c:v>
                </c:pt>
                <c:pt idx="36">
                  <c:v>125.4398099</c:v>
                </c:pt>
                <c:pt idx="37">
                  <c:v>125.45380849999999</c:v>
                </c:pt>
                <c:pt idx="38">
                  <c:v>125.4878071</c:v>
                </c:pt>
                <c:pt idx="39">
                  <c:v>125.4938057</c:v>
                </c:pt>
                <c:pt idx="40">
                  <c:v>125.5138043</c:v>
                </c:pt>
                <c:pt idx="41">
                  <c:v>125.52180300000001</c:v>
                </c:pt>
                <c:pt idx="42">
                  <c:v>125.53180159999999</c:v>
                </c:pt>
                <c:pt idx="43">
                  <c:v>125.5418002</c:v>
                </c:pt>
                <c:pt idx="44">
                  <c:v>125.5517988</c:v>
                </c:pt>
                <c:pt idx="45">
                  <c:v>125.5617974</c:v>
                </c:pt>
                <c:pt idx="46">
                  <c:v>125.56879600000001</c:v>
                </c:pt>
                <c:pt idx="47">
                  <c:v>125.5797946</c:v>
                </c:pt>
                <c:pt idx="48">
                  <c:v>125.5767932</c:v>
                </c:pt>
                <c:pt idx="49">
                  <c:v>125.57779189999999</c:v>
                </c:pt>
                <c:pt idx="50">
                  <c:v>125.5697905</c:v>
                </c:pt>
                <c:pt idx="51">
                  <c:v>125.56078909999999</c:v>
                </c:pt>
                <c:pt idx="52">
                  <c:v>125.5497877</c:v>
                </c:pt>
                <c:pt idx="53">
                  <c:v>125.5397863</c:v>
                </c:pt>
                <c:pt idx="54">
                  <c:v>125.5177849</c:v>
                </c:pt>
                <c:pt idx="55">
                  <c:v>125.49678350000001</c:v>
                </c:pt>
                <c:pt idx="56">
                  <c:v>125.4637821</c:v>
                </c:pt>
                <c:pt idx="57">
                  <c:v>125.4357808</c:v>
                </c:pt>
                <c:pt idx="58">
                  <c:v>125.4087794</c:v>
                </c:pt>
                <c:pt idx="59">
                  <c:v>125.381778</c:v>
                </c:pt>
                <c:pt idx="60">
                  <c:v>125.3377766</c:v>
                </c:pt>
                <c:pt idx="61">
                  <c:v>125.3097752</c:v>
                </c:pt>
                <c:pt idx="62">
                  <c:v>125.26877380000001</c:v>
                </c:pt>
                <c:pt idx="63">
                  <c:v>125.2317724</c:v>
                </c:pt>
                <c:pt idx="64">
                  <c:v>125.194771</c:v>
                </c:pt>
                <c:pt idx="65">
                  <c:v>125.1597697</c:v>
                </c:pt>
                <c:pt idx="66">
                  <c:v>125.1047683</c:v>
                </c:pt>
                <c:pt idx="67">
                  <c:v>125.04676689999999</c:v>
                </c:pt>
                <c:pt idx="68">
                  <c:v>124.9837655</c:v>
                </c:pt>
                <c:pt idx="69">
                  <c:v>124.9067641</c:v>
                </c:pt>
                <c:pt idx="70">
                  <c:v>124.8477627</c:v>
                </c:pt>
                <c:pt idx="71">
                  <c:v>124.7757613</c:v>
                </c:pt>
                <c:pt idx="72">
                  <c:v>124.6987599</c:v>
                </c:pt>
                <c:pt idx="73">
                  <c:v>124.6317586</c:v>
                </c:pt>
                <c:pt idx="74">
                  <c:v>124.5497572</c:v>
                </c:pt>
                <c:pt idx="75">
                  <c:v>124.4577558</c:v>
                </c:pt>
                <c:pt idx="76">
                  <c:v>124.42375440000001</c:v>
                </c:pt>
                <c:pt idx="77">
                  <c:v>124.33775300000001</c:v>
                </c:pt>
                <c:pt idx="78">
                  <c:v>124.2277516</c:v>
                </c:pt>
                <c:pt idx="79">
                  <c:v>124.12775019999999</c:v>
                </c:pt>
                <c:pt idx="80">
                  <c:v>124.04474879999999</c:v>
                </c:pt>
                <c:pt idx="81">
                  <c:v>123.9367475</c:v>
                </c:pt>
                <c:pt idx="82">
                  <c:v>123.8647461</c:v>
                </c:pt>
                <c:pt idx="83">
                  <c:v>123.77674469999999</c:v>
                </c:pt>
                <c:pt idx="84">
                  <c:v>123.6567433</c:v>
                </c:pt>
                <c:pt idx="85">
                  <c:v>123.6187419</c:v>
                </c:pt>
                <c:pt idx="86">
                  <c:v>123.5877405</c:v>
                </c:pt>
                <c:pt idx="87">
                  <c:v>123.5097391</c:v>
                </c:pt>
                <c:pt idx="88">
                  <c:v>123.48073770000001</c:v>
                </c:pt>
                <c:pt idx="89">
                  <c:v>123.4547364</c:v>
                </c:pt>
                <c:pt idx="90">
                  <c:v>123.43573499999999</c:v>
                </c:pt>
                <c:pt idx="91">
                  <c:v>123.4287336</c:v>
                </c:pt>
                <c:pt idx="92">
                  <c:v>123.35873220000001</c:v>
                </c:pt>
                <c:pt idx="93">
                  <c:v>123.3757308</c:v>
                </c:pt>
                <c:pt idx="94">
                  <c:v>123.3277294</c:v>
                </c:pt>
                <c:pt idx="95">
                  <c:v>123.29772800000001</c:v>
                </c:pt>
                <c:pt idx="96">
                  <c:v>123.28372659999999</c:v>
                </c:pt>
                <c:pt idx="97">
                  <c:v>123.2657253</c:v>
                </c:pt>
                <c:pt idx="98">
                  <c:v>123.26172390000001</c:v>
                </c:pt>
                <c:pt idx="99">
                  <c:v>123.2167225</c:v>
                </c:pt>
                <c:pt idx="100">
                  <c:v>123.1947211</c:v>
                </c:pt>
                <c:pt idx="101">
                  <c:v>123.17071970000001</c:v>
                </c:pt>
                <c:pt idx="102">
                  <c:v>123.12071829999999</c:v>
                </c:pt>
                <c:pt idx="103">
                  <c:v>123.13871690000001</c:v>
                </c:pt>
                <c:pt idx="104">
                  <c:v>123.09471550000001</c:v>
                </c:pt>
                <c:pt idx="105">
                  <c:v>123.0737142</c:v>
                </c:pt>
                <c:pt idx="106">
                  <c:v>123.0427128</c:v>
                </c:pt>
                <c:pt idx="107">
                  <c:v>123.0367114</c:v>
                </c:pt>
                <c:pt idx="108">
                  <c:v>123.02370999999999</c:v>
                </c:pt>
                <c:pt idx="109">
                  <c:v>122.9867086</c:v>
                </c:pt>
                <c:pt idx="110">
                  <c:v>122.9837072</c:v>
                </c:pt>
                <c:pt idx="111">
                  <c:v>122.95670579999999</c:v>
                </c:pt>
                <c:pt idx="112">
                  <c:v>122.9527044</c:v>
                </c:pt>
                <c:pt idx="113">
                  <c:v>122.93170309999999</c:v>
                </c:pt>
                <c:pt idx="114">
                  <c:v>122.9197017</c:v>
                </c:pt>
                <c:pt idx="115">
                  <c:v>122.8747003</c:v>
                </c:pt>
                <c:pt idx="116">
                  <c:v>122.87069889999999</c:v>
                </c:pt>
                <c:pt idx="117">
                  <c:v>122.87969750000001</c:v>
                </c:pt>
                <c:pt idx="118">
                  <c:v>122.8786961</c:v>
                </c:pt>
                <c:pt idx="119">
                  <c:v>122.8546947</c:v>
                </c:pt>
                <c:pt idx="120">
                  <c:v>122.81269330000001</c:v>
                </c:pt>
                <c:pt idx="121">
                  <c:v>122.828692</c:v>
                </c:pt>
                <c:pt idx="122">
                  <c:v>122.8366906</c:v>
                </c:pt>
                <c:pt idx="123">
                  <c:v>122.8266892</c:v>
                </c:pt>
                <c:pt idx="124">
                  <c:v>122.80668780000001</c:v>
                </c:pt>
                <c:pt idx="125">
                  <c:v>122.8146864</c:v>
                </c:pt>
                <c:pt idx="126">
                  <c:v>122.812685</c:v>
                </c:pt>
                <c:pt idx="127">
                  <c:v>122.79668359999999</c:v>
                </c:pt>
                <c:pt idx="128">
                  <c:v>122.7796822</c:v>
                </c:pt>
                <c:pt idx="129">
                  <c:v>122.7796809</c:v>
                </c:pt>
                <c:pt idx="130">
                  <c:v>122.7826795</c:v>
                </c:pt>
                <c:pt idx="131">
                  <c:v>122.77567809999999</c:v>
                </c:pt>
                <c:pt idx="132">
                  <c:v>122.7956767</c:v>
                </c:pt>
                <c:pt idx="133">
                  <c:v>122.7636753</c:v>
                </c:pt>
                <c:pt idx="134">
                  <c:v>122.77967390000001</c:v>
                </c:pt>
                <c:pt idx="135">
                  <c:v>122.77467249999999</c:v>
                </c:pt>
                <c:pt idx="136">
                  <c:v>122.75367110000001</c:v>
                </c:pt>
                <c:pt idx="137">
                  <c:v>122.7536698</c:v>
                </c:pt>
                <c:pt idx="138">
                  <c:v>122.7566684</c:v>
                </c:pt>
                <c:pt idx="139">
                  <c:v>122.734667</c:v>
                </c:pt>
                <c:pt idx="140">
                  <c:v>122.73666559999999</c:v>
                </c:pt>
                <c:pt idx="141">
                  <c:v>122.74566419999999</c:v>
                </c:pt>
                <c:pt idx="142">
                  <c:v>122.7276628</c:v>
                </c:pt>
                <c:pt idx="143">
                  <c:v>122.72566140000001</c:v>
                </c:pt>
                <c:pt idx="144">
                  <c:v>122.73366</c:v>
                </c:pt>
              </c:numCache>
            </c:numRef>
          </c:yVal>
          <c:smooth val="1"/>
          <c:extLst>
            <c:ext xmlns:c16="http://schemas.microsoft.com/office/drawing/2014/chart" uri="{C3380CC4-5D6E-409C-BE32-E72D297353CC}">
              <c16:uniqueId val="{00000000-EEB3-436F-A78E-5F392117BFBB}"/>
            </c:ext>
          </c:extLst>
        </c:ser>
        <c:ser>
          <c:idx val="1"/>
          <c:order val="1"/>
          <c:tx>
            <c:strRef>
              <c:f>COMBINED_v1!$C$1</c:f>
              <c:strCache>
                <c:ptCount val="1"/>
                <c:pt idx="0">
                  <c:v>17-Aug</c:v>
                </c:pt>
              </c:strCache>
            </c:strRef>
          </c:tx>
          <c:spPr>
            <a:ln w="25400" cap="rnd">
              <a:solidFill>
                <a:srgbClr val="00B050"/>
              </a:solidFill>
              <a:round/>
            </a:ln>
            <a:effectLst/>
          </c:spPr>
          <c:marker>
            <c:symbol val="none"/>
          </c:marker>
          <c:xVal>
            <c:numRef>
              <c:f>COMBINED_v1!$A$2:$A$146</c:f>
              <c:numCache>
                <c:formatCode>h:mm</c:formatCode>
                <c:ptCount val="145"/>
                <c:pt idx="0">
                  <c:v>0</c:v>
                </c:pt>
                <c:pt idx="1">
                  <c:v>3.472222222222222E-3</c:v>
                </c:pt>
                <c:pt idx="2">
                  <c:v>6.9444444444444441E-3</c:v>
                </c:pt>
                <c:pt idx="3">
                  <c:v>1.0416666666666701E-2</c:v>
                </c:pt>
                <c:pt idx="4">
                  <c:v>1.38888888888889E-2</c:v>
                </c:pt>
                <c:pt idx="5">
                  <c:v>1.7361111111111101E-2</c:v>
                </c:pt>
                <c:pt idx="6">
                  <c:v>2.0833333333333301E-2</c:v>
                </c:pt>
                <c:pt idx="7">
                  <c:v>2.4305555555555601E-2</c:v>
                </c:pt>
                <c:pt idx="8">
                  <c:v>2.7777777777777801E-2</c:v>
                </c:pt>
                <c:pt idx="9">
                  <c:v>3.125E-2</c:v>
                </c:pt>
                <c:pt idx="10">
                  <c:v>3.4722222222222203E-2</c:v>
                </c:pt>
                <c:pt idx="11">
                  <c:v>3.8194444444444399E-2</c:v>
                </c:pt>
                <c:pt idx="12">
                  <c:v>4.1666666666666699E-2</c:v>
                </c:pt>
                <c:pt idx="13">
                  <c:v>4.5138888888888902E-2</c:v>
                </c:pt>
                <c:pt idx="14">
                  <c:v>4.8611111111111098E-2</c:v>
                </c:pt>
                <c:pt idx="15">
                  <c:v>5.2083333333333301E-2</c:v>
                </c:pt>
                <c:pt idx="16">
                  <c:v>5.5555555555555601E-2</c:v>
                </c:pt>
                <c:pt idx="17">
                  <c:v>5.9027777777777797E-2</c:v>
                </c:pt>
                <c:pt idx="18">
                  <c:v>6.25E-2</c:v>
                </c:pt>
                <c:pt idx="19">
                  <c:v>6.5972222222222196E-2</c:v>
                </c:pt>
                <c:pt idx="20">
                  <c:v>6.9444444444444406E-2</c:v>
                </c:pt>
                <c:pt idx="21">
                  <c:v>7.2916666666666699E-2</c:v>
                </c:pt>
                <c:pt idx="22">
                  <c:v>7.6388888888888895E-2</c:v>
                </c:pt>
                <c:pt idx="23">
                  <c:v>7.9861111111111105E-2</c:v>
                </c:pt>
                <c:pt idx="24">
                  <c:v>8.3333333333333301E-2</c:v>
                </c:pt>
                <c:pt idx="25">
                  <c:v>8.6805555555555594E-2</c:v>
                </c:pt>
                <c:pt idx="26">
                  <c:v>9.0277777777777804E-2</c:v>
                </c:pt>
                <c:pt idx="27">
                  <c:v>9.375E-2</c:v>
                </c:pt>
                <c:pt idx="28">
                  <c:v>9.7222222222222196E-2</c:v>
                </c:pt>
                <c:pt idx="29">
                  <c:v>0.100694444444444</c:v>
                </c:pt>
                <c:pt idx="30">
                  <c:v>0.104166666666667</c:v>
                </c:pt>
                <c:pt idx="31">
                  <c:v>0.10763888888888901</c:v>
                </c:pt>
                <c:pt idx="32">
                  <c:v>0.11111111111111099</c:v>
                </c:pt>
                <c:pt idx="33">
                  <c:v>0.114583333333333</c:v>
                </c:pt>
                <c:pt idx="34">
                  <c:v>0.118055555555556</c:v>
                </c:pt>
                <c:pt idx="35">
                  <c:v>0.121527777777778</c:v>
                </c:pt>
                <c:pt idx="36">
                  <c:v>0.125</c:v>
                </c:pt>
                <c:pt idx="37">
                  <c:v>0.12847222222222199</c:v>
                </c:pt>
                <c:pt idx="38">
                  <c:v>0.131944444444444</c:v>
                </c:pt>
                <c:pt idx="39">
                  <c:v>0.13541666666666699</c:v>
                </c:pt>
                <c:pt idx="40">
                  <c:v>0.13888888888888901</c:v>
                </c:pt>
                <c:pt idx="41">
                  <c:v>0.14236111111111099</c:v>
                </c:pt>
                <c:pt idx="42">
                  <c:v>0.14583333333333301</c:v>
                </c:pt>
                <c:pt idx="43">
                  <c:v>0.149305555555556</c:v>
                </c:pt>
                <c:pt idx="44">
                  <c:v>0.15277777777777801</c:v>
                </c:pt>
                <c:pt idx="45">
                  <c:v>0.15625</c:v>
                </c:pt>
                <c:pt idx="46">
                  <c:v>0.15972222222222199</c:v>
                </c:pt>
                <c:pt idx="47">
                  <c:v>0.163194444444444</c:v>
                </c:pt>
                <c:pt idx="48">
                  <c:v>0.16666666666666699</c:v>
                </c:pt>
                <c:pt idx="49">
                  <c:v>0.17013888888888901</c:v>
                </c:pt>
                <c:pt idx="50">
                  <c:v>0.17361111111111099</c:v>
                </c:pt>
                <c:pt idx="51">
                  <c:v>0.17708333333333301</c:v>
                </c:pt>
                <c:pt idx="52">
                  <c:v>0.180555555555556</c:v>
                </c:pt>
                <c:pt idx="53">
                  <c:v>0.18402777777777801</c:v>
                </c:pt>
                <c:pt idx="54">
                  <c:v>0.1875</c:v>
                </c:pt>
                <c:pt idx="55">
                  <c:v>0.19097222222222199</c:v>
                </c:pt>
                <c:pt idx="56">
                  <c:v>0.194444444444444</c:v>
                </c:pt>
                <c:pt idx="57">
                  <c:v>0.19791666666666699</c:v>
                </c:pt>
                <c:pt idx="58">
                  <c:v>0.20138888888888901</c:v>
                </c:pt>
                <c:pt idx="59">
                  <c:v>0.20486111111111099</c:v>
                </c:pt>
                <c:pt idx="60">
                  <c:v>0.20833333333333301</c:v>
                </c:pt>
                <c:pt idx="61">
                  <c:v>0.211805555555556</c:v>
                </c:pt>
                <c:pt idx="62">
                  <c:v>0.21527777777777801</c:v>
                </c:pt>
                <c:pt idx="63">
                  <c:v>0.21875</c:v>
                </c:pt>
                <c:pt idx="64">
                  <c:v>0.22222222222222199</c:v>
                </c:pt>
                <c:pt idx="65">
                  <c:v>0.225694444444444</c:v>
                </c:pt>
                <c:pt idx="66">
                  <c:v>0.22916666666666699</c:v>
                </c:pt>
                <c:pt idx="67">
                  <c:v>0.23263888888888901</c:v>
                </c:pt>
                <c:pt idx="68">
                  <c:v>0.23611111111111099</c:v>
                </c:pt>
                <c:pt idx="69">
                  <c:v>0.23958333333333301</c:v>
                </c:pt>
                <c:pt idx="70">
                  <c:v>0.243055555555556</c:v>
                </c:pt>
                <c:pt idx="71">
                  <c:v>0.24652777777777801</c:v>
                </c:pt>
                <c:pt idx="72">
                  <c:v>0.25</c:v>
                </c:pt>
                <c:pt idx="73">
                  <c:v>0.25347222222222199</c:v>
                </c:pt>
                <c:pt idx="74">
                  <c:v>0.25694444444444398</c:v>
                </c:pt>
                <c:pt idx="75">
                  <c:v>0.26041666666666702</c:v>
                </c:pt>
                <c:pt idx="76">
                  <c:v>0.26388888888888901</c:v>
                </c:pt>
                <c:pt idx="77">
                  <c:v>0.26736111111111099</c:v>
                </c:pt>
                <c:pt idx="78">
                  <c:v>0.27083333333333298</c:v>
                </c:pt>
                <c:pt idx="79">
                  <c:v>0.27430555555555602</c:v>
                </c:pt>
                <c:pt idx="80">
                  <c:v>0.27777777777777801</c:v>
                </c:pt>
                <c:pt idx="81">
                  <c:v>0.28125</c:v>
                </c:pt>
                <c:pt idx="82">
                  <c:v>0.28472222222222199</c:v>
                </c:pt>
                <c:pt idx="83">
                  <c:v>0.28819444444444398</c:v>
                </c:pt>
                <c:pt idx="84">
                  <c:v>0.29166666666666702</c:v>
                </c:pt>
                <c:pt idx="85">
                  <c:v>0.29513888888888901</c:v>
                </c:pt>
                <c:pt idx="86">
                  <c:v>0.29861111111111099</c:v>
                </c:pt>
                <c:pt idx="87">
                  <c:v>0.30208333333333298</c:v>
                </c:pt>
                <c:pt idx="88">
                  <c:v>0.30555555555555602</c:v>
                </c:pt>
                <c:pt idx="89">
                  <c:v>0.30902777777777801</c:v>
                </c:pt>
                <c:pt idx="90">
                  <c:v>0.3125</c:v>
                </c:pt>
                <c:pt idx="91">
                  <c:v>0.31597222222222199</c:v>
                </c:pt>
                <c:pt idx="92">
                  <c:v>0.31944444444444398</c:v>
                </c:pt>
                <c:pt idx="93">
                  <c:v>0.32291666666666702</c:v>
                </c:pt>
                <c:pt idx="94">
                  <c:v>0.32638888888888901</c:v>
                </c:pt>
                <c:pt idx="95">
                  <c:v>0.32986111111111099</c:v>
                </c:pt>
                <c:pt idx="96">
                  <c:v>0.33333333333333298</c:v>
                </c:pt>
                <c:pt idx="97">
                  <c:v>0.33680555555555602</c:v>
                </c:pt>
                <c:pt idx="98">
                  <c:v>0.34027777777777801</c:v>
                </c:pt>
                <c:pt idx="99">
                  <c:v>0.34375</c:v>
                </c:pt>
                <c:pt idx="100">
                  <c:v>0.34722222222222199</c:v>
                </c:pt>
                <c:pt idx="101">
                  <c:v>0.35069444444444398</c:v>
                </c:pt>
                <c:pt idx="102">
                  <c:v>0.35416666666666702</c:v>
                </c:pt>
                <c:pt idx="103">
                  <c:v>0.35763888888888901</c:v>
                </c:pt>
                <c:pt idx="104">
                  <c:v>0.36111111111111099</c:v>
                </c:pt>
                <c:pt idx="105">
                  <c:v>0.36458333333333298</c:v>
                </c:pt>
                <c:pt idx="106">
                  <c:v>0.36805555555555602</c:v>
                </c:pt>
                <c:pt idx="107">
                  <c:v>0.37152777777777801</c:v>
                </c:pt>
                <c:pt idx="108">
                  <c:v>0.375</c:v>
                </c:pt>
                <c:pt idx="109">
                  <c:v>0.37847222222222199</c:v>
                </c:pt>
                <c:pt idx="110">
                  <c:v>0.38194444444444398</c:v>
                </c:pt>
                <c:pt idx="111">
                  <c:v>0.38541666666666702</c:v>
                </c:pt>
                <c:pt idx="112">
                  <c:v>0.38888888888888901</c:v>
                </c:pt>
                <c:pt idx="113">
                  <c:v>0.39236111111111099</c:v>
                </c:pt>
                <c:pt idx="114">
                  <c:v>0.39583333333333298</c:v>
                </c:pt>
                <c:pt idx="115">
                  <c:v>0.39930555555555602</c:v>
                </c:pt>
                <c:pt idx="116">
                  <c:v>0.40277777777777801</c:v>
                </c:pt>
                <c:pt idx="117">
                  <c:v>0.40625</c:v>
                </c:pt>
                <c:pt idx="118">
                  <c:v>0.40972222222222199</c:v>
                </c:pt>
                <c:pt idx="119">
                  <c:v>0.41319444444444398</c:v>
                </c:pt>
                <c:pt idx="120">
                  <c:v>0.41666666666666702</c:v>
                </c:pt>
                <c:pt idx="121">
                  <c:v>0.42013888888888901</c:v>
                </c:pt>
                <c:pt idx="122">
                  <c:v>0.42361111111111099</c:v>
                </c:pt>
                <c:pt idx="123">
                  <c:v>0.42708333333333298</c:v>
                </c:pt>
                <c:pt idx="124">
                  <c:v>0.43055555555555602</c:v>
                </c:pt>
                <c:pt idx="125">
                  <c:v>0.43402777777777801</c:v>
                </c:pt>
                <c:pt idx="126">
                  <c:v>0.4375</c:v>
                </c:pt>
                <c:pt idx="127">
                  <c:v>0.44097222222222199</c:v>
                </c:pt>
                <c:pt idx="128">
                  <c:v>0.44444444444444398</c:v>
                </c:pt>
                <c:pt idx="129">
                  <c:v>0.44791666666666702</c:v>
                </c:pt>
                <c:pt idx="130">
                  <c:v>0.45138888888888901</c:v>
                </c:pt>
                <c:pt idx="131">
                  <c:v>0.45486111111111099</c:v>
                </c:pt>
                <c:pt idx="132">
                  <c:v>0.45833333333333298</c:v>
                </c:pt>
                <c:pt idx="133">
                  <c:v>0.46180555555555602</c:v>
                </c:pt>
                <c:pt idx="134">
                  <c:v>0.46527777777777801</c:v>
                </c:pt>
                <c:pt idx="135">
                  <c:v>0.46875</c:v>
                </c:pt>
                <c:pt idx="136">
                  <c:v>0.47222222222222199</c:v>
                </c:pt>
                <c:pt idx="137">
                  <c:v>0.47569444444444398</c:v>
                </c:pt>
                <c:pt idx="138">
                  <c:v>0.47916666666666702</c:v>
                </c:pt>
                <c:pt idx="139">
                  <c:v>0.48263888888888901</c:v>
                </c:pt>
                <c:pt idx="140">
                  <c:v>0.48611111111111099</c:v>
                </c:pt>
                <c:pt idx="141">
                  <c:v>0.48958333333333298</c:v>
                </c:pt>
                <c:pt idx="142">
                  <c:v>0.49305555555555602</c:v>
                </c:pt>
                <c:pt idx="143">
                  <c:v>0.49652777777777801</c:v>
                </c:pt>
                <c:pt idx="144">
                  <c:v>0.5</c:v>
                </c:pt>
              </c:numCache>
            </c:numRef>
          </c:xVal>
          <c:yVal>
            <c:numRef>
              <c:f>COMBINED_v1!$C$2:$C$114</c:f>
              <c:numCache>
                <c:formatCode>General</c:formatCode>
                <c:ptCount val="113"/>
                <c:pt idx="0">
                  <c:v>122.38500000000001</c:v>
                </c:pt>
                <c:pt idx="1">
                  <c:v>122.38500000000001</c:v>
                </c:pt>
                <c:pt idx="2">
                  <c:v>122.521</c:v>
                </c:pt>
                <c:pt idx="3">
                  <c:v>122.97</c:v>
                </c:pt>
                <c:pt idx="4">
                  <c:v>123.444</c:v>
                </c:pt>
                <c:pt idx="5">
                  <c:v>123.66</c:v>
                </c:pt>
                <c:pt idx="6">
                  <c:v>123.773</c:v>
                </c:pt>
                <c:pt idx="7">
                  <c:v>123.843</c:v>
                </c:pt>
                <c:pt idx="8">
                  <c:v>123.91500000000001</c:v>
                </c:pt>
                <c:pt idx="9">
                  <c:v>124.005</c:v>
                </c:pt>
                <c:pt idx="10">
                  <c:v>124.096</c:v>
                </c:pt>
                <c:pt idx="11">
                  <c:v>124.178</c:v>
                </c:pt>
                <c:pt idx="12">
                  <c:v>124.268</c:v>
                </c:pt>
                <c:pt idx="13">
                  <c:v>124.312</c:v>
                </c:pt>
                <c:pt idx="14">
                  <c:v>124.425</c:v>
                </c:pt>
                <c:pt idx="15">
                  <c:v>124.536</c:v>
                </c:pt>
                <c:pt idx="16">
                  <c:v>124.706</c:v>
                </c:pt>
                <c:pt idx="17">
                  <c:v>124.898</c:v>
                </c:pt>
                <c:pt idx="18">
                  <c:v>125.133</c:v>
                </c:pt>
                <c:pt idx="19">
                  <c:v>125.282</c:v>
                </c:pt>
                <c:pt idx="20">
                  <c:v>125.41</c:v>
                </c:pt>
                <c:pt idx="21">
                  <c:v>125.494</c:v>
                </c:pt>
                <c:pt idx="22">
                  <c:v>125.54300000000001</c:v>
                </c:pt>
                <c:pt idx="23">
                  <c:v>125.569</c:v>
                </c:pt>
                <c:pt idx="24">
                  <c:v>125.575</c:v>
                </c:pt>
                <c:pt idx="25">
                  <c:v>125.569</c:v>
                </c:pt>
                <c:pt idx="26">
                  <c:v>125.586</c:v>
                </c:pt>
                <c:pt idx="27">
                  <c:v>125.598</c:v>
                </c:pt>
                <c:pt idx="28">
                  <c:v>125.595</c:v>
                </c:pt>
                <c:pt idx="29">
                  <c:v>125.60299999999999</c:v>
                </c:pt>
                <c:pt idx="30">
                  <c:v>125.59099999999999</c:v>
                </c:pt>
                <c:pt idx="31">
                  <c:v>125.574</c:v>
                </c:pt>
                <c:pt idx="32">
                  <c:v>125.572</c:v>
                </c:pt>
                <c:pt idx="33">
                  <c:v>125.577</c:v>
                </c:pt>
                <c:pt idx="34">
                  <c:v>125.568</c:v>
                </c:pt>
                <c:pt idx="35">
                  <c:v>125.566</c:v>
                </c:pt>
                <c:pt idx="36">
                  <c:v>125.55800000000001</c:v>
                </c:pt>
                <c:pt idx="37">
                  <c:v>125.566</c:v>
                </c:pt>
                <c:pt idx="38">
                  <c:v>125.489</c:v>
                </c:pt>
                <c:pt idx="39">
                  <c:v>125.46299999999999</c:v>
                </c:pt>
                <c:pt idx="40">
                  <c:v>125.438</c:v>
                </c:pt>
                <c:pt idx="41">
                  <c:v>125.413</c:v>
                </c:pt>
                <c:pt idx="42">
                  <c:v>125.392</c:v>
                </c:pt>
                <c:pt idx="43">
                  <c:v>125.35899999999999</c:v>
                </c:pt>
                <c:pt idx="44">
                  <c:v>125.33</c:v>
                </c:pt>
                <c:pt idx="45">
                  <c:v>125.292</c:v>
                </c:pt>
                <c:pt idx="46">
                  <c:v>125.262</c:v>
                </c:pt>
                <c:pt idx="47">
                  <c:v>125.24</c:v>
                </c:pt>
                <c:pt idx="48">
                  <c:v>125.202</c:v>
                </c:pt>
                <c:pt idx="49">
                  <c:v>125.181</c:v>
                </c:pt>
                <c:pt idx="50">
                  <c:v>125.15</c:v>
                </c:pt>
                <c:pt idx="51">
                  <c:v>125.122</c:v>
                </c:pt>
                <c:pt idx="52">
                  <c:v>125.10299999999999</c:v>
                </c:pt>
                <c:pt idx="53">
                  <c:v>125.07599999999999</c:v>
                </c:pt>
                <c:pt idx="54">
                  <c:v>125.054</c:v>
                </c:pt>
                <c:pt idx="55">
                  <c:v>125.024</c:v>
                </c:pt>
                <c:pt idx="56">
                  <c:v>125.004</c:v>
                </c:pt>
                <c:pt idx="57">
                  <c:v>124.952</c:v>
                </c:pt>
                <c:pt idx="58">
                  <c:v>124.908</c:v>
                </c:pt>
                <c:pt idx="59">
                  <c:v>124.878</c:v>
                </c:pt>
                <c:pt idx="60">
                  <c:v>124.825</c:v>
                </c:pt>
                <c:pt idx="61">
                  <c:v>124.765</c:v>
                </c:pt>
                <c:pt idx="62">
                  <c:v>124.71899999999999</c:v>
                </c:pt>
                <c:pt idx="63">
                  <c:v>124.652</c:v>
                </c:pt>
                <c:pt idx="64">
                  <c:v>124.592</c:v>
                </c:pt>
                <c:pt idx="65">
                  <c:v>124.526</c:v>
                </c:pt>
                <c:pt idx="66">
                  <c:v>124.404</c:v>
                </c:pt>
                <c:pt idx="67">
                  <c:v>124.33499999999999</c:v>
                </c:pt>
                <c:pt idx="68">
                  <c:v>124.244</c:v>
                </c:pt>
                <c:pt idx="69">
                  <c:v>124.149</c:v>
                </c:pt>
                <c:pt idx="70">
                  <c:v>124.06100000000001</c:v>
                </c:pt>
                <c:pt idx="71">
                  <c:v>123.934</c:v>
                </c:pt>
                <c:pt idx="72">
                  <c:v>123.797</c:v>
                </c:pt>
                <c:pt idx="73">
                  <c:v>123.69499999999999</c:v>
                </c:pt>
                <c:pt idx="74">
                  <c:v>123.601</c:v>
                </c:pt>
                <c:pt idx="75">
                  <c:v>123.529</c:v>
                </c:pt>
                <c:pt idx="76">
                  <c:v>123.477</c:v>
                </c:pt>
                <c:pt idx="77">
                  <c:v>123.414</c:v>
                </c:pt>
                <c:pt idx="78">
                  <c:v>123.389</c:v>
                </c:pt>
                <c:pt idx="79">
                  <c:v>123.34399999999999</c:v>
                </c:pt>
                <c:pt idx="80">
                  <c:v>123.30500000000001</c:v>
                </c:pt>
                <c:pt idx="81">
                  <c:v>123.277</c:v>
                </c:pt>
                <c:pt idx="82">
                  <c:v>123.251</c:v>
                </c:pt>
                <c:pt idx="83">
                  <c:v>123.226</c:v>
                </c:pt>
                <c:pt idx="84">
                  <c:v>123.217</c:v>
                </c:pt>
                <c:pt idx="85">
                  <c:v>123.17400000000001</c:v>
                </c:pt>
                <c:pt idx="86">
                  <c:v>123.166</c:v>
                </c:pt>
                <c:pt idx="87">
                  <c:v>123.154</c:v>
                </c:pt>
                <c:pt idx="88">
                  <c:v>123.08499999999999</c:v>
                </c:pt>
                <c:pt idx="89">
                  <c:v>123.089</c:v>
                </c:pt>
                <c:pt idx="90">
                  <c:v>123.08199999999999</c:v>
                </c:pt>
                <c:pt idx="91">
                  <c:v>123.06699999999999</c:v>
                </c:pt>
                <c:pt idx="92">
                  <c:v>123.05800000000001</c:v>
                </c:pt>
                <c:pt idx="93">
                  <c:v>123.044</c:v>
                </c:pt>
                <c:pt idx="94">
                  <c:v>123.02500000000001</c:v>
                </c:pt>
                <c:pt idx="95">
                  <c:v>123.018</c:v>
                </c:pt>
                <c:pt idx="96">
                  <c:v>123.001</c:v>
                </c:pt>
                <c:pt idx="97">
                  <c:v>122.974</c:v>
                </c:pt>
                <c:pt idx="98">
                  <c:v>122.979</c:v>
                </c:pt>
                <c:pt idx="99">
                  <c:v>122.95099999999999</c:v>
                </c:pt>
                <c:pt idx="100">
                  <c:v>122.95099999999999</c:v>
                </c:pt>
                <c:pt idx="101">
                  <c:v>122.91800000000001</c:v>
                </c:pt>
                <c:pt idx="102">
                  <c:v>122.907</c:v>
                </c:pt>
                <c:pt idx="103">
                  <c:v>122.93300000000001</c:v>
                </c:pt>
                <c:pt idx="104">
                  <c:v>122.905</c:v>
                </c:pt>
                <c:pt idx="105">
                  <c:v>122.877</c:v>
                </c:pt>
                <c:pt idx="106">
                  <c:v>122.86799999999999</c:v>
                </c:pt>
                <c:pt idx="107">
                  <c:v>122.864</c:v>
                </c:pt>
                <c:pt idx="108">
                  <c:v>122.84399999999999</c:v>
                </c:pt>
                <c:pt idx="109">
                  <c:v>122.84399999999999</c:v>
                </c:pt>
                <c:pt idx="110">
                  <c:v>122.849</c:v>
                </c:pt>
                <c:pt idx="111">
                  <c:v>122.84099999999999</c:v>
                </c:pt>
                <c:pt idx="112">
                  <c:v>122.836</c:v>
                </c:pt>
              </c:numCache>
            </c:numRef>
          </c:yVal>
          <c:smooth val="1"/>
          <c:extLst>
            <c:ext xmlns:c16="http://schemas.microsoft.com/office/drawing/2014/chart" uri="{C3380CC4-5D6E-409C-BE32-E72D297353CC}">
              <c16:uniqueId val="{00000001-EEB3-436F-A78E-5F392117BFBB}"/>
            </c:ext>
          </c:extLst>
        </c:ser>
        <c:ser>
          <c:idx val="2"/>
          <c:order val="2"/>
          <c:tx>
            <c:strRef>
              <c:f>COMBINED_v1!$D$1</c:f>
              <c:strCache>
                <c:ptCount val="1"/>
                <c:pt idx="0">
                  <c:v>18-Aug</c:v>
                </c:pt>
              </c:strCache>
            </c:strRef>
          </c:tx>
          <c:spPr>
            <a:ln w="25400" cap="rnd">
              <a:solidFill>
                <a:srgbClr val="FFC000"/>
              </a:solidFill>
              <a:round/>
            </a:ln>
            <a:effectLst/>
          </c:spPr>
          <c:marker>
            <c:symbol val="none"/>
          </c:marker>
          <c:xVal>
            <c:numRef>
              <c:f>COMBINED_v1!$A$2:$A$146</c:f>
              <c:numCache>
                <c:formatCode>h:mm</c:formatCode>
                <c:ptCount val="145"/>
                <c:pt idx="0">
                  <c:v>0</c:v>
                </c:pt>
                <c:pt idx="1">
                  <c:v>3.472222222222222E-3</c:v>
                </c:pt>
                <c:pt idx="2">
                  <c:v>6.9444444444444441E-3</c:v>
                </c:pt>
                <c:pt idx="3">
                  <c:v>1.0416666666666701E-2</c:v>
                </c:pt>
                <c:pt idx="4">
                  <c:v>1.38888888888889E-2</c:v>
                </c:pt>
                <c:pt idx="5">
                  <c:v>1.7361111111111101E-2</c:v>
                </c:pt>
                <c:pt idx="6">
                  <c:v>2.0833333333333301E-2</c:v>
                </c:pt>
                <c:pt idx="7">
                  <c:v>2.4305555555555601E-2</c:v>
                </c:pt>
                <c:pt idx="8">
                  <c:v>2.7777777777777801E-2</c:v>
                </c:pt>
                <c:pt idx="9">
                  <c:v>3.125E-2</c:v>
                </c:pt>
                <c:pt idx="10">
                  <c:v>3.4722222222222203E-2</c:v>
                </c:pt>
                <c:pt idx="11">
                  <c:v>3.8194444444444399E-2</c:v>
                </c:pt>
                <c:pt idx="12">
                  <c:v>4.1666666666666699E-2</c:v>
                </c:pt>
                <c:pt idx="13">
                  <c:v>4.5138888888888902E-2</c:v>
                </c:pt>
                <c:pt idx="14">
                  <c:v>4.8611111111111098E-2</c:v>
                </c:pt>
                <c:pt idx="15">
                  <c:v>5.2083333333333301E-2</c:v>
                </c:pt>
                <c:pt idx="16">
                  <c:v>5.5555555555555601E-2</c:v>
                </c:pt>
                <c:pt idx="17">
                  <c:v>5.9027777777777797E-2</c:v>
                </c:pt>
                <c:pt idx="18">
                  <c:v>6.25E-2</c:v>
                </c:pt>
                <c:pt idx="19">
                  <c:v>6.5972222222222196E-2</c:v>
                </c:pt>
                <c:pt idx="20">
                  <c:v>6.9444444444444406E-2</c:v>
                </c:pt>
                <c:pt idx="21">
                  <c:v>7.2916666666666699E-2</c:v>
                </c:pt>
                <c:pt idx="22">
                  <c:v>7.6388888888888895E-2</c:v>
                </c:pt>
                <c:pt idx="23">
                  <c:v>7.9861111111111105E-2</c:v>
                </c:pt>
                <c:pt idx="24">
                  <c:v>8.3333333333333301E-2</c:v>
                </c:pt>
                <c:pt idx="25">
                  <c:v>8.6805555555555594E-2</c:v>
                </c:pt>
                <c:pt idx="26">
                  <c:v>9.0277777777777804E-2</c:v>
                </c:pt>
                <c:pt idx="27">
                  <c:v>9.375E-2</c:v>
                </c:pt>
                <c:pt idx="28">
                  <c:v>9.7222222222222196E-2</c:v>
                </c:pt>
                <c:pt idx="29">
                  <c:v>0.100694444444444</c:v>
                </c:pt>
                <c:pt idx="30">
                  <c:v>0.104166666666667</c:v>
                </c:pt>
                <c:pt idx="31">
                  <c:v>0.10763888888888901</c:v>
                </c:pt>
                <c:pt idx="32">
                  <c:v>0.11111111111111099</c:v>
                </c:pt>
                <c:pt idx="33">
                  <c:v>0.114583333333333</c:v>
                </c:pt>
                <c:pt idx="34">
                  <c:v>0.118055555555556</c:v>
                </c:pt>
                <c:pt idx="35">
                  <c:v>0.121527777777778</c:v>
                </c:pt>
                <c:pt idx="36">
                  <c:v>0.125</c:v>
                </c:pt>
                <c:pt idx="37">
                  <c:v>0.12847222222222199</c:v>
                </c:pt>
                <c:pt idx="38">
                  <c:v>0.131944444444444</c:v>
                </c:pt>
                <c:pt idx="39">
                  <c:v>0.13541666666666699</c:v>
                </c:pt>
                <c:pt idx="40">
                  <c:v>0.13888888888888901</c:v>
                </c:pt>
                <c:pt idx="41">
                  <c:v>0.14236111111111099</c:v>
                </c:pt>
                <c:pt idx="42">
                  <c:v>0.14583333333333301</c:v>
                </c:pt>
                <c:pt idx="43">
                  <c:v>0.149305555555556</c:v>
                </c:pt>
                <c:pt idx="44">
                  <c:v>0.15277777777777801</c:v>
                </c:pt>
                <c:pt idx="45">
                  <c:v>0.15625</c:v>
                </c:pt>
                <c:pt idx="46">
                  <c:v>0.15972222222222199</c:v>
                </c:pt>
                <c:pt idx="47">
                  <c:v>0.163194444444444</c:v>
                </c:pt>
                <c:pt idx="48">
                  <c:v>0.16666666666666699</c:v>
                </c:pt>
                <c:pt idx="49">
                  <c:v>0.17013888888888901</c:v>
                </c:pt>
                <c:pt idx="50">
                  <c:v>0.17361111111111099</c:v>
                </c:pt>
                <c:pt idx="51">
                  <c:v>0.17708333333333301</c:v>
                </c:pt>
                <c:pt idx="52">
                  <c:v>0.180555555555556</c:v>
                </c:pt>
                <c:pt idx="53">
                  <c:v>0.18402777777777801</c:v>
                </c:pt>
                <c:pt idx="54">
                  <c:v>0.1875</c:v>
                </c:pt>
                <c:pt idx="55">
                  <c:v>0.19097222222222199</c:v>
                </c:pt>
                <c:pt idx="56">
                  <c:v>0.194444444444444</c:v>
                </c:pt>
                <c:pt idx="57">
                  <c:v>0.19791666666666699</c:v>
                </c:pt>
                <c:pt idx="58">
                  <c:v>0.20138888888888901</c:v>
                </c:pt>
                <c:pt idx="59">
                  <c:v>0.20486111111111099</c:v>
                </c:pt>
                <c:pt idx="60">
                  <c:v>0.20833333333333301</c:v>
                </c:pt>
                <c:pt idx="61">
                  <c:v>0.211805555555556</c:v>
                </c:pt>
                <c:pt idx="62">
                  <c:v>0.21527777777777801</c:v>
                </c:pt>
                <c:pt idx="63">
                  <c:v>0.21875</c:v>
                </c:pt>
                <c:pt idx="64">
                  <c:v>0.22222222222222199</c:v>
                </c:pt>
                <c:pt idx="65">
                  <c:v>0.225694444444444</c:v>
                </c:pt>
                <c:pt idx="66">
                  <c:v>0.22916666666666699</c:v>
                </c:pt>
                <c:pt idx="67">
                  <c:v>0.23263888888888901</c:v>
                </c:pt>
                <c:pt idx="68">
                  <c:v>0.23611111111111099</c:v>
                </c:pt>
                <c:pt idx="69">
                  <c:v>0.23958333333333301</c:v>
                </c:pt>
                <c:pt idx="70">
                  <c:v>0.243055555555556</c:v>
                </c:pt>
                <c:pt idx="71">
                  <c:v>0.24652777777777801</c:v>
                </c:pt>
                <c:pt idx="72">
                  <c:v>0.25</c:v>
                </c:pt>
                <c:pt idx="73">
                  <c:v>0.25347222222222199</c:v>
                </c:pt>
                <c:pt idx="74">
                  <c:v>0.25694444444444398</c:v>
                </c:pt>
                <c:pt idx="75">
                  <c:v>0.26041666666666702</c:v>
                </c:pt>
                <c:pt idx="76">
                  <c:v>0.26388888888888901</c:v>
                </c:pt>
                <c:pt idx="77">
                  <c:v>0.26736111111111099</c:v>
                </c:pt>
                <c:pt idx="78">
                  <c:v>0.27083333333333298</c:v>
                </c:pt>
                <c:pt idx="79">
                  <c:v>0.27430555555555602</c:v>
                </c:pt>
                <c:pt idx="80">
                  <c:v>0.27777777777777801</c:v>
                </c:pt>
                <c:pt idx="81">
                  <c:v>0.28125</c:v>
                </c:pt>
                <c:pt idx="82">
                  <c:v>0.28472222222222199</c:v>
                </c:pt>
                <c:pt idx="83">
                  <c:v>0.28819444444444398</c:v>
                </c:pt>
                <c:pt idx="84">
                  <c:v>0.29166666666666702</c:v>
                </c:pt>
                <c:pt idx="85">
                  <c:v>0.29513888888888901</c:v>
                </c:pt>
                <c:pt idx="86">
                  <c:v>0.29861111111111099</c:v>
                </c:pt>
                <c:pt idx="87">
                  <c:v>0.30208333333333298</c:v>
                </c:pt>
                <c:pt idx="88">
                  <c:v>0.30555555555555602</c:v>
                </c:pt>
                <c:pt idx="89">
                  <c:v>0.30902777777777801</c:v>
                </c:pt>
                <c:pt idx="90">
                  <c:v>0.3125</c:v>
                </c:pt>
                <c:pt idx="91">
                  <c:v>0.31597222222222199</c:v>
                </c:pt>
                <c:pt idx="92">
                  <c:v>0.31944444444444398</c:v>
                </c:pt>
                <c:pt idx="93">
                  <c:v>0.32291666666666702</c:v>
                </c:pt>
                <c:pt idx="94">
                  <c:v>0.32638888888888901</c:v>
                </c:pt>
                <c:pt idx="95">
                  <c:v>0.32986111111111099</c:v>
                </c:pt>
                <c:pt idx="96">
                  <c:v>0.33333333333333298</c:v>
                </c:pt>
                <c:pt idx="97">
                  <c:v>0.33680555555555602</c:v>
                </c:pt>
                <c:pt idx="98">
                  <c:v>0.34027777777777801</c:v>
                </c:pt>
                <c:pt idx="99">
                  <c:v>0.34375</c:v>
                </c:pt>
                <c:pt idx="100">
                  <c:v>0.34722222222222199</c:v>
                </c:pt>
                <c:pt idx="101">
                  <c:v>0.35069444444444398</c:v>
                </c:pt>
                <c:pt idx="102">
                  <c:v>0.35416666666666702</c:v>
                </c:pt>
                <c:pt idx="103">
                  <c:v>0.35763888888888901</c:v>
                </c:pt>
                <c:pt idx="104">
                  <c:v>0.36111111111111099</c:v>
                </c:pt>
                <c:pt idx="105">
                  <c:v>0.36458333333333298</c:v>
                </c:pt>
                <c:pt idx="106">
                  <c:v>0.36805555555555602</c:v>
                </c:pt>
                <c:pt idx="107">
                  <c:v>0.37152777777777801</c:v>
                </c:pt>
                <c:pt idx="108">
                  <c:v>0.375</c:v>
                </c:pt>
                <c:pt idx="109">
                  <c:v>0.37847222222222199</c:v>
                </c:pt>
                <c:pt idx="110">
                  <c:v>0.38194444444444398</c:v>
                </c:pt>
                <c:pt idx="111">
                  <c:v>0.38541666666666702</c:v>
                </c:pt>
                <c:pt idx="112">
                  <c:v>0.38888888888888901</c:v>
                </c:pt>
                <c:pt idx="113">
                  <c:v>0.39236111111111099</c:v>
                </c:pt>
                <c:pt idx="114">
                  <c:v>0.39583333333333298</c:v>
                </c:pt>
                <c:pt idx="115">
                  <c:v>0.39930555555555602</c:v>
                </c:pt>
                <c:pt idx="116">
                  <c:v>0.40277777777777801</c:v>
                </c:pt>
                <c:pt idx="117">
                  <c:v>0.40625</c:v>
                </c:pt>
                <c:pt idx="118">
                  <c:v>0.40972222222222199</c:v>
                </c:pt>
                <c:pt idx="119">
                  <c:v>0.41319444444444398</c:v>
                </c:pt>
                <c:pt idx="120">
                  <c:v>0.41666666666666702</c:v>
                </c:pt>
                <c:pt idx="121">
                  <c:v>0.42013888888888901</c:v>
                </c:pt>
                <c:pt idx="122">
                  <c:v>0.42361111111111099</c:v>
                </c:pt>
                <c:pt idx="123">
                  <c:v>0.42708333333333298</c:v>
                </c:pt>
                <c:pt idx="124">
                  <c:v>0.43055555555555602</c:v>
                </c:pt>
                <c:pt idx="125">
                  <c:v>0.43402777777777801</c:v>
                </c:pt>
                <c:pt idx="126">
                  <c:v>0.4375</c:v>
                </c:pt>
                <c:pt idx="127">
                  <c:v>0.44097222222222199</c:v>
                </c:pt>
                <c:pt idx="128">
                  <c:v>0.44444444444444398</c:v>
                </c:pt>
                <c:pt idx="129">
                  <c:v>0.44791666666666702</c:v>
                </c:pt>
                <c:pt idx="130">
                  <c:v>0.45138888888888901</c:v>
                </c:pt>
                <c:pt idx="131">
                  <c:v>0.45486111111111099</c:v>
                </c:pt>
                <c:pt idx="132">
                  <c:v>0.45833333333333298</c:v>
                </c:pt>
                <c:pt idx="133">
                  <c:v>0.46180555555555602</c:v>
                </c:pt>
                <c:pt idx="134">
                  <c:v>0.46527777777777801</c:v>
                </c:pt>
                <c:pt idx="135">
                  <c:v>0.46875</c:v>
                </c:pt>
                <c:pt idx="136">
                  <c:v>0.47222222222222199</c:v>
                </c:pt>
                <c:pt idx="137">
                  <c:v>0.47569444444444398</c:v>
                </c:pt>
                <c:pt idx="138">
                  <c:v>0.47916666666666702</c:v>
                </c:pt>
                <c:pt idx="139">
                  <c:v>0.48263888888888901</c:v>
                </c:pt>
                <c:pt idx="140">
                  <c:v>0.48611111111111099</c:v>
                </c:pt>
                <c:pt idx="141">
                  <c:v>0.48958333333333298</c:v>
                </c:pt>
                <c:pt idx="142">
                  <c:v>0.49305555555555602</c:v>
                </c:pt>
                <c:pt idx="143">
                  <c:v>0.49652777777777801</c:v>
                </c:pt>
                <c:pt idx="144">
                  <c:v>0.5</c:v>
                </c:pt>
              </c:numCache>
            </c:numRef>
          </c:xVal>
          <c:yVal>
            <c:numRef>
              <c:f>COMBINED_v1!$D$2:$D$146</c:f>
              <c:numCache>
                <c:formatCode>General</c:formatCode>
                <c:ptCount val="145"/>
                <c:pt idx="0">
                  <c:v>122.46599999999999</c:v>
                </c:pt>
                <c:pt idx="1">
                  <c:v>122.468</c:v>
                </c:pt>
                <c:pt idx="2">
                  <c:v>122.47</c:v>
                </c:pt>
                <c:pt idx="3">
                  <c:v>122.479</c:v>
                </c:pt>
                <c:pt idx="4">
                  <c:v>122.821</c:v>
                </c:pt>
                <c:pt idx="5">
                  <c:v>123.31</c:v>
                </c:pt>
                <c:pt idx="6">
                  <c:v>123.547</c:v>
                </c:pt>
                <c:pt idx="7">
                  <c:v>123.729</c:v>
                </c:pt>
                <c:pt idx="8">
                  <c:v>123.851</c:v>
                </c:pt>
                <c:pt idx="9">
                  <c:v>123.982</c:v>
                </c:pt>
                <c:pt idx="10">
                  <c:v>124.111</c:v>
                </c:pt>
                <c:pt idx="11">
                  <c:v>124.164</c:v>
                </c:pt>
                <c:pt idx="12">
                  <c:v>124.28700000000001</c:v>
                </c:pt>
                <c:pt idx="13">
                  <c:v>124.413</c:v>
                </c:pt>
                <c:pt idx="14">
                  <c:v>124.586</c:v>
                </c:pt>
                <c:pt idx="15">
                  <c:v>124.735</c:v>
                </c:pt>
                <c:pt idx="16">
                  <c:v>124.91200000000001</c:v>
                </c:pt>
                <c:pt idx="17">
                  <c:v>125.05</c:v>
                </c:pt>
                <c:pt idx="18">
                  <c:v>125.137</c:v>
                </c:pt>
                <c:pt idx="19">
                  <c:v>125.188</c:v>
                </c:pt>
                <c:pt idx="20">
                  <c:v>125.211</c:v>
                </c:pt>
                <c:pt idx="21">
                  <c:v>125.221</c:v>
                </c:pt>
                <c:pt idx="22">
                  <c:v>125.197</c:v>
                </c:pt>
                <c:pt idx="23">
                  <c:v>125.184</c:v>
                </c:pt>
                <c:pt idx="24">
                  <c:v>125.163</c:v>
                </c:pt>
                <c:pt idx="25">
                  <c:v>125.125</c:v>
                </c:pt>
                <c:pt idx="26">
                  <c:v>125.07299999999999</c:v>
                </c:pt>
                <c:pt idx="27">
                  <c:v>125.018</c:v>
                </c:pt>
                <c:pt idx="28">
                  <c:v>124.961</c:v>
                </c:pt>
                <c:pt idx="29">
                  <c:v>124.881</c:v>
                </c:pt>
                <c:pt idx="30">
                  <c:v>124.79900000000001</c:v>
                </c:pt>
                <c:pt idx="31">
                  <c:v>124.721</c:v>
                </c:pt>
                <c:pt idx="32">
                  <c:v>124.643</c:v>
                </c:pt>
                <c:pt idx="33">
                  <c:v>124.562</c:v>
                </c:pt>
                <c:pt idx="34">
                  <c:v>124.45399999999999</c:v>
                </c:pt>
                <c:pt idx="35">
                  <c:v>124.373</c:v>
                </c:pt>
                <c:pt idx="36">
                  <c:v>124.26900000000001</c:v>
                </c:pt>
                <c:pt idx="37">
                  <c:v>124.12</c:v>
                </c:pt>
                <c:pt idx="38">
                  <c:v>124.07</c:v>
                </c:pt>
                <c:pt idx="39">
                  <c:v>123.96</c:v>
                </c:pt>
                <c:pt idx="40">
                  <c:v>123.846</c:v>
                </c:pt>
                <c:pt idx="41">
                  <c:v>123.715</c:v>
                </c:pt>
                <c:pt idx="42">
                  <c:v>123.625</c:v>
                </c:pt>
                <c:pt idx="43">
                  <c:v>123.52200000000001</c:v>
                </c:pt>
                <c:pt idx="44">
                  <c:v>123.462</c:v>
                </c:pt>
                <c:pt idx="45">
                  <c:v>123.413</c:v>
                </c:pt>
                <c:pt idx="46">
                  <c:v>123.379</c:v>
                </c:pt>
                <c:pt idx="47">
                  <c:v>123.324</c:v>
                </c:pt>
                <c:pt idx="48">
                  <c:v>123.309</c:v>
                </c:pt>
                <c:pt idx="49">
                  <c:v>123.286</c:v>
                </c:pt>
                <c:pt idx="50">
                  <c:v>123.262</c:v>
                </c:pt>
                <c:pt idx="51">
                  <c:v>123.232</c:v>
                </c:pt>
                <c:pt idx="52">
                  <c:v>123.20399999999999</c:v>
                </c:pt>
                <c:pt idx="53">
                  <c:v>123.203</c:v>
                </c:pt>
                <c:pt idx="54">
                  <c:v>123.19</c:v>
                </c:pt>
                <c:pt idx="55">
                  <c:v>123.16800000000001</c:v>
                </c:pt>
                <c:pt idx="56">
                  <c:v>123.166</c:v>
                </c:pt>
                <c:pt idx="57">
                  <c:v>123.148</c:v>
                </c:pt>
                <c:pt idx="58">
                  <c:v>123.134</c:v>
                </c:pt>
                <c:pt idx="59">
                  <c:v>123.116</c:v>
                </c:pt>
                <c:pt idx="60">
                  <c:v>123.108</c:v>
                </c:pt>
                <c:pt idx="61">
                  <c:v>123.089</c:v>
                </c:pt>
                <c:pt idx="62">
                  <c:v>123.084</c:v>
                </c:pt>
                <c:pt idx="63">
                  <c:v>123.05800000000001</c:v>
                </c:pt>
                <c:pt idx="64">
                  <c:v>123.021</c:v>
                </c:pt>
                <c:pt idx="65">
                  <c:v>123.035</c:v>
                </c:pt>
                <c:pt idx="66">
                  <c:v>123.024</c:v>
                </c:pt>
                <c:pt idx="67">
                  <c:v>122.996</c:v>
                </c:pt>
                <c:pt idx="68">
                  <c:v>122.99</c:v>
                </c:pt>
                <c:pt idx="69">
                  <c:v>122.96299999999999</c:v>
                </c:pt>
                <c:pt idx="70">
                  <c:v>122.947</c:v>
                </c:pt>
                <c:pt idx="71">
                  <c:v>122.93899999999999</c:v>
                </c:pt>
                <c:pt idx="72">
                  <c:v>122.929</c:v>
                </c:pt>
                <c:pt idx="73">
                  <c:v>122.899</c:v>
                </c:pt>
                <c:pt idx="74">
                  <c:v>122.923</c:v>
                </c:pt>
                <c:pt idx="75">
                  <c:v>122.902</c:v>
                </c:pt>
                <c:pt idx="76">
                  <c:v>122.901</c:v>
                </c:pt>
                <c:pt idx="77">
                  <c:v>122.874</c:v>
                </c:pt>
                <c:pt idx="78">
                  <c:v>122.869</c:v>
                </c:pt>
                <c:pt idx="79">
                  <c:v>122.845</c:v>
                </c:pt>
                <c:pt idx="80">
                  <c:v>122.852</c:v>
                </c:pt>
                <c:pt idx="81">
                  <c:v>122.824</c:v>
                </c:pt>
                <c:pt idx="82">
                  <c:v>122.809</c:v>
                </c:pt>
                <c:pt idx="83">
                  <c:v>122.798</c:v>
                </c:pt>
                <c:pt idx="84">
                  <c:v>122.797</c:v>
                </c:pt>
                <c:pt idx="85">
                  <c:v>122.79300000000001</c:v>
                </c:pt>
                <c:pt idx="86">
                  <c:v>122.77800000000001</c:v>
                </c:pt>
                <c:pt idx="87">
                  <c:v>122.78</c:v>
                </c:pt>
                <c:pt idx="88">
                  <c:v>122.76</c:v>
                </c:pt>
                <c:pt idx="89">
                  <c:v>122.747</c:v>
                </c:pt>
                <c:pt idx="90">
                  <c:v>122.749</c:v>
                </c:pt>
                <c:pt idx="91">
                  <c:v>122.762</c:v>
                </c:pt>
                <c:pt idx="92">
                  <c:v>122.738</c:v>
                </c:pt>
                <c:pt idx="93">
                  <c:v>122.717</c:v>
                </c:pt>
                <c:pt idx="94">
                  <c:v>122.73099999999999</c:v>
                </c:pt>
                <c:pt idx="95">
                  <c:v>122.721</c:v>
                </c:pt>
                <c:pt idx="96">
                  <c:v>122.72499999999999</c:v>
                </c:pt>
              </c:numCache>
            </c:numRef>
          </c:yVal>
          <c:smooth val="1"/>
          <c:extLst>
            <c:ext xmlns:c16="http://schemas.microsoft.com/office/drawing/2014/chart" uri="{C3380CC4-5D6E-409C-BE32-E72D297353CC}">
              <c16:uniqueId val="{00000002-EEB3-436F-A78E-5F392117BFBB}"/>
            </c:ext>
          </c:extLst>
        </c:ser>
        <c:ser>
          <c:idx val="3"/>
          <c:order val="3"/>
          <c:tx>
            <c:strRef>
              <c:f>COMBINED_v1!$E$1</c:f>
              <c:strCache>
                <c:ptCount val="1"/>
                <c:pt idx="0">
                  <c:v>Top of Bank Elevation</c:v>
                </c:pt>
              </c:strCache>
            </c:strRef>
          </c:tx>
          <c:spPr>
            <a:ln w="25400" cap="rnd">
              <a:solidFill>
                <a:srgbClr val="FF0000"/>
              </a:solidFill>
              <a:prstDash val="dash"/>
              <a:round/>
            </a:ln>
            <a:effectLst/>
          </c:spPr>
          <c:marker>
            <c:symbol val="none"/>
          </c:marker>
          <c:xVal>
            <c:numRef>
              <c:f>COMBINED_v1!$A$2:$A$146</c:f>
              <c:numCache>
                <c:formatCode>h:mm</c:formatCode>
                <c:ptCount val="145"/>
                <c:pt idx="0">
                  <c:v>0</c:v>
                </c:pt>
                <c:pt idx="1">
                  <c:v>3.472222222222222E-3</c:v>
                </c:pt>
                <c:pt idx="2">
                  <c:v>6.9444444444444441E-3</c:v>
                </c:pt>
                <c:pt idx="3">
                  <c:v>1.0416666666666701E-2</c:v>
                </c:pt>
                <c:pt idx="4">
                  <c:v>1.38888888888889E-2</c:v>
                </c:pt>
                <c:pt idx="5">
                  <c:v>1.7361111111111101E-2</c:v>
                </c:pt>
                <c:pt idx="6">
                  <c:v>2.0833333333333301E-2</c:v>
                </c:pt>
                <c:pt idx="7">
                  <c:v>2.4305555555555601E-2</c:v>
                </c:pt>
                <c:pt idx="8">
                  <c:v>2.7777777777777801E-2</c:v>
                </c:pt>
                <c:pt idx="9">
                  <c:v>3.125E-2</c:v>
                </c:pt>
                <c:pt idx="10">
                  <c:v>3.4722222222222203E-2</c:v>
                </c:pt>
                <c:pt idx="11">
                  <c:v>3.8194444444444399E-2</c:v>
                </c:pt>
                <c:pt idx="12">
                  <c:v>4.1666666666666699E-2</c:v>
                </c:pt>
                <c:pt idx="13">
                  <c:v>4.5138888888888902E-2</c:v>
                </c:pt>
                <c:pt idx="14">
                  <c:v>4.8611111111111098E-2</c:v>
                </c:pt>
                <c:pt idx="15">
                  <c:v>5.2083333333333301E-2</c:v>
                </c:pt>
                <c:pt idx="16">
                  <c:v>5.5555555555555601E-2</c:v>
                </c:pt>
                <c:pt idx="17">
                  <c:v>5.9027777777777797E-2</c:v>
                </c:pt>
                <c:pt idx="18">
                  <c:v>6.25E-2</c:v>
                </c:pt>
                <c:pt idx="19">
                  <c:v>6.5972222222222196E-2</c:v>
                </c:pt>
                <c:pt idx="20">
                  <c:v>6.9444444444444406E-2</c:v>
                </c:pt>
                <c:pt idx="21">
                  <c:v>7.2916666666666699E-2</c:v>
                </c:pt>
                <c:pt idx="22">
                  <c:v>7.6388888888888895E-2</c:v>
                </c:pt>
                <c:pt idx="23">
                  <c:v>7.9861111111111105E-2</c:v>
                </c:pt>
                <c:pt idx="24">
                  <c:v>8.3333333333333301E-2</c:v>
                </c:pt>
                <c:pt idx="25">
                  <c:v>8.6805555555555594E-2</c:v>
                </c:pt>
                <c:pt idx="26">
                  <c:v>9.0277777777777804E-2</c:v>
                </c:pt>
                <c:pt idx="27">
                  <c:v>9.375E-2</c:v>
                </c:pt>
                <c:pt idx="28">
                  <c:v>9.7222222222222196E-2</c:v>
                </c:pt>
                <c:pt idx="29">
                  <c:v>0.100694444444444</c:v>
                </c:pt>
                <c:pt idx="30">
                  <c:v>0.104166666666667</c:v>
                </c:pt>
                <c:pt idx="31">
                  <c:v>0.10763888888888901</c:v>
                </c:pt>
                <c:pt idx="32">
                  <c:v>0.11111111111111099</c:v>
                </c:pt>
                <c:pt idx="33">
                  <c:v>0.114583333333333</c:v>
                </c:pt>
                <c:pt idx="34">
                  <c:v>0.118055555555556</c:v>
                </c:pt>
                <c:pt idx="35">
                  <c:v>0.121527777777778</c:v>
                </c:pt>
                <c:pt idx="36">
                  <c:v>0.125</c:v>
                </c:pt>
                <c:pt idx="37">
                  <c:v>0.12847222222222199</c:v>
                </c:pt>
                <c:pt idx="38">
                  <c:v>0.131944444444444</c:v>
                </c:pt>
                <c:pt idx="39">
                  <c:v>0.13541666666666699</c:v>
                </c:pt>
                <c:pt idx="40">
                  <c:v>0.13888888888888901</c:v>
                </c:pt>
                <c:pt idx="41">
                  <c:v>0.14236111111111099</c:v>
                </c:pt>
                <c:pt idx="42">
                  <c:v>0.14583333333333301</c:v>
                </c:pt>
                <c:pt idx="43">
                  <c:v>0.149305555555556</c:v>
                </c:pt>
                <c:pt idx="44">
                  <c:v>0.15277777777777801</c:v>
                </c:pt>
                <c:pt idx="45">
                  <c:v>0.15625</c:v>
                </c:pt>
                <c:pt idx="46">
                  <c:v>0.15972222222222199</c:v>
                </c:pt>
                <c:pt idx="47">
                  <c:v>0.163194444444444</c:v>
                </c:pt>
                <c:pt idx="48">
                  <c:v>0.16666666666666699</c:v>
                </c:pt>
                <c:pt idx="49">
                  <c:v>0.17013888888888901</c:v>
                </c:pt>
                <c:pt idx="50">
                  <c:v>0.17361111111111099</c:v>
                </c:pt>
                <c:pt idx="51">
                  <c:v>0.17708333333333301</c:v>
                </c:pt>
                <c:pt idx="52">
                  <c:v>0.180555555555556</c:v>
                </c:pt>
                <c:pt idx="53">
                  <c:v>0.18402777777777801</c:v>
                </c:pt>
                <c:pt idx="54">
                  <c:v>0.1875</c:v>
                </c:pt>
                <c:pt idx="55">
                  <c:v>0.19097222222222199</c:v>
                </c:pt>
                <c:pt idx="56">
                  <c:v>0.194444444444444</c:v>
                </c:pt>
                <c:pt idx="57">
                  <c:v>0.19791666666666699</c:v>
                </c:pt>
                <c:pt idx="58">
                  <c:v>0.20138888888888901</c:v>
                </c:pt>
                <c:pt idx="59">
                  <c:v>0.20486111111111099</c:v>
                </c:pt>
                <c:pt idx="60">
                  <c:v>0.20833333333333301</c:v>
                </c:pt>
                <c:pt idx="61">
                  <c:v>0.211805555555556</c:v>
                </c:pt>
                <c:pt idx="62">
                  <c:v>0.21527777777777801</c:v>
                </c:pt>
                <c:pt idx="63">
                  <c:v>0.21875</c:v>
                </c:pt>
                <c:pt idx="64">
                  <c:v>0.22222222222222199</c:v>
                </c:pt>
                <c:pt idx="65">
                  <c:v>0.225694444444444</c:v>
                </c:pt>
                <c:pt idx="66">
                  <c:v>0.22916666666666699</c:v>
                </c:pt>
                <c:pt idx="67">
                  <c:v>0.23263888888888901</c:v>
                </c:pt>
                <c:pt idx="68">
                  <c:v>0.23611111111111099</c:v>
                </c:pt>
                <c:pt idx="69">
                  <c:v>0.23958333333333301</c:v>
                </c:pt>
                <c:pt idx="70">
                  <c:v>0.243055555555556</c:v>
                </c:pt>
                <c:pt idx="71">
                  <c:v>0.24652777777777801</c:v>
                </c:pt>
                <c:pt idx="72">
                  <c:v>0.25</c:v>
                </c:pt>
                <c:pt idx="73">
                  <c:v>0.25347222222222199</c:v>
                </c:pt>
                <c:pt idx="74">
                  <c:v>0.25694444444444398</c:v>
                </c:pt>
                <c:pt idx="75">
                  <c:v>0.26041666666666702</c:v>
                </c:pt>
                <c:pt idx="76">
                  <c:v>0.26388888888888901</c:v>
                </c:pt>
                <c:pt idx="77">
                  <c:v>0.26736111111111099</c:v>
                </c:pt>
                <c:pt idx="78">
                  <c:v>0.27083333333333298</c:v>
                </c:pt>
                <c:pt idx="79">
                  <c:v>0.27430555555555602</c:v>
                </c:pt>
                <c:pt idx="80">
                  <c:v>0.27777777777777801</c:v>
                </c:pt>
                <c:pt idx="81">
                  <c:v>0.28125</c:v>
                </c:pt>
                <c:pt idx="82">
                  <c:v>0.28472222222222199</c:v>
                </c:pt>
                <c:pt idx="83">
                  <c:v>0.28819444444444398</c:v>
                </c:pt>
                <c:pt idx="84">
                  <c:v>0.29166666666666702</c:v>
                </c:pt>
                <c:pt idx="85">
                  <c:v>0.29513888888888901</c:v>
                </c:pt>
                <c:pt idx="86">
                  <c:v>0.29861111111111099</c:v>
                </c:pt>
                <c:pt idx="87">
                  <c:v>0.30208333333333298</c:v>
                </c:pt>
                <c:pt idx="88">
                  <c:v>0.30555555555555602</c:v>
                </c:pt>
                <c:pt idx="89">
                  <c:v>0.30902777777777801</c:v>
                </c:pt>
                <c:pt idx="90">
                  <c:v>0.3125</c:v>
                </c:pt>
                <c:pt idx="91">
                  <c:v>0.31597222222222199</c:v>
                </c:pt>
                <c:pt idx="92">
                  <c:v>0.31944444444444398</c:v>
                </c:pt>
                <c:pt idx="93">
                  <c:v>0.32291666666666702</c:v>
                </c:pt>
                <c:pt idx="94">
                  <c:v>0.32638888888888901</c:v>
                </c:pt>
                <c:pt idx="95">
                  <c:v>0.32986111111111099</c:v>
                </c:pt>
                <c:pt idx="96">
                  <c:v>0.33333333333333298</c:v>
                </c:pt>
                <c:pt idx="97">
                  <c:v>0.33680555555555602</c:v>
                </c:pt>
                <c:pt idx="98">
                  <c:v>0.34027777777777801</c:v>
                </c:pt>
                <c:pt idx="99">
                  <c:v>0.34375</c:v>
                </c:pt>
                <c:pt idx="100">
                  <c:v>0.34722222222222199</c:v>
                </c:pt>
                <c:pt idx="101">
                  <c:v>0.35069444444444398</c:v>
                </c:pt>
                <c:pt idx="102">
                  <c:v>0.35416666666666702</c:v>
                </c:pt>
                <c:pt idx="103">
                  <c:v>0.35763888888888901</c:v>
                </c:pt>
                <c:pt idx="104">
                  <c:v>0.36111111111111099</c:v>
                </c:pt>
                <c:pt idx="105">
                  <c:v>0.36458333333333298</c:v>
                </c:pt>
                <c:pt idx="106">
                  <c:v>0.36805555555555602</c:v>
                </c:pt>
                <c:pt idx="107">
                  <c:v>0.37152777777777801</c:v>
                </c:pt>
                <c:pt idx="108">
                  <c:v>0.375</c:v>
                </c:pt>
                <c:pt idx="109">
                  <c:v>0.37847222222222199</c:v>
                </c:pt>
                <c:pt idx="110">
                  <c:v>0.38194444444444398</c:v>
                </c:pt>
                <c:pt idx="111">
                  <c:v>0.38541666666666702</c:v>
                </c:pt>
                <c:pt idx="112">
                  <c:v>0.38888888888888901</c:v>
                </c:pt>
                <c:pt idx="113">
                  <c:v>0.39236111111111099</c:v>
                </c:pt>
                <c:pt idx="114">
                  <c:v>0.39583333333333298</c:v>
                </c:pt>
                <c:pt idx="115">
                  <c:v>0.39930555555555602</c:v>
                </c:pt>
                <c:pt idx="116">
                  <c:v>0.40277777777777801</c:v>
                </c:pt>
                <c:pt idx="117">
                  <c:v>0.40625</c:v>
                </c:pt>
                <c:pt idx="118">
                  <c:v>0.40972222222222199</c:v>
                </c:pt>
                <c:pt idx="119">
                  <c:v>0.41319444444444398</c:v>
                </c:pt>
                <c:pt idx="120">
                  <c:v>0.41666666666666702</c:v>
                </c:pt>
                <c:pt idx="121">
                  <c:v>0.42013888888888901</c:v>
                </c:pt>
                <c:pt idx="122">
                  <c:v>0.42361111111111099</c:v>
                </c:pt>
                <c:pt idx="123">
                  <c:v>0.42708333333333298</c:v>
                </c:pt>
                <c:pt idx="124">
                  <c:v>0.43055555555555602</c:v>
                </c:pt>
                <c:pt idx="125">
                  <c:v>0.43402777777777801</c:v>
                </c:pt>
                <c:pt idx="126">
                  <c:v>0.4375</c:v>
                </c:pt>
                <c:pt idx="127">
                  <c:v>0.44097222222222199</c:v>
                </c:pt>
                <c:pt idx="128">
                  <c:v>0.44444444444444398</c:v>
                </c:pt>
                <c:pt idx="129">
                  <c:v>0.44791666666666702</c:v>
                </c:pt>
                <c:pt idx="130">
                  <c:v>0.45138888888888901</c:v>
                </c:pt>
                <c:pt idx="131">
                  <c:v>0.45486111111111099</c:v>
                </c:pt>
                <c:pt idx="132">
                  <c:v>0.45833333333333298</c:v>
                </c:pt>
                <c:pt idx="133">
                  <c:v>0.46180555555555602</c:v>
                </c:pt>
                <c:pt idx="134">
                  <c:v>0.46527777777777801</c:v>
                </c:pt>
                <c:pt idx="135">
                  <c:v>0.46875</c:v>
                </c:pt>
                <c:pt idx="136">
                  <c:v>0.47222222222222199</c:v>
                </c:pt>
                <c:pt idx="137">
                  <c:v>0.47569444444444398</c:v>
                </c:pt>
                <c:pt idx="138">
                  <c:v>0.47916666666666702</c:v>
                </c:pt>
                <c:pt idx="139">
                  <c:v>0.48263888888888901</c:v>
                </c:pt>
                <c:pt idx="140">
                  <c:v>0.48611111111111099</c:v>
                </c:pt>
                <c:pt idx="141">
                  <c:v>0.48958333333333298</c:v>
                </c:pt>
                <c:pt idx="142">
                  <c:v>0.49305555555555602</c:v>
                </c:pt>
                <c:pt idx="143">
                  <c:v>0.49652777777777801</c:v>
                </c:pt>
                <c:pt idx="144">
                  <c:v>0.5</c:v>
                </c:pt>
              </c:numCache>
            </c:numRef>
          </c:xVal>
          <c:yVal>
            <c:numRef>
              <c:f>COMBINED_v1!$E$2:$E$146</c:f>
              <c:numCache>
                <c:formatCode>General</c:formatCode>
                <c:ptCount val="145"/>
                <c:pt idx="0">
                  <c:v>125</c:v>
                </c:pt>
                <c:pt idx="1">
                  <c:v>125</c:v>
                </c:pt>
                <c:pt idx="2">
                  <c:v>125</c:v>
                </c:pt>
                <c:pt idx="3">
                  <c:v>125</c:v>
                </c:pt>
                <c:pt idx="4">
                  <c:v>125</c:v>
                </c:pt>
                <c:pt idx="5">
                  <c:v>125</c:v>
                </c:pt>
                <c:pt idx="6">
                  <c:v>125</c:v>
                </c:pt>
                <c:pt idx="7">
                  <c:v>125</c:v>
                </c:pt>
                <c:pt idx="8">
                  <c:v>125</c:v>
                </c:pt>
                <c:pt idx="9">
                  <c:v>125</c:v>
                </c:pt>
                <c:pt idx="10">
                  <c:v>125</c:v>
                </c:pt>
                <c:pt idx="11">
                  <c:v>125</c:v>
                </c:pt>
                <c:pt idx="12">
                  <c:v>125</c:v>
                </c:pt>
                <c:pt idx="13">
                  <c:v>125</c:v>
                </c:pt>
                <c:pt idx="14">
                  <c:v>125</c:v>
                </c:pt>
                <c:pt idx="15">
                  <c:v>125</c:v>
                </c:pt>
                <c:pt idx="16">
                  <c:v>125</c:v>
                </c:pt>
                <c:pt idx="17">
                  <c:v>125</c:v>
                </c:pt>
                <c:pt idx="18">
                  <c:v>125</c:v>
                </c:pt>
                <c:pt idx="19">
                  <c:v>125</c:v>
                </c:pt>
                <c:pt idx="20">
                  <c:v>125</c:v>
                </c:pt>
                <c:pt idx="21">
                  <c:v>125</c:v>
                </c:pt>
                <c:pt idx="22">
                  <c:v>125</c:v>
                </c:pt>
                <c:pt idx="23">
                  <c:v>125</c:v>
                </c:pt>
                <c:pt idx="24">
                  <c:v>125</c:v>
                </c:pt>
                <c:pt idx="25">
                  <c:v>125</c:v>
                </c:pt>
                <c:pt idx="26">
                  <c:v>125</c:v>
                </c:pt>
                <c:pt idx="27">
                  <c:v>125</c:v>
                </c:pt>
                <c:pt idx="28">
                  <c:v>125</c:v>
                </c:pt>
                <c:pt idx="29">
                  <c:v>125</c:v>
                </c:pt>
                <c:pt idx="30">
                  <c:v>125</c:v>
                </c:pt>
                <c:pt idx="31">
                  <c:v>125</c:v>
                </c:pt>
                <c:pt idx="32">
                  <c:v>125</c:v>
                </c:pt>
                <c:pt idx="33">
                  <c:v>125</c:v>
                </c:pt>
                <c:pt idx="34">
                  <c:v>125</c:v>
                </c:pt>
                <c:pt idx="35">
                  <c:v>125</c:v>
                </c:pt>
                <c:pt idx="36">
                  <c:v>125</c:v>
                </c:pt>
                <c:pt idx="37">
                  <c:v>125</c:v>
                </c:pt>
                <c:pt idx="38">
                  <c:v>125</c:v>
                </c:pt>
                <c:pt idx="39">
                  <c:v>125</c:v>
                </c:pt>
                <c:pt idx="40">
                  <c:v>125</c:v>
                </c:pt>
                <c:pt idx="41">
                  <c:v>125</c:v>
                </c:pt>
                <c:pt idx="42">
                  <c:v>125</c:v>
                </c:pt>
                <c:pt idx="43">
                  <c:v>125</c:v>
                </c:pt>
                <c:pt idx="44">
                  <c:v>125</c:v>
                </c:pt>
                <c:pt idx="45">
                  <c:v>125</c:v>
                </c:pt>
                <c:pt idx="46">
                  <c:v>125</c:v>
                </c:pt>
                <c:pt idx="47">
                  <c:v>125</c:v>
                </c:pt>
                <c:pt idx="48">
                  <c:v>125</c:v>
                </c:pt>
                <c:pt idx="49">
                  <c:v>125</c:v>
                </c:pt>
                <c:pt idx="50">
                  <c:v>125</c:v>
                </c:pt>
                <c:pt idx="51">
                  <c:v>125</c:v>
                </c:pt>
                <c:pt idx="52">
                  <c:v>125</c:v>
                </c:pt>
                <c:pt idx="53">
                  <c:v>125</c:v>
                </c:pt>
                <c:pt idx="54">
                  <c:v>125</c:v>
                </c:pt>
                <c:pt idx="55">
                  <c:v>125</c:v>
                </c:pt>
                <c:pt idx="56">
                  <c:v>125</c:v>
                </c:pt>
                <c:pt idx="57">
                  <c:v>125</c:v>
                </c:pt>
                <c:pt idx="58">
                  <c:v>125</c:v>
                </c:pt>
                <c:pt idx="59">
                  <c:v>125</c:v>
                </c:pt>
                <c:pt idx="60">
                  <c:v>125</c:v>
                </c:pt>
                <c:pt idx="61">
                  <c:v>125</c:v>
                </c:pt>
                <c:pt idx="62">
                  <c:v>125</c:v>
                </c:pt>
                <c:pt idx="63">
                  <c:v>125</c:v>
                </c:pt>
                <c:pt idx="64">
                  <c:v>125</c:v>
                </c:pt>
                <c:pt idx="65">
                  <c:v>125</c:v>
                </c:pt>
                <c:pt idx="66">
                  <c:v>125</c:v>
                </c:pt>
                <c:pt idx="67">
                  <c:v>125</c:v>
                </c:pt>
                <c:pt idx="68">
                  <c:v>125</c:v>
                </c:pt>
                <c:pt idx="69">
                  <c:v>125</c:v>
                </c:pt>
                <c:pt idx="70">
                  <c:v>125</c:v>
                </c:pt>
                <c:pt idx="71">
                  <c:v>125</c:v>
                </c:pt>
                <c:pt idx="72">
                  <c:v>125</c:v>
                </c:pt>
                <c:pt idx="73">
                  <c:v>125</c:v>
                </c:pt>
                <c:pt idx="74">
                  <c:v>125</c:v>
                </c:pt>
                <c:pt idx="75">
                  <c:v>125</c:v>
                </c:pt>
                <c:pt idx="76">
                  <c:v>125</c:v>
                </c:pt>
                <c:pt idx="77">
                  <c:v>125</c:v>
                </c:pt>
                <c:pt idx="78">
                  <c:v>125</c:v>
                </c:pt>
                <c:pt idx="79">
                  <c:v>125</c:v>
                </c:pt>
                <c:pt idx="80">
                  <c:v>125</c:v>
                </c:pt>
                <c:pt idx="81">
                  <c:v>125</c:v>
                </c:pt>
                <c:pt idx="82">
                  <c:v>125</c:v>
                </c:pt>
                <c:pt idx="83">
                  <c:v>125</c:v>
                </c:pt>
                <c:pt idx="84">
                  <c:v>125</c:v>
                </c:pt>
                <c:pt idx="85">
                  <c:v>125</c:v>
                </c:pt>
                <c:pt idx="86">
                  <c:v>125</c:v>
                </c:pt>
                <c:pt idx="87">
                  <c:v>125</c:v>
                </c:pt>
                <c:pt idx="88">
                  <c:v>125</c:v>
                </c:pt>
                <c:pt idx="89">
                  <c:v>125</c:v>
                </c:pt>
                <c:pt idx="90">
                  <c:v>125</c:v>
                </c:pt>
                <c:pt idx="91">
                  <c:v>125</c:v>
                </c:pt>
                <c:pt idx="92">
                  <c:v>125</c:v>
                </c:pt>
                <c:pt idx="93">
                  <c:v>125</c:v>
                </c:pt>
                <c:pt idx="94">
                  <c:v>125</c:v>
                </c:pt>
                <c:pt idx="95">
                  <c:v>125</c:v>
                </c:pt>
                <c:pt idx="96">
                  <c:v>125</c:v>
                </c:pt>
                <c:pt idx="97">
                  <c:v>125</c:v>
                </c:pt>
                <c:pt idx="98">
                  <c:v>125</c:v>
                </c:pt>
                <c:pt idx="99">
                  <c:v>125</c:v>
                </c:pt>
                <c:pt idx="100">
                  <c:v>125</c:v>
                </c:pt>
                <c:pt idx="101">
                  <c:v>125</c:v>
                </c:pt>
                <c:pt idx="102">
                  <c:v>125</c:v>
                </c:pt>
                <c:pt idx="103">
                  <c:v>125</c:v>
                </c:pt>
                <c:pt idx="104">
                  <c:v>125</c:v>
                </c:pt>
                <c:pt idx="105">
                  <c:v>125</c:v>
                </c:pt>
                <c:pt idx="106">
                  <c:v>125</c:v>
                </c:pt>
                <c:pt idx="107">
                  <c:v>125</c:v>
                </c:pt>
                <c:pt idx="108">
                  <c:v>125</c:v>
                </c:pt>
                <c:pt idx="109">
                  <c:v>125</c:v>
                </c:pt>
                <c:pt idx="110">
                  <c:v>125</c:v>
                </c:pt>
                <c:pt idx="111">
                  <c:v>125</c:v>
                </c:pt>
                <c:pt idx="112">
                  <c:v>125</c:v>
                </c:pt>
                <c:pt idx="113">
                  <c:v>125</c:v>
                </c:pt>
                <c:pt idx="114">
                  <c:v>125</c:v>
                </c:pt>
                <c:pt idx="115">
                  <c:v>125</c:v>
                </c:pt>
                <c:pt idx="116">
                  <c:v>125</c:v>
                </c:pt>
                <c:pt idx="117">
                  <c:v>125</c:v>
                </c:pt>
                <c:pt idx="118">
                  <c:v>125</c:v>
                </c:pt>
                <c:pt idx="119">
                  <c:v>125</c:v>
                </c:pt>
                <c:pt idx="120">
                  <c:v>125</c:v>
                </c:pt>
                <c:pt idx="121">
                  <c:v>125</c:v>
                </c:pt>
                <c:pt idx="122">
                  <c:v>125</c:v>
                </c:pt>
                <c:pt idx="123">
                  <c:v>125</c:v>
                </c:pt>
                <c:pt idx="124">
                  <c:v>125</c:v>
                </c:pt>
                <c:pt idx="125">
                  <c:v>125</c:v>
                </c:pt>
                <c:pt idx="126">
                  <c:v>125</c:v>
                </c:pt>
                <c:pt idx="127">
                  <c:v>125</c:v>
                </c:pt>
                <c:pt idx="128">
                  <c:v>125</c:v>
                </c:pt>
                <c:pt idx="129">
                  <c:v>125</c:v>
                </c:pt>
                <c:pt idx="130">
                  <c:v>125</c:v>
                </c:pt>
                <c:pt idx="131">
                  <c:v>125</c:v>
                </c:pt>
                <c:pt idx="132">
                  <c:v>125</c:v>
                </c:pt>
                <c:pt idx="133">
                  <c:v>125</c:v>
                </c:pt>
                <c:pt idx="134">
                  <c:v>125</c:v>
                </c:pt>
                <c:pt idx="135">
                  <c:v>125</c:v>
                </c:pt>
                <c:pt idx="136">
                  <c:v>125</c:v>
                </c:pt>
                <c:pt idx="137">
                  <c:v>125</c:v>
                </c:pt>
                <c:pt idx="138">
                  <c:v>125</c:v>
                </c:pt>
                <c:pt idx="139">
                  <c:v>125</c:v>
                </c:pt>
                <c:pt idx="140">
                  <c:v>125</c:v>
                </c:pt>
                <c:pt idx="141">
                  <c:v>125</c:v>
                </c:pt>
                <c:pt idx="142">
                  <c:v>125</c:v>
                </c:pt>
                <c:pt idx="143">
                  <c:v>125</c:v>
                </c:pt>
                <c:pt idx="144">
                  <c:v>125</c:v>
                </c:pt>
              </c:numCache>
            </c:numRef>
          </c:yVal>
          <c:smooth val="1"/>
          <c:extLst>
            <c:ext xmlns:c16="http://schemas.microsoft.com/office/drawing/2014/chart" uri="{C3380CC4-5D6E-409C-BE32-E72D297353CC}">
              <c16:uniqueId val="{00000003-EEB3-436F-A78E-5F392117BFBB}"/>
            </c:ext>
          </c:extLst>
        </c:ser>
        <c:dLbls>
          <c:showLegendKey val="0"/>
          <c:showVal val="0"/>
          <c:showCatName val="0"/>
          <c:showSerName val="0"/>
          <c:showPercent val="0"/>
          <c:showBubbleSize val="0"/>
        </c:dLbls>
        <c:axId val="1756653295"/>
        <c:axId val="1756652335"/>
      </c:scatterChart>
      <c:valAx>
        <c:axId val="1756653295"/>
        <c:scaling>
          <c:orientation val="minMax"/>
          <c:max val="0.5"/>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Time Elapsed for Water Level Response (hours)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h:mm;@" sourceLinked="0"/>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56652335"/>
        <c:crosses val="autoZero"/>
        <c:crossBetween val="midCat"/>
        <c:majorUnit val="4.5200000000000011E-2"/>
      </c:valAx>
      <c:valAx>
        <c:axId val="17566523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Water Level (metres above sea level)</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56653295"/>
        <c:crosses val="autoZero"/>
        <c:crossBetween val="midCat"/>
      </c:valAx>
      <c:spPr>
        <a:solidFill>
          <a:schemeClr val="bg2"/>
        </a:soli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0.66639</cdr:x>
      <cdr:y>0.30571</cdr:y>
    </cdr:from>
    <cdr:to>
      <cdr:x>0.97371</cdr:x>
      <cdr:y>0.53932</cdr:y>
    </cdr:to>
    <cdr:sp macro="" textlink="">
      <cdr:nvSpPr>
        <cdr:cNvPr id="2" name="TextBox 1">
          <a:extLst xmlns:a="http://schemas.openxmlformats.org/drawingml/2006/main">
            <a:ext uri="{FF2B5EF4-FFF2-40B4-BE49-F238E27FC236}">
              <a16:creationId xmlns:a16="http://schemas.microsoft.com/office/drawing/2014/main" id="{21FFF3A4-AF5E-D505-DB91-E3AB9E0FC92A}"/>
            </a:ext>
          </a:extLst>
        </cdr:cNvPr>
        <cdr:cNvSpPr txBox="1"/>
      </cdr:nvSpPr>
      <cdr:spPr>
        <a:xfrm xmlns:a="http://schemas.openxmlformats.org/drawingml/2006/main">
          <a:off x="7889131" y="1468164"/>
          <a:ext cx="3638145" cy="1121899"/>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en-US" sz="1100" u="sng" dirty="0"/>
            <a:t>Time exceeding Top of Bank</a:t>
          </a:r>
          <a:r>
            <a:rPr lang="en-US" sz="1100" u="sng" baseline="0" dirty="0"/>
            <a:t> elevation:</a:t>
          </a:r>
        </a:p>
        <a:p xmlns:a="http://schemas.openxmlformats.org/drawingml/2006/main">
          <a:r>
            <a:rPr lang="en-US" sz="1100" baseline="0" dirty="0"/>
            <a:t>July 16 - 4 hours</a:t>
          </a:r>
        </a:p>
        <a:p xmlns:a="http://schemas.openxmlformats.org/drawingml/2006/main">
          <a:r>
            <a:rPr lang="en-US" sz="1100" baseline="0" dirty="0"/>
            <a:t>August 17 - 3 hours</a:t>
          </a:r>
        </a:p>
        <a:p xmlns:a="http://schemas.openxmlformats.org/drawingml/2006/main">
          <a:r>
            <a:rPr lang="en-US" sz="1100" baseline="0" dirty="0"/>
            <a:t>August 18 - 1 hour</a:t>
          </a:r>
        </a:p>
        <a:p xmlns:a="http://schemas.openxmlformats.org/drawingml/2006/main">
          <a:endParaRPr lang="en-US" sz="1100" baseline="0" dirty="0"/>
        </a:p>
        <a:p xmlns:a="http://schemas.openxmlformats.org/drawingml/2006/main">
          <a:r>
            <a:rPr lang="en-US" dirty="0"/>
            <a:t>--1.5 hours to reach critical levels in the Little Etobicoke Creek</a:t>
          </a:r>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29779D6-36A6-564C-A294-647B3FC45425}" type="datetimeFigureOut">
              <a:rPr lang="en-US" smtClean="0"/>
              <a:t>10/17/2024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DFCE92F-CACB-2D49-B4D5-30FE3EC674A3}" type="slidenum">
              <a:rPr lang="en-US" smtClean="0"/>
              <a:t>‹#›</a:t>
            </a:fld>
            <a:endParaRPr lang="en-US"/>
          </a:p>
        </p:txBody>
      </p:sp>
    </p:spTree>
    <p:extLst>
      <p:ext uri="{BB962C8B-B14F-4D97-AF65-F5344CB8AC3E}">
        <p14:creationId xmlns:p14="http://schemas.microsoft.com/office/powerpoint/2010/main" val="32064995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4DA8FC-7917-9041-A523-6E1B64C8DBFF}" type="datetimeFigureOut">
              <a:rPr lang="en-US" smtClean="0"/>
              <a:t>10/17/2024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E887C0-33A5-A94B-996D-AF2ABE5E8155}" type="slidenum">
              <a:rPr lang="en-US" smtClean="0"/>
              <a:t>‹#›</a:t>
            </a:fld>
            <a:endParaRPr lang="en-US"/>
          </a:p>
        </p:txBody>
      </p:sp>
    </p:spTree>
    <p:extLst>
      <p:ext uri="{BB962C8B-B14F-4D97-AF65-F5344CB8AC3E}">
        <p14:creationId xmlns:p14="http://schemas.microsoft.com/office/powerpoint/2010/main" val="343199184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9E887C0-33A5-A94B-996D-AF2ABE5E8155}" type="slidenum">
              <a:rPr lang="en-US" smtClean="0"/>
              <a:t>4</a:t>
            </a:fld>
            <a:endParaRPr lang="en-US" dirty="0"/>
          </a:p>
        </p:txBody>
      </p:sp>
    </p:spTree>
    <p:extLst>
      <p:ext uri="{BB962C8B-B14F-4D97-AF65-F5344CB8AC3E}">
        <p14:creationId xmlns:p14="http://schemas.microsoft.com/office/powerpoint/2010/main" val="832514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14671EF-E930-5041-93E6-068926879B88}" type="slidenum">
              <a:rPr lang="en-US" smtClean="0"/>
              <a:t>35</a:t>
            </a:fld>
            <a:endParaRPr lang="en-US"/>
          </a:p>
        </p:txBody>
      </p:sp>
    </p:spTree>
    <p:extLst>
      <p:ext uri="{BB962C8B-B14F-4D97-AF65-F5344CB8AC3E}">
        <p14:creationId xmlns:p14="http://schemas.microsoft.com/office/powerpoint/2010/main" val="3100275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14671EF-E930-5041-93E6-068926879B88}" type="slidenum">
              <a:rPr lang="en-US" smtClean="0"/>
              <a:t>36</a:t>
            </a:fld>
            <a:endParaRPr lang="en-US"/>
          </a:p>
        </p:txBody>
      </p:sp>
    </p:spTree>
    <p:extLst>
      <p:ext uri="{BB962C8B-B14F-4D97-AF65-F5344CB8AC3E}">
        <p14:creationId xmlns:p14="http://schemas.microsoft.com/office/powerpoint/2010/main" val="513613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14671EF-E930-5041-93E6-068926879B88}" type="slidenum">
              <a:rPr lang="en-US" smtClean="0"/>
              <a:t>37</a:t>
            </a:fld>
            <a:endParaRPr lang="en-US"/>
          </a:p>
        </p:txBody>
      </p:sp>
    </p:spTree>
    <p:extLst>
      <p:ext uri="{BB962C8B-B14F-4D97-AF65-F5344CB8AC3E}">
        <p14:creationId xmlns:p14="http://schemas.microsoft.com/office/powerpoint/2010/main" val="4111558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671EF-E930-5041-93E6-068926879B88}" type="slidenum">
              <a:rPr lang="en-US" smtClean="0"/>
              <a:t>38</a:t>
            </a:fld>
            <a:endParaRPr lang="en-US"/>
          </a:p>
        </p:txBody>
      </p:sp>
    </p:spTree>
    <p:extLst>
      <p:ext uri="{BB962C8B-B14F-4D97-AF65-F5344CB8AC3E}">
        <p14:creationId xmlns:p14="http://schemas.microsoft.com/office/powerpoint/2010/main" val="4252086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14671EF-E930-5041-93E6-068926879B88}" type="slidenum">
              <a:rPr lang="en-US" smtClean="0"/>
              <a:t>39</a:t>
            </a:fld>
            <a:endParaRPr lang="en-US"/>
          </a:p>
        </p:txBody>
      </p:sp>
    </p:spTree>
    <p:extLst>
      <p:ext uri="{BB962C8B-B14F-4D97-AF65-F5344CB8AC3E}">
        <p14:creationId xmlns:p14="http://schemas.microsoft.com/office/powerpoint/2010/main" val="2923925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37005FED-914B-0E9E-BF4C-62421ADD1D7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55650" indent="-290513">
              <a:spcBef>
                <a:spcPct val="30000"/>
              </a:spcBef>
              <a:defRPr sz="1200">
                <a:solidFill>
                  <a:schemeClr val="tx1"/>
                </a:solidFill>
                <a:latin typeface="Arial" panose="020B0604020202020204" pitchFamily="34" charset="0"/>
              </a:defRPr>
            </a:lvl2pPr>
            <a:lvl3pPr marL="1163638" indent="-231775">
              <a:spcBef>
                <a:spcPct val="30000"/>
              </a:spcBef>
              <a:defRPr sz="1200">
                <a:solidFill>
                  <a:schemeClr val="tx1"/>
                </a:solidFill>
                <a:latin typeface="Arial" panose="020B0604020202020204" pitchFamily="34" charset="0"/>
              </a:defRPr>
            </a:lvl3pPr>
            <a:lvl4pPr marL="1630363" indent="-231775">
              <a:spcBef>
                <a:spcPct val="30000"/>
              </a:spcBef>
              <a:defRPr sz="1200">
                <a:solidFill>
                  <a:schemeClr val="tx1"/>
                </a:solidFill>
                <a:latin typeface="Arial" panose="020B0604020202020204" pitchFamily="34" charset="0"/>
              </a:defRPr>
            </a:lvl4pPr>
            <a:lvl5pPr marL="2095500" indent="-231775">
              <a:spcBef>
                <a:spcPct val="30000"/>
              </a:spcBef>
              <a:defRPr sz="1200">
                <a:solidFill>
                  <a:schemeClr val="tx1"/>
                </a:solidFill>
                <a:latin typeface="Arial" panose="020B0604020202020204" pitchFamily="34" charset="0"/>
              </a:defRPr>
            </a:lvl5pPr>
            <a:lvl6pPr marL="2552700" indent="-231775" eaLnBrk="0" fontAlgn="base" hangingPunct="0">
              <a:spcBef>
                <a:spcPct val="30000"/>
              </a:spcBef>
              <a:spcAft>
                <a:spcPct val="0"/>
              </a:spcAft>
              <a:defRPr sz="1200">
                <a:solidFill>
                  <a:schemeClr val="tx1"/>
                </a:solidFill>
                <a:latin typeface="Arial" panose="020B0604020202020204" pitchFamily="34" charset="0"/>
              </a:defRPr>
            </a:lvl6pPr>
            <a:lvl7pPr marL="3009900" indent="-231775" eaLnBrk="0" fontAlgn="base" hangingPunct="0">
              <a:spcBef>
                <a:spcPct val="30000"/>
              </a:spcBef>
              <a:spcAft>
                <a:spcPct val="0"/>
              </a:spcAft>
              <a:defRPr sz="1200">
                <a:solidFill>
                  <a:schemeClr val="tx1"/>
                </a:solidFill>
                <a:latin typeface="Arial" panose="020B0604020202020204" pitchFamily="34" charset="0"/>
              </a:defRPr>
            </a:lvl7pPr>
            <a:lvl8pPr marL="3467100" indent="-231775" eaLnBrk="0" fontAlgn="base" hangingPunct="0">
              <a:spcBef>
                <a:spcPct val="30000"/>
              </a:spcBef>
              <a:spcAft>
                <a:spcPct val="0"/>
              </a:spcAft>
              <a:defRPr sz="1200">
                <a:solidFill>
                  <a:schemeClr val="tx1"/>
                </a:solidFill>
                <a:latin typeface="Arial" panose="020B0604020202020204" pitchFamily="34" charset="0"/>
              </a:defRPr>
            </a:lvl8pPr>
            <a:lvl9pPr marL="3924300" indent="-231775" eaLnBrk="0" fontAlgn="base" hangingPunct="0">
              <a:spcBef>
                <a:spcPct val="30000"/>
              </a:spcBef>
              <a:spcAft>
                <a:spcPct val="0"/>
              </a:spcAft>
              <a:defRPr sz="1200">
                <a:solidFill>
                  <a:schemeClr val="tx1"/>
                </a:solidFill>
                <a:latin typeface="Arial" panose="020B0604020202020204" pitchFamily="34" charset="0"/>
              </a:defRPr>
            </a:lvl9pPr>
          </a:lstStyle>
          <a:p>
            <a:pPr fontAlgn="base">
              <a:spcBef>
                <a:spcPct val="0"/>
              </a:spcBef>
              <a:spcAft>
                <a:spcPct val="0"/>
              </a:spcAft>
            </a:pPr>
            <a:fld id="{8F07504B-D28B-41DF-871D-7B7F6AA4065C}" type="slidenum">
              <a:rPr lang="en-CA" altLang="en-US" smtClean="0"/>
              <a:pPr fontAlgn="base">
                <a:spcBef>
                  <a:spcPct val="0"/>
                </a:spcBef>
                <a:spcAft>
                  <a:spcPct val="0"/>
                </a:spcAft>
              </a:pPr>
              <a:t>41</a:t>
            </a:fld>
            <a:endParaRPr lang="en-CA" altLang="en-US"/>
          </a:p>
        </p:txBody>
      </p:sp>
      <p:sp>
        <p:nvSpPr>
          <p:cNvPr id="6147" name="Rectangle 2">
            <a:extLst>
              <a:ext uri="{FF2B5EF4-FFF2-40B4-BE49-F238E27FC236}">
                <a16:creationId xmlns:a16="http://schemas.microsoft.com/office/drawing/2014/main" id="{269139F6-903D-067E-FEB5-C38462DF4148}"/>
              </a:ext>
            </a:extLst>
          </p:cNvPr>
          <p:cNvSpPr>
            <a:spLocks noRot="1" noChangeArrowheads="1" noTextEdit="1"/>
          </p:cNvSpPr>
          <p:nvPr>
            <p:ph type="sldImg"/>
          </p:nvPr>
        </p:nvSpPr>
        <p:spPr>
          <a:ln/>
        </p:spPr>
      </p:sp>
      <p:sp>
        <p:nvSpPr>
          <p:cNvPr id="6148" name="Rectangle 3">
            <a:extLst>
              <a:ext uri="{FF2B5EF4-FFF2-40B4-BE49-F238E27FC236}">
                <a16:creationId xmlns:a16="http://schemas.microsoft.com/office/drawing/2014/main" id="{632A70B0-7138-94D7-C7A9-84E26FFDC1D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b="1" dirty="0">
                <a:latin typeface="Calibri"/>
                <a:ea typeface="+mj-ea"/>
                <a:cs typeface="+mj-cs"/>
              </a:rPr>
              <a:t>Pearson Airport 97.8 mm</a:t>
            </a:r>
          </a:p>
          <a:p>
            <a:endParaRPr lang="en-US" dirty="0"/>
          </a:p>
        </p:txBody>
      </p:sp>
      <p:sp>
        <p:nvSpPr>
          <p:cNvPr id="4" name="Slide Number Placeholder 3"/>
          <p:cNvSpPr>
            <a:spLocks noGrp="1"/>
          </p:cNvSpPr>
          <p:nvPr>
            <p:ph type="sldNum" sz="quarter" idx="5"/>
          </p:nvPr>
        </p:nvSpPr>
        <p:spPr/>
        <p:txBody>
          <a:bodyPr/>
          <a:lstStyle/>
          <a:p>
            <a:fld id="{0E06A3FF-CDAC-4A79-8A00-3F7396FF0BB9}" type="slidenum">
              <a:rPr lang="en-CA" smtClean="0"/>
              <a:t>44</a:t>
            </a:fld>
            <a:endParaRPr lang="en-CA" dirty="0"/>
          </a:p>
        </p:txBody>
      </p:sp>
    </p:spTree>
    <p:extLst>
      <p:ext uri="{BB962C8B-B14F-4D97-AF65-F5344CB8AC3E}">
        <p14:creationId xmlns:p14="http://schemas.microsoft.com/office/powerpoint/2010/main" val="1371376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Pearson Airport recorded 128.3mm</a:t>
            </a:r>
          </a:p>
          <a:p>
            <a:r>
              <a:rPr lang="en-US" dirty="0"/>
              <a:t>Surpassed previous 1-day rainfall record from July 8, 2013 which was 126mm.</a:t>
            </a:r>
          </a:p>
          <a:p>
            <a:endParaRPr lang="en-US" dirty="0"/>
          </a:p>
        </p:txBody>
      </p:sp>
      <p:sp>
        <p:nvSpPr>
          <p:cNvPr id="4" name="Slide Number Placeholder 3"/>
          <p:cNvSpPr>
            <a:spLocks noGrp="1"/>
          </p:cNvSpPr>
          <p:nvPr>
            <p:ph type="sldNum" sz="quarter" idx="5"/>
          </p:nvPr>
        </p:nvSpPr>
        <p:spPr/>
        <p:txBody>
          <a:bodyPr/>
          <a:lstStyle/>
          <a:p>
            <a:fld id="{0E06A3FF-CDAC-4A79-8A00-3F7396FF0BB9}" type="slidenum">
              <a:rPr lang="en-CA" smtClean="0"/>
              <a:t>45</a:t>
            </a:fld>
            <a:endParaRPr lang="en-CA" dirty="0"/>
          </a:p>
        </p:txBody>
      </p:sp>
    </p:spTree>
    <p:extLst>
      <p:ext uri="{BB962C8B-B14F-4D97-AF65-F5344CB8AC3E}">
        <p14:creationId xmlns:p14="http://schemas.microsoft.com/office/powerpoint/2010/main" val="3226264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North end of Little Etobicoke got approximately 60mm</a:t>
            </a:r>
          </a:p>
          <a:p>
            <a:r>
              <a:rPr lang="en-US" dirty="0"/>
              <a:t>Very isolated and localized  bands of more intense rainfall – not captured on TRCA’s rain gauge network</a:t>
            </a:r>
          </a:p>
          <a:p>
            <a:endParaRPr lang="en-US" dirty="0"/>
          </a:p>
        </p:txBody>
      </p:sp>
      <p:sp>
        <p:nvSpPr>
          <p:cNvPr id="4" name="Slide Number Placeholder 3"/>
          <p:cNvSpPr>
            <a:spLocks noGrp="1"/>
          </p:cNvSpPr>
          <p:nvPr>
            <p:ph type="sldNum" sz="quarter" idx="5"/>
          </p:nvPr>
        </p:nvSpPr>
        <p:spPr/>
        <p:txBody>
          <a:bodyPr/>
          <a:lstStyle/>
          <a:p>
            <a:fld id="{0E06A3FF-CDAC-4A79-8A00-3F7396FF0BB9}" type="slidenum">
              <a:rPr lang="en-CA" smtClean="0"/>
              <a:t>46</a:t>
            </a:fld>
            <a:endParaRPr lang="en-CA" dirty="0"/>
          </a:p>
        </p:txBody>
      </p:sp>
    </p:spTree>
    <p:extLst>
      <p:ext uri="{BB962C8B-B14F-4D97-AF65-F5344CB8AC3E}">
        <p14:creationId xmlns:p14="http://schemas.microsoft.com/office/powerpoint/2010/main" val="3898226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06A3FF-CDAC-4A79-8A00-3F7396FF0BB9}" type="slidenum">
              <a:rPr lang="en-CA" smtClean="0"/>
              <a:t>47</a:t>
            </a:fld>
            <a:endParaRPr lang="en-CA" dirty="0"/>
          </a:p>
        </p:txBody>
      </p:sp>
    </p:spTree>
    <p:extLst>
      <p:ext uri="{BB962C8B-B14F-4D97-AF65-F5344CB8AC3E}">
        <p14:creationId xmlns:p14="http://schemas.microsoft.com/office/powerpoint/2010/main" val="835842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E887C0-33A5-A94B-996D-AF2ABE5E8155}" type="slidenum">
              <a:rPr lang="en-US" smtClean="0"/>
              <a:t>6</a:t>
            </a:fld>
            <a:endParaRPr lang="en-US"/>
          </a:p>
        </p:txBody>
      </p:sp>
    </p:spTree>
    <p:extLst>
      <p:ext uri="{BB962C8B-B14F-4D97-AF65-F5344CB8AC3E}">
        <p14:creationId xmlns:p14="http://schemas.microsoft.com/office/powerpoint/2010/main" val="1570352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defTabSz="966612">
              <a:buFont typeface="Arial" panose="020B0604020202020204" pitchFamily="34" charset="0"/>
              <a:buChar char="•"/>
              <a:defRPr/>
            </a:pPr>
            <a:r>
              <a:rPr lang="en-US" dirty="0"/>
              <a:t>I’m actually going to breakdown the first responsibility of operating a FFW system into two parts, and start with Monitoring the Weather.</a:t>
            </a:r>
          </a:p>
          <a:p>
            <a:pPr marL="181240" indent="-181240" defTabSz="966612">
              <a:buFont typeface="Arial" panose="020B0604020202020204" pitchFamily="34" charset="0"/>
              <a:buChar char="•"/>
              <a:defRPr/>
            </a:pPr>
            <a:r>
              <a:rPr lang="en-US" dirty="0"/>
              <a:t>TRCA has designated on-call staff as part of the Flood Warning Program, called Flood Duty Officers, or FDO’s</a:t>
            </a:r>
          </a:p>
          <a:p>
            <a:pPr marL="181240" indent="-181240" defTabSz="966612">
              <a:buFont typeface="Arial" panose="020B0604020202020204" pitchFamily="34" charset="0"/>
              <a:buChar char="•"/>
              <a:defRPr/>
            </a:pPr>
            <a:r>
              <a:rPr lang="en-US" dirty="0"/>
              <a:t>The FDO’s are tasked with reviewing weather forecast information and completing a daily assessment of forecasted rainfall, as well as current watershed conditions (which I will explain on the next slide). </a:t>
            </a:r>
          </a:p>
          <a:p>
            <a:pPr marL="181240" indent="-181240" defTabSz="966612">
              <a:buFont typeface="Arial" panose="020B0604020202020204" pitchFamily="34" charset="0"/>
              <a:buChar char="•"/>
              <a:defRPr/>
            </a:pPr>
            <a:r>
              <a:rPr lang="en-US" b="1" dirty="0"/>
              <a:t>I have an example shown here of how that information is reviewed everyday by the Flood Duty Officer in a new program we are using called Flood Early Warning System, or FEWS for short.</a:t>
            </a:r>
          </a:p>
          <a:p>
            <a:pPr marL="181240" indent="-181240" defTabSz="966612">
              <a:buFont typeface="Arial" panose="020B0604020202020204" pitchFamily="34" charset="0"/>
              <a:buChar char="•"/>
              <a:defRPr/>
            </a:pPr>
            <a:r>
              <a:rPr lang="en-US" dirty="0"/>
              <a:t>TRCA Flood Duty Officers review multiple different weather forecast models as well as information from publicly available weather forecasts, such as Environment Canada’s Weather Office. </a:t>
            </a:r>
          </a:p>
          <a:p>
            <a:pPr marL="181240" indent="-181240" defTabSz="966612">
              <a:buFont typeface="Arial" panose="020B0604020202020204" pitchFamily="34" charset="0"/>
              <a:buChar char="•"/>
              <a:defRPr/>
            </a:pPr>
            <a:r>
              <a:rPr lang="en-US" dirty="0"/>
              <a:t>We also have the ability to speak with and ask questions of the professional meteorologists at the Ontario Storm Prediction Centre, to obtain a little bit more information about incoming weather systems, when necessary. </a:t>
            </a:r>
          </a:p>
          <a:p>
            <a:pPr marL="181240" indent="-181240" defTabSz="966612">
              <a:buFont typeface="Arial" panose="020B0604020202020204" pitchFamily="34" charset="0"/>
              <a:buChar char="•"/>
              <a:defRPr/>
            </a:pPr>
            <a:endParaRPr lang="en-US" dirty="0"/>
          </a:p>
          <a:p>
            <a:pPr marL="181240" indent="-181240" defTabSz="966612">
              <a:buFont typeface="Arial" panose="020B0604020202020204" pitchFamily="34" charset="0"/>
              <a:buChar char="•"/>
              <a:defRPr/>
            </a:pPr>
            <a:r>
              <a:rPr lang="en-US" dirty="0"/>
              <a:t>Once the forecast weather is reviewed, we can then translate the precipitation amounts into estimated runoff volumes and what that means for water levels and flows in our river systems.</a:t>
            </a:r>
          </a:p>
          <a:p>
            <a:pPr marL="181240" indent="-181240" defTabSz="966612">
              <a:buFont typeface="Arial" panose="020B0604020202020204" pitchFamily="34" charset="0"/>
              <a:buChar char="•"/>
              <a:defRPr/>
            </a:pPr>
            <a:r>
              <a:rPr lang="en-US" dirty="0"/>
              <a:t>Based on this first part of the assessment, the conclusion may be that there is no flood risk for the day based on the weather forecast, or there is potential flood risk due to high runoff and a closer look at watershed conditions is necessary. </a:t>
            </a:r>
          </a:p>
          <a:p>
            <a:pPr marL="181240" indent="-181240" defTabSz="966612">
              <a:buFont typeface="Arial" panose="020B0604020202020204" pitchFamily="34" charset="0"/>
              <a:buChar char="•"/>
              <a:defRPr/>
            </a:pPr>
            <a:endParaRPr lang="en-US" dirty="0"/>
          </a:p>
          <a:p>
            <a:pPr defTabSz="966612">
              <a:defRPr/>
            </a:pPr>
            <a:r>
              <a:rPr lang="en-US" dirty="0"/>
              <a:t>*</a:t>
            </a:r>
          </a:p>
          <a:p>
            <a:pPr defTabSz="966612">
              <a:defRPr/>
            </a:pPr>
            <a:endParaRPr lang="en-US" dirty="0"/>
          </a:p>
          <a:p>
            <a:pPr defTabSz="966612">
              <a:defRPr/>
            </a:pPr>
            <a:endParaRPr lang="en-US" dirty="0"/>
          </a:p>
          <a:p>
            <a:endParaRPr lang="en-US" dirty="0"/>
          </a:p>
        </p:txBody>
      </p:sp>
      <p:sp>
        <p:nvSpPr>
          <p:cNvPr id="4" name="Slide Number Placeholder 3"/>
          <p:cNvSpPr>
            <a:spLocks noGrp="1"/>
          </p:cNvSpPr>
          <p:nvPr>
            <p:ph type="sldNum" sz="quarter" idx="5"/>
          </p:nvPr>
        </p:nvSpPr>
        <p:spPr/>
        <p:txBody>
          <a:bodyPr/>
          <a:lstStyle/>
          <a:p>
            <a:fld id="{0E06A3FF-CDAC-4A79-8A00-3F7396FF0BB9}" type="slidenum">
              <a:rPr lang="en-CA" smtClean="0"/>
              <a:t>49</a:t>
            </a:fld>
            <a:endParaRPr lang="en-CA" dirty="0"/>
          </a:p>
        </p:txBody>
      </p:sp>
    </p:spTree>
    <p:extLst>
      <p:ext uri="{BB962C8B-B14F-4D97-AF65-F5344CB8AC3E}">
        <p14:creationId xmlns:p14="http://schemas.microsoft.com/office/powerpoint/2010/main" val="1663433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Flood Messages are to communicate and provide information for potential flood risk to municipal partners, local agencies as well as the general public.</a:t>
            </a:r>
          </a:p>
          <a:p>
            <a:pPr defTabSz="966612">
              <a:defRPr/>
            </a:pPr>
            <a:r>
              <a:rPr lang="en-US" sz="1300" dirty="0">
                <a:latin typeface="Calibri" panose="020F0502020204030204" pitchFamily="34" charset="0"/>
                <a:ea typeface="SimSun" panose="02010600030101010101" pitchFamily="2" charset="-122"/>
                <a:cs typeface="Calibri" panose="020F0502020204030204" pitchFamily="34" charset="0"/>
              </a:rPr>
              <a:t>These audiences may then proceed with some proactive measures or emergency response actions, as required.</a:t>
            </a:r>
          </a:p>
          <a:p>
            <a:pPr defTabSz="966612">
              <a:defRPr/>
            </a:pPr>
            <a:endParaRPr lang="en-US" sz="1300" dirty="0">
              <a:latin typeface="Calibri" panose="020F0502020204030204" pitchFamily="34" charset="0"/>
              <a:ea typeface="SimSun" panose="02010600030101010101" pitchFamily="2" charset="-122"/>
              <a:cs typeface="Calibri" panose="020F0502020204030204" pitchFamily="34" charset="0"/>
            </a:endParaRPr>
          </a:p>
          <a:p>
            <a:pPr defTabSz="966612">
              <a:defRPr/>
            </a:pPr>
            <a:r>
              <a:rPr lang="en-US" sz="1300" dirty="0">
                <a:latin typeface="Calibri" panose="020F0502020204030204" pitchFamily="34" charset="0"/>
                <a:ea typeface="SimSun" panose="02010600030101010101" pitchFamily="2" charset="-122"/>
                <a:cs typeface="Calibri" panose="020F0502020204030204" pitchFamily="34" charset="0"/>
              </a:rPr>
              <a:t>On July 16</a:t>
            </a:r>
            <a:r>
              <a:rPr lang="en-US" sz="1300" baseline="30000" dirty="0">
                <a:latin typeface="Calibri" panose="020F0502020204030204" pitchFamily="34" charset="0"/>
                <a:ea typeface="SimSun" panose="02010600030101010101" pitchFamily="2" charset="-122"/>
                <a:cs typeface="Calibri" panose="020F0502020204030204" pitchFamily="34" charset="0"/>
              </a:rPr>
              <a:t>th</a:t>
            </a:r>
            <a:r>
              <a:rPr lang="en-US" sz="1300" dirty="0">
                <a:latin typeface="Calibri" panose="020F0502020204030204" pitchFamily="34" charset="0"/>
                <a:ea typeface="SimSun" panose="02010600030101010101" pitchFamily="2" charset="-122"/>
                <a:cs typeface="Calibri" panose="020F0502020204030204" pitchFamily="34" charset="0"/>
              </a:rPr>
              <a:t>, TRCA issued a Flood Watch (9:35am) and a Flood Warning (11:35am)</a:t>
            </a:r>
          </a:p>
          <a:p>
            <a:pPr defTabSz="966612">
              <a:defRPr/>
            </a:pPr>
            <a:r>
              <a:rPr lang="en-US" sz="1300" dirty="0">
                <a:latin typeface="Calibri" panose="020F0502020204030204" pitchFamily="34" charset="0"/>
                <a:ea typeface="SimSun" panose="02010600030101010101" pitchFamily="2" charset="-122"/>
                <a:cs typeface="Calibri" panose="020F0502020204030204" pitchFamily="34" charset="0"/>
              </a:rPr>
              <a:t>On August 17-18</a:t>
            </a:r>
            <a:r>
              <a:rPr lang="en-US" sz="1300" baseline="30000" dirty="0">
                <a:latin typeface="Calibri" panose="020F0502020204030204" pitchFamily="34" charset="0"/>
                <a:ea typeface="SimSun" panose="02010600030101010101" pitchFamily="2" charset="-122"/>
                <a:cs typeface="Calibri" panose="020F0502020204030204" pitchFamily="34" charset="0"/>
              </a:rPr>
              <a:t>th</a:t>
            </a:r>
            <a:r>
              <a:rPr lang="en-US" sz="1300" dirty="0">
                <a:latin typeface="Calibri" panose="020F0502020204030204" pitchFamily="34" charset="0"/>
                <a:ea typeface="SimSun" panose="02010600030101010101" pitchFamily="2" charset="-122"/>
                <a:cs typeface="Calibri" panose="020F0502020204030204" pitchFamily="34" charset="0"/>
              </a:rPr>
              <a:t>, TRCA issued a Flood Watch (2:00pm) message which was effective for August 17 and 18 and then cancelled on Monday, August 19</a:t>
            </a:r>
            <a:r>
              <a:rPr lang="en-US" sz="1300" baseline="30000" dirty="0">
                <a:latin typeface="Calibri" panose="020F0502020204030204" pitchFamily="34" charset="0"/>
                <a:ea typeface="SimSun" panose="02010600030101010101" pitchFamily="2" charset="-122"/>
                <a:cs typeface="Calibri" panose="020F0502020204030204" pitchFamily="34" charset="0"/>
              </a:rPr>
              <a:t>th</a:t>
            </a:r>
            <a:r>
              <a:rPr lang="en-US" sz="1300" dirty="0">
                <a:latin typeface="Calibri" panose="020F0502020204030204" pitchFamily="34" charset="0"/>
                <a:ea typeface="SimSun" panose="02010600030101010101" pitchFamily="2" charset="-122"/>
                <a:cs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pPr defTabSz="966612">
              <a:defRPr/>
            </a:pPr>
            <a:fld id="{0E06A3FF-CDAC-4A79-8A00-3F7396FF0BB9}" type="slidenum">
              <a:rPr lang="en-CA">
                <a:solidFill>
                  <a:prstClr val="black"/>
                </a:solidFill>
                <a:latin typeface="Calibri" panose="020F0502020204030204"/>
              </a:rPr>
              <a:pPr defTabSz="966612">
                <a:defRPr/>
              </a:pPr>
              <a:t>50</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257759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31672-9911-A7D9-AF7D-72FBE7800A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D0B85D-9DB1-5C92-3E5C-B16AADC192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38D304-8EED-C7D7-AB5B-75DE58FB8156}"/>
              </a:ext>
            </a:extLst>
          </p:cNvPr>
          <p:cNvSpPr>
            <a:spLocks noGrp="1"/>
          </p:cNvSpPr>
          <p:nvPr>
            <p:ph type="body" idx="1"/>
          </p:nvPr>
        </p:nvSpPr>
        <p:spPr/>
        <p:txBody>
          <a:bodyPr/>
          <a:lstStyle/>
          <a:p>
            <a:pPr defTabSz="966612">
              <a:defRPr/>
            </a:pPr>
            <a:r>
              <a:rPr lang="en-CA" sz="1300" dirty="0"/>
              <a:t>Members of  the public can sign up for TRCA Riverine Flood Messages </a:t>
            </a:r>
            <a:r>
              <a:rPr lang="en-US" dirty="0"/>
              <a:t>directly from TRCA in two ways: Follow us on Twitter, and, sign up at trca.ca/</a:t>
            </a:r>
            <a:r>
              <a:rPr lang="en-US" dirty="0" err="1"/>
              <a:t>floodmessages</a:t>
            </a:r>
            <a:r>
              <a:rPr lang="en-US" dirty="0"/>
              <a:t>.</a:t>
            </a:r>
          </a:p>
          <a:p>
            <a:pPr defTabSz="966612">
              <a:defRPr/>
            </a:pPr>
            <a:r>
              <a:rPr lang="en-US" dirty="0"/>
              <a:t>To sign up </a:t>
            </a:r>
            <a:r>
              <a:rPr lang="en-US" sz="1300" dirty="0">
                <a:solidFill>
                  <a:prstClr val="white"/>
                </a:solidFill>
                <a:latin typeface="Arial" panose="020B0604020202020204" pitchFamily="34" charset="0"/>
                <a:cs typeface="Arial" panose="020B0604020202020204" pitchFamily="34" charset="0"/>
              </a:rPr>
              <a:t>Go to trca.ca/</a:t>
            </a:r>
            <a:r>
              <a:rPr lang="en-US" sz="1300" dirty="0" err="1">
                <a:solidFill>
                  <a:prstClr val="white"/>
                </a:solidFill>
                <a:latin typeface="Arial" panose="020B0604020202020204" pitchFamily="34" charset="0"/>
                <a:cs typeface="Arial" panose="020B0604020202020204" pitchFamily="34" charset="0"/>
              </a:rPr>
              <a:t>floodmessages</a:t>
            </a:r>
            <a:endParaRPr lang="en-US" sz="1300" dirty="0">
              <a:solidFill>
                <a:prstClr val="white"/>
              </a:solidFill>
              <a:latin typeface="Arial" panose="020B0604020202020204" pitchFamily="34" charset="0"/>
              <a:cs typeface="Arial" panose="020B0604020202020204" pitchFamily="34" charset="0"/>
            </a:endParaRPr>
          </a:p>
          <a:p>
            <a:pPr defTabSz="966612">
              <a:defRPr/>
            </a:pPr>
            <a:r>
              <a:rPr lang="en-US" sz="1300" dirty="0">
                <a:solidFill>
                  <a:prstClr val="white"/>
                </a:solidFill>
                <a:latin typeface="Arial" panose="020B0604020202020204" pitchFamily="34" charset="0"/>
                <a:cs typeface="Arial" panose="020B0604020202020204" pitchFamily="34" charset="0"/>
              </a:rPr>
              <a:t>2. Navigate down the page to the sign-up form</a:t>
            </a:r>
            <a:endParaRPr lang="en-CA" sz="1300" dirty="0">
              <a:solidFill>
                <a:prstClr val="white"/>
              </a:solidFill>
              <a:latin typeface="Arial" panose="020B0604020202020204" pitchFamily="34" charset="0"/>
              <a:cs typeface="Arial" panose="020B0604020202020204" pitchFamily="34" charset="0"/>
            </a:endParaRPr>
          </a:p>
          <a:p>
            <a:pPr defTabSz="966612">
              <a:defRPr/>
            </a:pPr>
            <a:r>
              <a:rPr lang="en-US" sz="1300" dirty="0">
                <a:solidFill>
                  <a:prstClr val="white"/>
                </a:solidFill>
                <a:latin typeface="Arial" panose="020B0604020202020204" pitchFamily="34" charset="0"/>
                <a:cs typeface="Arial" panose="020B0604020202020204" pitchFamily="34" charset="0"/>
              </a:rPr>
              <a:t>3. Fill in and submit the form</a:t>
            </a:r>
          </a:p>
          <a:p>
            <a:pPr defTabSz="966612">
              <a:defRPr/>
            </a:pPr>
            <a:r>
              <a:rPr lang="en-US" sz="1300" dirty="0">
                <a:solidFill>
                  <a:prstClr val="white"/>
                </a:solidFill>
                <a:latin typeface="Arial" panose="020B0604020202020204" pitchFamily="34" charset="0"/>
                <a:cs typeface="Arial" panose="020B0604020202020204" pitchFamily="34" charset="0"/>
              </a:rPr>
              <a:t>Once the form is submitted, the user has successfully signed up to receive flood messages from TRCA through email.</a:t>
            </a:r>
            <a:endParaRPr lang="en-CA" sz="1300" dirty="0">
              <a:solidFill>
                <a:prstClr val="white"/>
              </a:solidFill>
              <a:latin typeface="Arial" panose="020B0604020202020204" pitchFamily="34" charset="0"/>
              <a:cs typeface="Arial" panose="020B0604020202020204" pitchFamily="34" charset="0"/>
            </a:endParaRPr>
          </a:p>
          <a:p>
            <a:pPr defTabSz="966612">
              <a:defRPr/>
            </a:pPr>
            <a:endParaRPr lang="en-CA" dirty="0"/>
          </a:p>
          <a:p>
            <a:endParaRPr lang="en-CA" dirty="0"/>
          </a:p>
          <a:p>
            <a:endParaRPr lang="en-CA" dirty="0"/>
          </a:p>
        </p:txBody>
      </p:sp>
      <p:sp>
        <p:nvSpPr>
          <p:cNvPr id="4" name="Slide Number Placeholder 3">
            <a:extLst>
              <a:ext uri="{FF2B5EF4-FFF2-40B4-BE49-F238E27FC236}">
                <a16:creationId xmlns:a16="http://schemas.microsoft.com/office/drawing/2014/main" id="{44A1E412-2AC8-B872-3D1A-97D3E98BFDF2}"/>
              </a:ext>
            </a:extLst>
          </p:cNvPr>
          <p:cNvSpPr>
            <a:spLocks noGrp="1"/>
          </p:cNvSpPr>
          <p:nvPr>
            <p:ph type="sldNum" sz="quarter" idx="5"/>
          </p:nvPr>
        </p:nvSpPr>
        <p:spPr/>
        <p:txBody>
          <a:bodyPr/>
          <a:lstStyle/>
          <a:p>
            <a:pPr defTabSz="966612">
              <a:defRPr/>
            </a:pPr>
            <a:fld id="{0E06A3FF-CDAC-4A79-8A00-3F7396FF0BB9}" type="slidenum">
              <a:rPr lang="en-CA">
                <a:solidFill>
                  <a:prstClr val="black"/>
                </a:solidFill>
                <a:latin typeface="Calibri" panose="020F0502020204030204"/>
              </a:rPr>
              <a:pPr defTabSz="966612">
                <a:defRPr/>
              </a:pPr>
              <a:t>51</a:t>
            </a:fld>
            <a:endParaRPr lang="en-CA">
              <a:solidFill>
                <a:prstClr val="black"/>
              </a:solidFill>
              <a:latin typeface="Calibri" panose="020F0502020204030204"/>
            </a:endParaRPr>
          </a:p>
        </p:txBody>
      </p:sp>
    </p:spTree>
    <p:extLst>
      <p:ext uri="{BB962C8B-B14F-4D97-AF65-F5344CB8AC3E}">
        <p14:creationId xmlns:p14="http://schemas.microsoft.com/office/powerpoint/2010/main" val="10913374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23E29-D438-C765-A561-4249CE24C9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D7010E-2FC4-702F-1D3A-2E2933F4FD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7F451E-7F00-DD9F-04B9-733B7C0BC4FC}"/>
              </a:ext>
            </a:extLst>
          </p:cNvPr>
          <p:cNvSpPr>
            <a:spLocks noGrp="1"/>
          </p:cNvSpPr>
          <p:nvPr>
            <p:ph type="body" idx="1"/>
          </p:nvPr>
        </p:nvSpPr>
        <p:spPr/>
        <p:txBody>
          <a:bodyPr/>
          <a:lstStyle/>
          <a:p>
            <a:pPr>
              <a:defRPr/>
            </a:pPr>
            <a:r>
              <a:rPr lang="en-US" dirty="0"/>
              <a:t>In addition to TRCA’s Flood Forecasting and Warning program, TRCA maintains a comprehensive flood plain mapping program. The majority of TRCA’s river and stream systems have been mapped to the Regional Storm, Hurricane Hazel, and these maps are used to support our Regulations under the CA act as well as supports municipal land use and infrastructure planning and emergency management. </a:t>
            </a:r>
          </a:p>
          <a:p>
            <a:pPr>
              <a:defRPr/>
            </a:pPr>
            <a:endParaRPr lang="en-US" dirty="0"/>
          </a:p>
          <a:p>
            <a:pPr>
              <a:defRPr/>
            </a:pPr>
            <a:r>
              <a:rPr lang="en-US" dirty="0"/>
              <a:t>TRCA has further developed a web-based viewer to help our partners and the public access our flood plain maps, which can be viewed on our Flood Risk Management website.  </a:t>
            </a:r>
          </a:p>
        </p:txBody>
      </p:sp>
      <p:sp>
        <p:nvSpPr>
          <p:cNvPr id="4" name="Slide Number Placeholder 3">
            <a:extLst>
              <a:ext uri="{FF2B5EF4-FFF2-40B4-BE49-F238E27FC236}">
                <a16:creationId xmlns:a16="http://schemas.microsoft.com/office/drawing/2014/main" id="{A85147B9-2567-BE23-BC93-30369A0FAA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06A3FF-CDAC-4A79-8A00-3F7396FF0BB9}"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664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E887C0-33A5-A94B-996D-AF2ABE5E8155}" type="slidenum">
              <a:rPr lang="en-US" smtClean="0"/>
              <a:t>7</a:t>
            </a:fld>
            <a:endParaRPr lang="en-US"/>
          </a:p>
        </p:txBody>
      </p:sp>
    </p:spTree>
    <p:extLst>
      <p:ext uri="{BB962C8B-B14F-4D97-AF65-F5344CB8AC3E}">
        <p14:creationId xmlns:p14="http://schemas.microsoft.com/office/powerpoint/2010/main" val="3135396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E887C0-33A5-A94B-996D-AF2ABE5E8155}" type="slidenum">
              <a:rPr lang="en-US" smtClean="0"/>
              <a:t>8</a:t>
            </a:fld>
            <a:endParaRPr lang="en-US"/>
          </a:p>
        </p:txBody>
      </p:sp>
    </p:spTree>
    <p:extLst>
      <p:ext uri="{BB962C8B-B14F-4D97-AF65-F5344CB8AC3E}">
        <p14:creationId xmlns:p14="http://schemas.microsoft.com/office/powerpoint/2010/main" val="1222311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E887C0-33A5-A94B-996D-AF2ABE5E8155}" type="slidenum">
              <a:rPr lang="en-US" smtClean="0"/>
              <a:t>9</a:t>
            </a:fld>
            <a:endParaRPr lang="en-US"/>
          </a:p>
        </p:txBody>
      </p:sp>
    </p:spTree>
    <p:extLst>
      <p:ext uri="{BB962C8B-B14F-4D97-AF65-F5344CB8AC3E}">
        <p14:creationId xmlns:p14="http://schemas.microsoft.com/office/powerpoint/2010/main" val="1560530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9E887C0-33A5-A94B-996D-AF2ABE5E8155}" type="slidenum">
              <a:rPr lang="en-US" smtClean="0"/>
              <a:t>10</a:t>
            </a:fld>
            <a:endParaRPr lang="en-US"/>
          </a:p>
        </p:txBody>
      </p:sp>
    </p:spTree>
    <p:extLst>
      <p:ext uri="{BB962C8B-B14F-4D97-AF65-F5344CB8AC3E}">
        <p14:creationId xmlns:p14="http://schemas.microsoft.com/office/powerpoint/2010/main" val="879411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9E887C0-33A5-A94B-996D-AF2ABE5E8155}" type="slidenum">
              <a:rPr lang="en-US" smtClean="0"/>
              <a:t>11</a:t>
            </a:fld>
            <a:endParaRPr lang="en-US"/>
          </a:p>
        </p:txBody>
      </p:sp>
    </p:spTree>
    <p:extLst>
      <p:ext uri="{BB962C8B-B14F-4D97-AF65-F5344CB8AC3E}">
        <p14:creationId xmlns:p14="http://schemas.microsoft.com/office/powerpoint/2010/main" val="948300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9E887C0-33A5-A94B-996D-AF2ABE5E8155}" type="slidenum">
              <a:rPr lang="en-US" smtClean="0"/>
              <a:t>12</a:t>
            </a:fld>
            <a:endParaRPr lang="en-US"/>
          </a:p>
        </p:txBody>
      </p:sp>
    </p:spTree>
    <p:extLst>
      <p:ext uri="{BB962C8B-B14F-4D97-AF65-F5344CB8AC3E}">
        <p14:creationId xmlns:p14="http://schemas.microsoft.com/office/powerpoint/2010/main" val="1952992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4671EF-E930-5041-93E6-068926879B88}" type="slidenum">
              <a:rPr lang="en-US" smtClean="0"/>
              <a:t>34</a:t>
            </a:fld>
            <a:endParaRPr lang="en-US"/>
          </a:p>
        </p:txBody>
      </p:sp>
    </p:spTree>
    <p:extLst>
      <p:ext uri="{BB962C8B-B14F-4D97-AF65-F5344CB8AC3E}">
        <p14:creationId xmlns:p14="http://schemas.microsoft.com/office/powerpoint/2010/main" val="3336580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89000" y="1216152"/>
            <a:ext cx="7366000" cy="635000"/>
          </a:xfrm>
        </p:spPr>
        <p:txBody>
          <a:bodyPr/>
          <a:lstStyle/>
          <a:p>
            <a:r>
              <a:rPr lang="en-US"/>
              <a:t>Click to edit Master title style</a:t>
            </a:r>
            <a:endParaRPr lang="en-US" dirty="0"/>
          </a:p>
        </p:txBody>
      </p:sp>
      <p:sp>
        <p:nvSpPr>
          <p:cNvPr id="3" name="Subtitle 2"/>
          <p:cNvSpPr>
            <a:spLocks noGrp="1"/>
          </p:cNvSpPr>
          <p:nvPr>
            <p:ph type="subTitle" idx="1"/>
          </p:nvPr>
        </p:nvSpPr>
        <p:spPr>
          <a:xfrm>
            <a:off x="889000" y="2048256"/>
            <a:ext cx="7366000" cy="3666744"/>
          </a:xfrm>
        </p:spPr>
        <p:txBody>
          <a:bodyPr lIns="0" tIns="0" rIns="0" bIns="0">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4C0E26-D505-9941-A041-0EC9DF762489}" type="slidenum">
              <a:rPr lang="en-US" smtClean="0"/>
              <a:t>‹#›</a:t>
            </a:fld>
            <a:endParaRPr lang="en-US"/>
          </a:p>
        </p:txBody>
      </p:sp>
    </p:spTree>
    <p:extLst>
      <p:ext uri="{BB962C8B-B14F-4D97-AF65-F5344CB8AC3E}">
        <p14:creationId xmlns:p14="http://schemas.microsoft.com/office/powerpoint/2010/main" val="1511850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Full Image">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8F5D33B7-C347-4601-AE2E-82AC89C69EBA}"/>
              </a:ext>
            </a:extLst>
          </p:cNvPr>
          <p:cNvSpPr>
            <a:spLocks noGrp="1"/>
          </p:cNvSpPr>
          <p:nvPr>
            <p:ph type="ftr" sz="quarter" idx="3"/>
          </p:nvPr>
        </p:nvSpPr>
        <p:spPr>
          <a:xfrm>
            <a:off x="6072962" y="6356351"/>
            <a:ext cx="224664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lgn="r"/>
            <a:r>
              <a:rPr lang="en-CA" dirty="0"/>
              <a:t>Toronto and Region Conservation Authority</a:t>
            </a:r>
          </a:p>
        </p:txBody>
      </p:sp>
      <p:sp>
        <p:nvSpPr>
          <p:cNvPr id="8" name="Slide Number Placeholder 5">
            <a:extLst>
              <a:ext uri="{FF2B5EF4-FFF2-40B4-BE49-F238E27FC236}">
                <a16:creationId xmlns:a16="http://schemas.microsoft.com/office/drawing/2014/main" id="{08AB4DC5-083B-4825-AF5A-8FA285DE8D8F}"/>
              </a:ext>
            </a:extLst>
          </p:cNvPr>
          <p:cNvSpPr>
            <a:spLocks noGrp="1"/>
          </p:cNvSpPr>
          <p:nvPr>
            <p:ph type="sldNum" sz="quarter" idx="4"/>
          </p:nvPr>
        </p:nvSpPr>
        <p:spPr>
          <a:xfrm>
            <a:off x="8389751" y="6356351"/>
            <a:ext cx="398345"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lgn="l"/>
            <a:fld id="{9561071F-2938-4A67-A218-82CF87DCAC96}" type="slidenum">
              <a:rPr lang="en-CA" smtClean="0"/>
              <a:pPr algn="l"/>
              <a:t>‹#›</a:t>
            </a:fld>
            <a:endParaRPr lang="en-CA" dirty="0"/>
          </a:p>
        </p:txBody>
      </p:sp>
      <p:sp>
        <p:nvSpPr>
          <p:cNvPr id="6" name="Picture Placeholder 4">
            <a:extLst>
              <a:ext uri="{FF2B5EF4-FFF2-40B4-BE49-F238E27FC236}">
                <a16:creationId xmlns:a16="http://schemas.microsoft.com/office/drawing/2014/main" id="{B40B9943-EAF8-4853-AA59-E11A8191A35C}"/>
              </a:ext>
            </a:extLst>
          </p:cNvPr>
          <p:cNvSpPr>
            <a:spLocks noGrp="1"/>
          </p:cNvSpPr>
          <p:nvPr>
            <p:ph type="pic" sz="quarter" idx="13"/>
          </p:nvPr>
        </p:nvSpPr>
        <p:spPr>
          <a:xfrm>
            <a:off x="519097" y="1654119"/>
            <a:ext cx="8105807" cy="4280288"/>
          </a:xfrm>
          <a:prstGeom prst="rect">
            <a:avLst/>
          </a:prstGeom>
        </p:spPr>
        <p:txBody>
          <a:bodyPr/>
          <a:lstStyle/>
          <a:p>
            <a:endParaRPr lang="en-CA" dirty="0"/>
          </a:p>
        </p:txBody>
      </p:sp>
      <p:sp>
        <p:nvSpPr>
          <p:cNvPr id="11" name="Title Placeholder 1">
            <a:extLst>
              <a:ext uri="{FF2B5EF4-FFF2-40B4-BE49-F238E27FC236}">
                <a16:creationId xmlns:a16="http://schemas.microsoft.com/office/drawing/2014/main" id="{25B09E4A-FF7C-424D-8A19-6E54A7354DF0}"/>
              </a:ext>
            </a:extLst>
          </p:cNvPr>
          <p:cNvSpPr>
            <a:spLocks noGrp="1"/>
          </p:cNvSpPr>
          <p:nvPr>
            <p:ph type="title"/>
          </p:nvPr>
        </p:nvSpPr>
        <p:spPr>
          <a:xfrm>
            <a:off x="519097" y="398786"/>
            <a:ext cx="8105807" cy="1155134"/>
          </a:xfrm>
          <a:prstGeom prst="rect">
            <a:avLst/>
          </a:prstGeom>
        </p:spPr>
        <p:txBody>
          <a:bodyPr vert="horz" lIns="91440" tIns="45720" rIns="91440" bIns="45720" rtlCol="0" anchor="ctr">
            <a:normAutofit/>
          </a:bodyPr>
          <a:lstStyle/>
          <a:p>
            <a:endParaRPr lang="en-CA"/>
          </a:p>
        </p:txBody>
      </p:sp>
    </p:spTree>
    <p:extLst>
      <p:ext uri="{BB962C8B-B14F-4D97-AF65-F5344CB8AC3E}">
        <p14:creationId xmlns:p14="http://schemas.microsoft.com/office/powerpoint/2010/main" val="2004490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xt and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C6F94A-2AAE-447D-93CB-C3AD0966025A}"/>
              </a:ext>
            </a:extLst>
          </p:cNvPr>
          <p:cNvSpPr>
            <a:spLocks noGrp="1"/>
          </p:cNvSpPr>
          <p:nvPr>
            <p:ph sz="half" idx="1"/>
          </p:nvPr>
        </p:nvSpPr>
        <p:spPr>
          <a:xfrm>
            <a:off x="519097" y="1654897"/>
            <a:ext cx="3869183" cy="42802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Footer Placeholder 4">
            <a:extLst>
              <a:ext uri="{FF2B5EF4-FFF2-40B4-BE49-F238E27FC236}">
                <a16:creationId xmlns:a16="http://schemas.microsoft.com/office/drawing/2014/main" id="{C6FCD9A8-44BB-4C05-9F22-D0E96A37E8A9}"/>
              </a:ext>
            </a:extLst>
          </p:cNvPr>
          <p:cNvSpPr>
            <a:spLocks noGrp="1"/>
          </p:cNvSpPr>
          <p:nvPr>
            <p:ph type="ftr" sz="quarter" idx="3"/>
          </p:nvPr>
        </p:nvSpPr>
        <p:spPr>
          <a:xfrm>
            <a:off x="6072962" y="6356351"/>
            <a:ext cx="224664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lgn="r"/>
            <a:r>
              <a:rPr lang="en-CA" dirty="0"/>
              <a:t>Toronto and Region Conservation Authority</a:t>
            </a:r>
          </a:p>
        </p:txBody>
      </p:sp>
      <p:sp>
        <p:nvSpPr>
          <p:cNvPr id="11" name="Slide Number Placeholder 5">
            <a:extLst>
              <a:ext uri="{FF2B5EF4-FFF2-40B4-BE49-F238E27FC236}">
                <a16:creationId xmlns:a16="http://schemas.microsoft.com/office/drawing/2014/main" id="{C755FA32-8CBE-4B93-AC21-C8C0F394D20F}"/>
              </a:ext>
            </a:extLst>
          </p:cNvPr>
          <p:cNvSpPr>
            <a:spLocks noGrp="1"/>
          </p:cNvSpPr>
          <p:nvPr>
            <p:ph type="sldNum" sz="quarter" idx="4"/>
          </p:nvPr>
        </p:nvSpPr>
        <p:spPr>
          <a:xfrm>
            <a:off x="8389751" y="6356351"/>
            <a:ext cx="398345"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lgn="l"/>
            <a:fld id="{9561071F-2938-4A67-A218-82CF87DCAC96}" type="slidenum">
              <a:rPr lang="en-CA" smtClean="0"/>
              <a:pPr algn="l"/>
              <a:t>‹#›</a:t>
            </a:fld>
            <a:endParaRPr lang="en-CA" dirty="0"/>
          </a:p>
        </p:txBody>
      </p:sp>
      <p:sp>
        <p:nvSpPr>
          <p:cNvPr id="7" name="Picture Placeholder 4">
            <a:extLst>
              <a:ext uri="{FF2B5EF4-FFF2-40B4-BE49-F238E27FC236}">
                <a16:creationId xmlns:a16="http://schemas.microsoft.com/office/drawing/2014/main" id="{400838E2-08FD-49FB-B623-B69FB01EBB40}"/>
              </a:ext>
            </a:extLst>
          </p:cNvPr>
          <p:cNvSpPr>
            <a:spLocks noGrp="1"/>
          </p:cNvSpPr>
          <p:nvPr>
            <p:ph type="pic" sz="quarter" idx="13"/>
          </p:nvPr>
        </p:nvSpPr>
        <p:spPr>
          <a:xfrm>
            <a:off x="4755721" y="1654119"/>
            <a:ext cx="3869183" cy="3960101"/>
          </a:xfrm>
          <a:prstGeom prst="rect">
            <a:avLst/>
          </a:prstGeom>
        </p:spPr>
        <p:txBody>
          <a:bodyPr/>
          <a:lstStyle/>
          <a:p>
            <a:endParaRPr lang="en-CA" dirty="0"/>
          </a:p>
        </p:txBody>
      </p:sp>
      <p:sp>
        <p:nvSpPr>
          <p:cNvPr id="13" name="Title Placeholder 1">
            <a:extLst>
              <a:ext uri="{FF2B5EF4-FFF2-40B4-BE49-F238E27FC236}">
                <a16:creationId xmlns:a16="http://schemas.microsoft.com/office/drawing/2014/main" id="{31501E2E-7088-4FA3-9891-0BADFF82B843}"/>
              </a:ext>
            </a:extLst>
          </p:cNvPr>
          <p:cNvSpPr>
            <a:spLocks noGrp="1"/>
          </p:cNvSpPr>
          <p:nvPr>
            <p:ph type="title"/>
          </p:nvPr>
        </p:nvSpPr>
        <p:spPr>
          <a:xfrm>
            <a:off x="519097" y="398786"/>
            <a:ext cx="8105807" cy="1155134"/>
          </a:xfrm>
          <a:prstGeom prst="rect">
            <a:avLst/>
          </a:prstGeom>
        </p:spPr>
        <p:txBody>
          <a:bodyPr vert="horz" lIns="91440" tIns="45720" rIns="91440" bIns="45720" rtlCol="0" anchor="ctr">
            <a:normAutofit/>
          </a:bodyPr>
          <a:lstStyle/>
          <a:p>
            <a:endParaRPr lang="en-CA"/>
          </a:p>
        </p:txBody>
      </p:sp>
    </p:spTree>
    <p:extLst>
      <p:ext uri="{BB962C8B-B14F-4D97-AF65-F5344CB8AC3E}">
        <p14:creationId xmlns:p14="http://schemas.microsoft.com/office/powerpoint/2010/main" val="3466894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C6F94A-2AAE-447D-93CB-C3AD0966025A}"/>
              </a:ext>
            </a:extLst>
          </p:cNvPr>
          <p:cNvSpPr>
            <a:spLocks noGrp="1"/>
          </p:cNvSpPr>
          <p:nvPr>
            <p:ph sz="half" idx="1"/>
          </p:nvPr>
        </p:nvSpPr>
        <p:spPr>
          <a:xfrm>
            <a:off x="519097" y="1654897"/>
            <a:ext cx="3869183" cy="42802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Footer Placeholder 4">
            <a:extLst>
              <a:ext uri="{FF2B5EF4-FFF2-40B4-BE49-F238E27FC236}">
                <a16:creationId xmlns:a16="http://schemas.microsoft.com/office/drawing/2014/main" id="{C6FCD9A8-44BB-4C05-9F22-D0E96A37E8A9}"/>
              </a:ext>
            </a:extLst>
          </p:cNvPr>
          <p:cNvSpPr>
            <a:spLocks noGrp="1"/>
          </p:cNvSpPr>
          <p:nvPr>
            <p:ph type="ftr" sz="quarter" idx="3"/>
          </p:nvPr>
        </p:nvSpPr>
        <p:spPr>
          <a:xfrm>
            <a:off x="6072962" y="6356351"/>
            <a:ext cx="224664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lgn="r"/>
            <a:r>
              <a:rPr lang="en-CA" dirty="0"/>
              <a:t>Toronto and Region Conservation Authority</a:t>
            </a:r>
          </a:p>
        </p:txBody>
      </p:sp>
      <p:sp>
        <p:nvSpPr>
          <p:cNvPr id="11" name="Slide Number Placeholder 5">
            <a:extLst>
              <a:ext uri="{FF2B5EF4-FFF2-40B4-BE49-F238E27FC236}">
                <a16:creationId xmlns:a16="http://schemas.microsoft.com/office/drawing/2014/main" id="{C755FA32-8CBE-4B93-AC21-C8C0F394D20F}"/>
              </a:ext>
            </a:extLst>
          </p:cNvPr>
          <p:cNvSpPr>
            <a:spLocks noGrp="1"/>
          </p:cNvSpPr>
          <p:nvPr>
            <p:ph type="sldNum" sz="quarter" idx="4"/>
          </p:nvPr>
        </p:nvSpPr>
        <p:spPr>
          <a:xfrm>
            <a:off x="8389751" y="6356351"/>
            <a:ext cx="398345"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lgn="l"/>
            <a:fld id="{9561071F-2938-4A67-A218-82CF87DCAC96}" type="slidenum">
              <a:rPr lang="en-CA" smtClean="0"/>
              <a:pPr algn="l"/>
              <a:t>‹#›</a:t>
            </a:fld>
            <a:endParaRPr lang="en-CA" dirty="0"/>
          </a:p>
        </p:txBody>
      </p:sp>
      <p:sp>
        <p:nvSpPr>
          <p:cNvPr id="17" name="Content Placeholder 2">
            <a:extLst>
              <a:ext uri="{FF2B5EF4-FFF2-40B4-BE49-F238E27FC236}">
                <a16:creationId xmlns:a16="http://schemas.microsoft.com/office/drawing/2014/main" id="{45EFEAAC-DBD4-4DD4-A9DC-0EE0E620B66E}"/>
              </a:ext>
            </a:extLst>
          </p:cNvPr>
          <p:cNvSpPr>
            <a:spLocks noGrp="1"/>
          </p:cNvSpPr>
          <p:nvPr>
            <p:ph sz="half" idx="10"/>
          </p:nvPr>
        </p:nvSpPr>
        <p:spPr>
          <a:xfrm>
            <a:off x="4755721" y="1654897"/>
            <a:ext cx="3869183" cy="42802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85D39E88-3CD2-45E3-9EAE-782C383DE2D7}"/>
              </a:ext>
            </a:extLst>
          </p:cNvPr>
          <p:cNvSpPr>
            <a:spLocks noGrp="1"/>
          </p:cNvSpPr>
          <p:nvPr>
            <p:ph type="title"/>
          </p:nvPr>
        </p:nvSpPr>
        <p:spPr>
          <a:xfrm>
            <a:off x="519097" y="398786"/>
            <a:ext cx="8105807" cy="1155134"/>
          </a:xfrm>
          <a:prstGeom prst="rect">
            <a:avLst/>
          </a:prstGeom>
        </p:spPr>
        <p:txBody>
          <a:bodyPr vert="horz" lIns="91440" tIns="45720" rIns="91440" bIns="45720" rtlCol="0" anchor="ctr">
            <a:normAutofit/>
          </a:bodyPr>
          <a:lstStyle/>
          <a:p>
            <a:endParaRPr lang="en-CA"/>
          </a:p>
        </p:txBody>
      </p:sp>
    </p:spTree>
    <p:extLst>
      <p:ext uri="{BB962C8B-B14F-4D97-AF65-F5344CB8AC3E}">
        <p14:creationId xmlns:p14="http://schemas.microsoft.com/office/powerpoint/2010/main" val="2360005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mparison Tex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34F248A-DE80-46BF-8BE5-297157C0A57D}"/>
              </a:ext>
            </a:extLst>
          </p:cNvPr>
          <p:cNvSpPr>
            <a:spLocks noGrp="1"/>
          </p:cNvSpPr>
          <p:nvPr>
            <p:ph type="body" idx="1"/>
          </p:nvPr>
        </p:nvSpPr>
        <p:spPr>
          <a:xfrm>
            <a:off x="519097" y="1630674"/>
            <a:ext cx="3868340" cy="495445"/>
          </a:xfrm>
          <a:prstGeom prst="rect">
            <a:avLst/>
          </a:prstGeom>
        </p:spPr>
        <p:txBody>
          <a:bodyPr anchor="ct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Footer Placeholder 4">
            <a:extLst>
              <a:ext uri="{FF2B5EF4-FFF2-40B4-BE49-F238E27FC236}">
                <a16:creationId xmlns:a16="http://schemas.microsoft.com/office/drawing/2014/main" id="{828EDD91-0EE1-4702-B302-385B9F8D53EE}"/>
              </a:ext>
            </a:extLst>
          </p:cNvPr>
          <p:cNvSpPr>
            <a:spLocks noGrp="1"/>
          </p:cNvSpPr>
          <p:nvPr>
            <p:ph type="ftr" sz="quarter" idx="10"/>
          </p:nvPr>
        </p:nvSpPr>
        <p:spPr>
          <a:xfrm>
            <a:off x="6072962" y="6356351"/>
            <a:ext cx="224664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lgn="r"/>
            <a:r>
              <a:rPr lang="en-CA" dirty="0"/>
              <a:t>Toronto and Region Conservation Authority</a:t>
            </a:r>
          </a:p>
        </p:txBody>
      </p:sp>
      <p:sp>
        <p:nvSpPr>
          <p:cNvPr id="11" name="Slide Number Placeholder 5">
            <a:extLst>
              <a:ext uri="{FF2B5EF4-FFF2-40B4-BE49-F238E27FC236}">
                <a16:creationId xmlns:a16="http://schemas.microsoft.com/office/drawing/2014/main" id="{68631F81-1D22-4A55-A05A-A7FA5CE722B4}"/>
              </a:ext>
            </a:extLst>
          </p:cNvPr>
          <p:cNvSpPr>
            <a:spLocks noGrp="1"/>
          </p:cNvSpPr>
          <p:nvPr>
            <p:ph type="sldNum" sz="quarter" idx="11"/>
          </p:nvPr>
        </p:nvSpPr>
        <p:spPr>
          <a:xfrm>
            <a:off x="8389751" y="6356351"/>
            <a:ext cx="398345"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lgn="l"/>
            <a:fld id="{9561071F-2938-4A67-A218-82CF87DCAC96}" type="slidenum">
              <a:rPr lang="en-CA" smtClean="0"/>
              <a:pPr algn="l"/>
              <a:t>‹#›</a:t>
            </a:fld>
            <a:endParaRPr lang="en-CA" dirty="0"/>
          </a:p>
        </p:txBody>
      </p:sp>
      <p:sp>
        <p:nvSpPr>
          <p:cNvPr id="12" name="Content Placeholder 2">
            <a:extLst>
              <a:ext uri="{FF2B5EF4-FFF2-40B4-BE49-F238E27FC236}">
                <a16:creationId xmlns:a16="http://schemas.microsoft.com/office/drawing/2014/main" id="{4D9B5FD5-EE74-40EB-8BD0-BD000E072DA2}"/>
              </a:ext>
            </a:extLst>
          </p:cNvPr>
          <p:cNvSpPr>
            <a:spLocks noGrp="1"/>
          </p:cNvSpPr>
          <p:nvPr>
            <p:ph sz="half" idx="12"/>
          </p:nvPr>
        </p:nvSpPr>
        <p:spPr>
          <a:xfrm>
            <a:off x="519097" y="2202869"/>
            <a:ext cx="3869183" cy="37323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4" name="Content Placeholder 2">
            <a:extLst>
              <a:ext uri="{FF2B5EF4-FFF2-40B4-BE49-F238E27FC236}">
                <a16:creationId xmlns:a16="http://schemas.microsoft.com/office/drawing/2014/main" id="{E265E737-0C21-4975-9CC5-2ADE0FE49552}"/>
              </a:ext>
            </a:extLst>
          </p:cNvPr>
          <p:cNvSpPr>
            <a:spLocks noGrp="1"/>
          </p:cNvSpPr>
          <p:nvPr>
            <p:ph sz="half" idx="13"/>
          </p:nvPr>
        </p:nvSpPr>
        <p:spPr>
          <a:xfrm>
            <a:off x="4755721" y="2202869"/>
            <a:ext cx="3869183" cy="37323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6" name="Text Placeholder 2">
            <a:extLst>
              <a:ext uri="{FF2B5EF4-FFF2-40B4-BE49-F238E27FC236}">
                <a16:creationId xmlns:a16="http://schemas.microsoft.com/office/drawing/2014/main" id="{65FA7E8F-EC6A-42A0-A9BC-56EFB6CF8888}"/>
              </a:ext>
            </a:extLst>
          </p:cNvPr>
          <p:cNvSpPr>
            <a:spLocks noGrp="1"/>
          </p:cNvSpPr>
          <p:nvPr>
            <p:ph type="body" idx="14"/>
          </p:nvPr>
        </p:nvSpPr>
        <p:spPr>
          <a:xfrm>
            <a:off x="4755721" y="1630673"/>
            <a:ext cx="3868340" cy="495445"/>
          </a:xfrm>
          <a:prstGeom prst="rect">
            <a:avLst/>
          </a:prstGeom>
        </p:spPr>
        <p:txBody>
          <a:bodyPr anchor="ct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7" name="Title Placeholder 1">
            <a:extLst>
              <a:ext uri="{FF2B5EF4-FFF2-40B4-BE49-F238E27FC236}">
                <a16:creationId xmlns:a16="http://schemas.microsoft.com/office/drawing/2014/main" id="{397F78BE-E0E2-4943-837B-3178BACDA238}"/>
              </a:ext>
            </a:extLst>
          </p:cNvPr>
          <p:cNvSpPr>
            <a:spLocks noGrp="1"/>
          </p:cNvSpPr>
          <p:nvPr>
            <p:ph type="title"/>
          </p:nvPr>
        </p:nvSpPr>
        <p:spPr>
          <a:xfrm>
            <a:off x="519097" y="398786"/>
            <a:ext cx="8105807" cy="1155134"/>
          </a:xfrm>
          <a:prstGeom prst="rect">
            <a:avLst/>
          </a:prstGeom>
        </p:spPr>
        <p:txBody>
          <a:bodyPr vert="horz" lIns="91440" tIns="45720" rIns="91440" bIns="45720" rtlCol="0" anchor="ctr">
            <a:normAutofit/>
          </a:bodyPr>
          <a:lstStyle/>
          <a:p>
            <a:endParaRPr lang="en-CA"/>
          </a:p>
        </p:txBody>
      </p:sp>
    </p:spTree>
    <p:extLst>
      <p:ext uri="{BB962C8B-B14F-4D97-AF65-F5344CB8AC3E}">
        <p14:creationId xmlns:p14="http://schemas.microsoft.com/office/powerpoint/2010/main" val="3725863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Column Text - no bullets">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8F5D33B7-C347-4601-AE2E-82AC89C69EBA}"/>
              </a:ext>
            </a:extLst>
          </p:cNvPr>
          <p:cNvSpPr>
            <a:spLocks noGrp="1"/>
          </p:cNvSpPr>
          <p:nvPr>
            <p:ph type="ftr" sz="quarter" idx="3"/>
          </p:nvPr>
        </p:nvSpPr>
        <p:spPr>
          <a:xfrm>
            <a:off x="6072962" y="6356351"/>
            <a:ext cx="224664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lgn="r"/>
            <a:r>
              <a:rPr lang="en-CA" dirty="0"/>
              <a:t>Toronto and Region Conservation Authority</a:t>
            </a:r>
          </a:p>
        </p:txBody>
      </p:sp>
      <p:sp>
        <p:nvSpPr>
          <p:cNvPr id="8" name="Slide Number Placeholder 5">
            <a:extLst>
              <a:ext uri="{FF2B5EF4-FFF2-40B4-BE49-F238E27FC236}">
                <a16:creationId xmlns:a16="http://schemas.microsoft.com/office/drawing/2014/main" id="{08AB4DC5-083B-4825-AF5A-8FA285DE8D8F}"/>
              </a:ext>
            </a:extLst>
          </p:cNvPr>
          <p:cNvSpPr>
            <a:spLocks noGrp="1"/>
          </p:cNvSpPr>
          <p:nvPr>
            <p:ph type="sldNum" sz="quarter" idx="4"/>
          </p:nvPr>
        </p:nvSpPr>
        <p:spPr>
          <a:xfrm>
            <a:off x="8389751" y="6356351"/>
            <a:ext cx="398345"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lgn="l"/>
            <a:fld id="{9561071F-2938-4A67-A218-82CF87DCAC96}" type="slidenum">
              <a:rPr lang="en-CA" smtClean="0"/>
              <a:pPr algn="l"/>
              <a:t>‹#›</a:t>
            </a:fld>
            <a:endParaRPr lang="en-CA" dirty="0"/>
          </a:p>
        </p:txBody>
      </p:sp>
      <p:sp>
        <p:nvSpPr>
          <p:cNvPr id="12" name="Content Placeholder 2">
            <a:extLst>
              <a:ext uri="{FF2B5EF4-FFF2-40B4-BE49-F238E27FC236}">
                <a16:creationId xmlns:a16="http://schemas.microsoft.com/office/drawing/2014/main" id="{229F70E2-9C56-4072-B91B-A6198B1B302C}"/>
              </a:ext>
            </a:extLst>
          </p:cNvPr>
          <p:cNvSpPr>
            <a:spLocks noGrp="1"/>
          </p:cNvSpPr>
          <p:nvPr>
            <p:ph sz="half" idx="10"/>
          </p:nvPr>
        </p:nvSpPr>
        <p:spPr>
          <a:xfrm>
            <a:off x="519096" y="1654897"/>
            <a:ext cx="8105806" cy="4280288"/>
          </a:xfrm>
          <a:prstGeom prst="rect">
            <a:avLst/>
          </a:prstGeom>
        </p:spPr>
        <p:txBody>
          <a:bodyPr/>
          <a:lstStyle>
            <a:lvl1pPr marL="0" indent="0">
              <a:buNone/>
              <a:defRPr/>
            </a:lvl1pPr>
          </a:lstStyle>
          <a:p>
            <a:pPr lvl="0"/>
            <a:r>
              <a:rPr lang="en-US"/>
              <a:t>Click to edit Master text styles</a:t>
            </a:r>
          </a:p>
        </p:txBody>
      </p:sp>
      <p:sp>
        <p:nvSpPr>
          <p:cNvPr id="13" name="Title Placeholder 1">
            <a:extLst>
              <a:ext uri="{FF2B5EF4-FFF2-40B4-BE49-F238E27FC236}">
                <a16:creationId xmlns:a16="http://schemas.microsoft.com/office/drawing/2014/main" id="{33AE2118-E9FE-46C9-8427-40F3E6268A31}"/>
              </a:ext>
            </a:extLst>
          </p:cNvPr>
          <p:cNvSpPr>
            <a:spLocks noGrp="1"/>
          </p:cNvSpPr>
          <p:nvPr>
            <p:ph type="title"/>
          </p:nvPr>
        </p:nvSpPr>
        <p:spPr>
          <a:xfrm>
            <a:off x="519097" y="398786"/>
            <a:ext cx="8105807" cy="1155134"/>
          </a:xfrm>
          <a:prstGeom prst="rect">
            <a:avLst/>
          </a:prstGeom>
        </p:spPr>
        <p:txBody>
          <a:bodyPr vert="horz" lIns="91440" tIns="45720" rIns="91440" bIns="45720" rtlCol="0" anchor="ctr">
            <a:normAutofit/>
          </a:bodyPr>
          <a:lstStyle/>
          <a:p>
            <a:endParaRPr lang="en-CA"/>
          </a:p>
        </p:txBody>
      </p:sp>
    </p:spTree>
    <p:extLst>
      <p:ext uri="{BB962C8B-B14F-4D97-AF65-F5344CB8AC3E}">
        <p14:creationId xmlns:p14="http://schemas.microsoft.com/office/powerpoint/2010/main" val="3654794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10/17/2024</a:t>
            </a:fld>
            <a:endParaRPr lang="en-US"/>
          </a:p>
        </p:txBody>
      </p:sp>
      <p:sp>
        <p:nvSpPr>
          <p:cNvPr id="4" name="Holder 4"/>
          <p:cNvSpPr>
            <a:spLocks noGrp="1"/>
          </p:cNvSpPr>
          <p:nvPr>
            <p:ph type="sldNum" sz="quarter" idx="7"/>
          </p:nvPr>
        </p:nvSpPr>
        <p:spPr/>
        <p:txBody>
          <a:bodyPr lIns="0" tIns="0" rIns="0" bIns="0"/>
          <a:lstStyle>
            <a:lvl1pPr>
              <a:defRPr sz="900" b="0" i="0">
                <a:solidFill>
                  <a:srgbClr val="888888"/>
                </a:solidFill>
                <a:latin typeface="Calibri"/>
                <a:cs typeface="Calibri"/>
              </a:defRPr>
            </a:lvl1pPr>
          </a:lstStyle>
          <a:p>
            <a:pPr marL="58103">
              <a:lnSpc>
                <a:spcPts val="930"/>
              </a:lnSpc>
            </a:pPr>
            <a:fld id="{81D60167-4931-47E6-BA6A-407CBD079E47}" type="slidenum">
              <a:rPr lang="en-US" spc="-38" smtClean="0"/>
              <a:pPr marL="58103">
                <a:lnSpc>
                  <a:spcPts val="930"/>
                </a:lnSpc>
              </a:pPr>
              <a:t>‹#›</a:t>
            </a:fld>
            <a:endParaRPr lang="en-US" spc="-38"/>
          </a:p>
        </p:txBody>
      </p:sp>
    </p:spTree>
    <p:extLst>
      <p:ext uri="{BB962C8B-B14F-4D97-AF65-F5344CB8AC3E}">
        <p14:creationId xmlns:p14="http://schemas.microsoft.com/office/powerpoint/2010/main" val="2279222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11" name="Picture 11">
            <a:extLst>
              <a:ext uri="{FF2B5EF4-FFF2-40B4-BE49-F238E27FC236}">
                <a16:creationId xmlns:a16="http://schemas.microsoft.com/office/drawing/2014/main" id="{52328342-F041-9843-AA8F-408A56C34A14}"/>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336"/>
          <a:stretch/>
        </p:blipFill>
        <p:spPr bwMode="auto">
          <a:xfrm>
            <a:off x="6646864" y="3429001"/>
            <a:ext cx="210026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a:extLst>
              <a:ext uri="{FF2B5EF4-FFF2-40B4-BE49-F238E27FC236}">
                <a16:creationId xmlns:a16="http://schemas.microsoft.com/office/drawing/2014/main" id="{77AC1A93-A1EB-8B4D-B0E0-BC531EF3B1B6}"/>
              </a:ext>
            </a:extLst>
          </p:cNvPr>
          <p:cNvPicPr>
            <a:picLocks noChangeAspect="1" noChangeArrowheads="1"/>
          </p:cNvPicPr>
          <p:nvPr/>
        </p:nvPicPr>
        <p:blipFill>
          <a:blip r:embed="rId3"/>
          <a:srcRect/>
          <a:stretch/>
        </p:blipFill>
        <p:spPr bwMode="auto">
          <a:xfrm>
            <a:off x="396680" y="569867"/>
            <a:ext cx="1834983" cy="820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640D7AE-EAF3-D04A-BFB9-4475A583AB6B}"/>
              </a:ext>
            </a:extLst>
          </p:cNvPr>
          <p:cNvSpPr>
            <a:spLocks noGrp="1"/>
          </p:cNvSpPr>
          <p:nvPr>
            <p:ph type="ctrTitle" hasCustomPrompt="1"/>
          </p:nvPr>
        </p:nvSpPr>
        <p:spPr>
          <a:xfrm>
            <a:off x="396679" y="2264088"/>
            <a:ext cx="8142014" cy="738664"/>
          </a:xfrm>
          <a:prstGeom prst="rect">
            <a:avLst/>
          </a:prstGeom>
        </p:spPr>
        <p:txBody>
          <a:bodyPr anchor="t">
            <a:spAutoFit/>
          </a:bodyPr>
          <a:lstStyle>
            <a:lvl1pPr algn="l">
              <a:lnSpc>
                <a:spcPct val="80000"/>
              </a:lnSpc>
              <a:spcAft>
                <a:spcPts val="900"/>
              </a:spcAft>
              <a:defRPr sz="6000" baseline="0"/>
            </a:lvl1pPr>
          </a:lstStyle>
          <a:p>
            <a:r>
              <a:rPr lang="en-US" dirty="0"/>
              <a:t>Click to edit master</a:t>
            </a:r>
          </a:p>
        </p:txBody>
      </p:sp>
      <p:sp>
        <p:nvSpPr>
          <p:cNvPr id="3" name="Subtitle 2">
            <a:extLst>
              <a:ext uri="{FF2B5EF4-FFF2-40B4-BE49-F238E27FC236}">
                <a16:creationId xmlns:a16="http://schemas.microsoft.com/office/drawing/2014/main" id="{5746DCDF-21FE-8C4D-8745-7DCFD4D2570B}"/>
              </a:ext>
            </a:extLst>
          </p:cNvPr>
          <p:cNvSpPr>
            <a:spLocks noGrp="1"/>
          </p:cNvSpPr>
          <p:nvPr>
            <p:ph type="subTitle" idx="1" hasCustomPrompt="1"/>
          </p:nvPr>
        </p:nvSpPr>
        <p:spPr>
          <a:xfrm>
            <a:off x="396680" y="3457888"/>
            <a:ext cx="6604817" cy="461665"/>
          </a:xfrm>
        </p:spPr>
        <p:txBody>
          <a:bodyPr>
            <a:spAutoFit/>
          </a:bodyPr>
          <a:lstStyle>
            <a:lvl1pPr marL="0" indent="0" algn="l">
              <a:buNone/>
              <a:defRPr sz="300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9" name="Text Placeholder 18">
            <a:extLst>
              <a:ext uri="{FF2B5EF4-FFF2-40B4-BE49-F238E27FC236}">
                <a16:creationId xmlns:a16="http://schemas.microsoft.com/office/drawing/2014/main" id="{ED314930-454A-F846-BAF7-F0B6DD2E71DE}"/>
              </a:ext>
            </a:extLst>
          </p:cNvPr>
          <p:cNvSpPr>
            <a:spLocks noGrp="1"/>
          </p:cNvSpPr>
          <p:nvPr>
            <p:ph type="body" sz="quarter" idx="10" hasCustomPrompt="1"/>
          </p:nvPr>
        </p:nvSpPr>
        <p:spPr>
          <a:xfrm>
            <a:off x="396875" y="5547798"/>
            <a:ext cx="6604621" cy="461665"/>
          </a:xfrm>
        </p:spPr>
        <p:txBody>
          <a:bodyPr>
            <a:spAutoFit/>
          </a:bodyPr>
          <a:lstStyle>
            <a:lvl1pPr marL="0" indent="0" eaLnBrk="1" fontAlgn="auto" hangingPunct="1">
              <a:spcBef>
                <a:spcPts val="0"/>
              </a:spcBef>
              <a:spcAft>
                <a:spcPts val="0"/>
              </a:spcAft>
              <a:buNone/>
              <a:defRPr/>
            </a:lvl1pPr>
            <a:lvl3pPr>
              <a:buNone/>
              <a:defRPr/>
            </a:lvl3pPr>
            <a:lvl4pPr>
              <a:buNone/>
              <a:defRPr/>
            </a:lvl4pPr>
          </a:lstStyle>
          <a:p>
            <a:pPr eaLnBrk="1" fontAlgn="auto" hangingPunct="1">
              <a:spcBef>
                <a:spcPts val="0"/>
              </a:spcBef>
              <a:spcAft>
                <a:spcPts val="0"/>
              </a:spcAft>
              <a:defRPr/>
            </a:pPr>
            <a:r>
              <a:rPr lang="en-US" altLang="en-US" sz="1500" spc="-38" baseline="0" dirty="0">
                <a:latin typeface="+mn-lt"/>
              </a:rPr>
              <a:t>Click to edit your name or department </a:t>
            </a:r>
            <a:br>
              <a:rPr lang="en-US" altLang="en-US" sz="1500" spc="-38" baseline="0" dirty="0">
                <a:latin typeface="+mn-lt"/>
              </a:rPr>
            </a:br>
            <a:r>
              <a:rPr lang="en-US" altLang="en-US" sz="1500" spc="-38" baseline="0" dirty="0">
                <a:latin typeface="+mn-lt"/>
              </a:rPr>
              <a:t>Click to edit a date, 2021</a:t>
            </a:r>
          </a:p>
        </p:txBody>
      </p:sp>
    </p:spTree>
    <p:extLst>
      <p:ext uri="{BB962C8B-B14F-4D97-AF65-F5344CB8AC3E}">
        <p14:creationId xmlns:p14="http://schemas.microsoft.com/office/powerpoint/2010/main" val="2304769965"/>
      </p:ext>
    </p:extLst>
  </p:cSld>
  <p:clrMapOvr>
    <a:masterClrMapping/>
  </p:clrMapOvr>
  <p:extLst>
    <p:ext uri="{DCECCB84-F9BA-43D5-87BE-67443E8EF086}">
      <p15:sldGuideLst xmlns:p15="http://schemas.microsoft.com/office/powerpoint/2012/main">
        <p15:guide id="1" orient="horz" pos="105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H1 with content and images">
    <p:spTree>
      <p:nvGrpSpPr>
        <p:cNvPr id="1" name=""/>
        <p:cNvGrpSpPr/>
        <p:nvPr/>
      </p:nvGrpSpPr>
      <p:grpSpPr>
        <a:xfrm>
          <a:off x="0" y="0"/>
          <a:ext cx="0" cy="0"/>
          <a:chOff x="0" y="0"/>
          <a:chExt cx="0" cy="0"/>
        </a:xfrm>
      </p:grpSpPr>
      <p:sp>
        <p:nvSpPr>
          <p:cNvPr id="3" name="Picture Placeholder 2" descr="Picture 1">
            <a:extLst>
              <a:ext uri="{FF2B5EF4-FFF2-40B4-BE49-F238E27FC236}">
                <a16:creationId xmlns:a16="http://schemas.microsoft.com/office/drawing/2014/main" id="{1CFC2EC6-AEBC-944A-B15A-0B7F582DB147}"/>
              </a:ext>
            </a:extLst>
          </p:cNvPr>
          <p:cNvSpPr>
            <a:spLocks noGrp="1"/>
          </p:cNvSpPr>
          <p:nvPr>
            <p:ph type="pic" idx="1"/>
          </p:nvPr>
        </p:nvSpPr>
        <p:spPr>
          <a:xfrm>
            <a:off x="6084888" y="0"/>
            <a:ext cx="3059113" cy="216746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6" name="Picture Placeholder 2" descr="Picture 2">
            <a:extLst>
              <a:ext uri="{FF2B5EF4-FFF2-40B4-BE49-F238E27FC236}">
                <a16:creationId xmlns:a16="http://schemas.microsoft.com/office/drawing/2014/main" id="{D3D4B637-814E-A846-8793-74F7E2EEDD84}"/>
              </a:ext>
            </a:extLst>
          </p:cNvPr>
          <p:cNvSpPr>
            <a:spLocks noGrp="1"/>
          </p:cNvSpPr>
          <p:nvPr>
            <p:ph type="pic" idx="10"/>
          </p:nvPr>
        </p:nvSpPr>
        <p:spPr>
          <a:xfrm>
            <a:off x="6084889" y="2235968"/>
            <a:ext cx="3059113" cy="227676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7" name="Picture Placeholder 2" descr="Picture 3">
            <a:extLst>
              <a:ext uri="{FF2B5EF4-FFF2-40B4-BE49-F238E27FC236}">
                <a16:creationId xmlns:a16="http://schemas.microsoft.com/office/drawing/2014/main" id="{31BD6453-F574-DE40-B5A5-C90167D4202F}"/>
              </a:ext>
            </a:extLst>
          </p:cNvPr>
          <p:cNvSpPr>
            <a:spLocks noGrp="1"/>
          </p:cNvSpPr>
          <p:nvPr>
            <p:ph type="pic" idx="11"/>
          </p:nvPr>
        </p:nvSpPr>
        <p:spPr>
          <a:xfrm>
            <a:off x="6084887" y="4581235"/>
            <a:ext cx="3059113" cy="227676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8" name="Title 1">
            <a:extLst>
              <a:ext uri="{FF2B5EF4-FFF2-40B4-BE49-F238E27FC236}">
                <a16:creationId xmlns:a16="http://schemas.microsoft.com/office/drawing/2014/main" id="{99A1F5C4-2F58-B045-B360-11616AB444EB}"/>
              </a:ext>
            </a:extLst>
          </p:cNvPr>
          <p:cNvSpPr>
            <a:spLocks noGrp="1"/>
          </p:cNvSpPr>
          <p:nvPr>
            <p:ph type="title"/>
          </p:nvPr>
        </p:nvSpPr>
        <p:spPr>
          <a:xfrm>
            <a:off x="628650" y="681036"/>
            <a:ext cx="4919894" cy="738664"/>
          </a:xfrm>
          <a:prstGeom prst="rect">
            <a:avLst/>
          </a:prstGeom>
        </p:spPr>
        <p:txBody>
          <a:bodyPr wrap="square" anchor="t" anchorCtr="0">
            <a:spAutoFit/>
          </a:bodyPr>
          <a:lstStyle>
            <a:lvl1pPr>
              <a:lnSpc>
                <a:spcPct val="80000"/>
              </a:lnSpc>
              <a:spcBef>
                <a:spcPts val="450"/>
              </a:spcBef>
              <a:defRPr b="1" i="0" baseline="0"/>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6CCC3A0E-4A55-D449-89B2-934346CAC9B2}"/>
              </a:ext>
            </a:extLst>
          </p:cNvPr>
          <p:cNvSpPr>
            <a:spLocks noGrp="1"/>
          </p:cNvSpPr>
          <p:nvPr>
            <p:ph idx="12" hasCustomPrompt="1"/>
          </p:nvPr>
        </p:nvSpPr>
        <p:spPr>
          <a:xfrm>
            <a:off x="628650" y="2167468"/>
            <a:ext cx="4919894" cy="4148657"/>
          </a:xfrm>
        </p:spPr>
        <p:txBody>
          <a:bodyPr wrap="square">
            <a:spAutoFit/>
          </a:bodyPr>
          <a:lstStyle>
            <a:lvl1pPr marL="0" indent="0">
              <a:spcBef>
                <a:spcPts val="0"/>
              </a:spcBef>
              <a:spcAft>
                <a:spcPts val="800"/>
              </a:spcAft>
              <a:buNone/>
              <a:defRPr/>
            </a:lvl1pPr>
          </a:lstStyle>
          <a:p>
            <a:pPr lvl="0"/>
            <a:r>
              <a:rPr lang="en-US" dirty="0"/>
              <a:t>Click to edit Master text styles </a:t>
            </a:r>
            <a:r>
              <a:rPr lang="en-CA" dirty="0"/>
              <a:t>Lorem ipsum dolor sit </a:t>
            </a:r>
            <a:r>
              <a:rPr lang="en-CA" dirty="0" err="1"/>
              <a:t>amet</a:t>
            </a:r>
            <a:r>
              <a:rPr lang="en-CA" dirty="0"/>
              <a:t>, </a:t>
            </a:r>
            <a:r>
              <a:rPr lang="en-CA" dirty="0" err="1"/>
              <a:t>consectetur</a:t>
            </a:r>
            <a:r>
              <a:rPr lang="en-CA" dirty="0"/>
              <a:t> </a:t>
            </a:r>
            <a:r>
              <a:rPr lang="en-CA" dirty="0" err="1"/>
              <a:t>adipiscing</a:t>
            </a:r>
            <a:r>
              <a:rPr lang="en-CA" dirty="0"/>
              <a:t> </a:t>
            </a:r>
            <a:r>
              <a:rPr lang="en-CA" dirty="0" err="1"/>
              <a:t>elit</a:t>
            </a:r>
            <a:r>
              <a:rPr lang="en-CA" dirty="0"/>
              <a:t>, sed do </a:t>
            </a:r>
            <a:r>
              <a:rPr lang="en-CA" dirty="0" err="1"/>
              <a:t>eiusmod</a:t>
            </a:r>
            <a:r>
              <a:rPr lang="en-CA" dirty="0"/>
              <a:t> </a:t>
            </a:r>
            <a:r>
              <a:rPr lang="en-CA" dirty="0" err="1"/>
              <a:t>tempor</a:t>
            </a:r>
            <a:r>
              <a:rPr lang="en-CA" dirty="0"/>
              <a:t> </a:t>
            </a:r>
            <a:r>
              <a:rPr lang="en-CA" dirty="0" err="1"/>
              <a:t>incididunt</a:t>
            </a:r>
            <a:r>
              <a:rPr lang="en-CA" dirty="0"/>
              <a:t> </a:t>
            </a:r>
            <a:r>
              <a:rPr lang="en-CA" dirty="0" err="1"/>
              <a:t>ut</a:t>
            </a:r>
            <a:r>
              <a:rPr lang="en-CA" dirty="0"/>
              <a:t> </a:t>
            </a:r>
            <a:r>
              <a:rPr lang="en-CA" dirty="0" err="1"/>
              <a:t>labore</a:t>
            </a:r>
            <a:r>
              <a:rPr lang="en-CA" dirty="0"/>
              <a:t> et dolore magna </a:t>
            </a:r>
            <a:r>
              <a:rPr lang="en-CA" dirty="0" err="1"/>
              <a:t>aliqua</a:t>
            </a:r>
            <a:r>
              <a:rPr lang="en-CA" dirty="0"/>
              <a:t>. </a:t>
            </a:r>
          </a:p>
          <a:p>
            <a:pPr lvl="0"/>
            <a:r>
              <a:rPr lang="en-CA" dirty="0"/>
              <a:t>Ut </a:t>
            </a:r>
            <a:r>
              <a:rPr lang="en-CA" dirty="0" err="1"/>
              <a:t>enim</a:t>
            </a:r>
            <a:r>
              <a:rPr lang="en-CA" dirty="0"/>
              <a:t> ad minim </a:t>
            </a:r>
            <a:r>
              <a:rPr lang="en-CA" dirty="0" err="1"/>
              <a:t>veniam</a:t>
            </a:r>
            <a:r>
              <a:rPr lang="en-CA" dirty="0"/>
              <a:t>, </a:t>
            </a:r>
            <a:r>
              <a:rPr lang="en-CA" dirty="0" err="1"/>
              <a:t>quis</a:t>
            </a:r>
            <a:r>
              <a:rPr lang="en-CA" dirty="0"/>
              <a:t> </a:t>
            </a:r>
            <a:r>
              <a:rPr lang="en-CA" dirty="0" err="1"/>
              <a:t>nostrud</a:t>
            </a:r>
            <a:r>
              <a:rPr lang="en-CA" dirty="0"/>
              <a:t> exercitation </a:t>
            </a:r>
            <a:r>
              <a:rPr lang="en-CA" dirty="0" err="1"/>
              <a:t>ullamco</a:t>
            </a:r>
            <a:r>
              <a:rPr lang="en-CA" dirty="0"/>
              <a:t> </a:t>
            </a:r>
            <a:r>
              <a:rPr lang="en-CA" dirty="0" err="1"/>
              <a:t>laboris</a:t>
            </a:r>
            <a:r>
              <a:rPr lang="en-CA" dirty="0"/>
              <a:t> nisi </a:t>
            </a:r>
            <a:r>
              <a:rPr lang="en-CA" dirty="0" err="1"/>
              <a:t>ut</a:t>
            </a:r>
            <a:r>
              <a:rPr lang="en-CA" dirty="0"/>
              <a:t> </a:t>
            </a:r>
            <a:r>
              <a:rPr lang="en-CA" dirty="0" err="1"/>
              <a:t>aliquip</a:t>
            </a:r>
            <a:r>
              <a:rPr lang="en-CA" dirty="0"/>
              <a:t> ex </a:t>
            </a:r>
            <a:r>
              <a:rPr lang="en-CA" dirty="0" err="1"/>
              <a:t>ea</a:t>
            </a:r>
            <a:r>
              <a:rPr lang="en-CA" dirty="0"/>
              <a:t> </a:t>
            </a:r>
            <a:r>
              <a:rPr lang="en-CA" dirty="0" err="1"/>
              <a:t>commodo</a:t>
            </a:r>
            <a:r>
              <a:rPr lang="en-CA" dirty="0"/>
              <a:t> </a:t>
            </a:r>
            <a:r>
              <a:rPr lang="en-CA" dirty="0" err="1"/>
              <a:t>consequat</a:t>
            </a:r>
            <a:r>
              <a:rPr lang="en-CA" dirty="0"/>
              <a:t>. Duis </a:t>
            </a:r>
            <a:r>
              <a:rPr lang="en-CA" dirty="0" err="1"/>
              <a:t>aute</a:t>
            </a:r>
            <a:r>
              <a:rPr lang="en-CA" dirty="0"/>
              <a:t> </a:t>
            </a:r>
            <a:r>
              <a:rPr lang="en-CA" dirty="0" err="1"/>
              <a:t>irure</a:t>
            </a:r>
            <a:r>
              <a:rPr lang="en-CA" dirty="0"/>
              <a:t> dolor in </a:t>
            </a:r>
            <a:r>
              <a:rPr lang="en-CA" dirty="0" err="1"/>
              <a:t>reprehenderit</a:t>
            </a:r>
            <a:r>
              <a:rPr lang="en-CA" dirty="0"/>
              <a:t> in </a:t>
            </a:r>
            <a:r>
              <a:rPr lang="en-CA" dirty="0" err="1"/>
              <a:t>voluptate</a:t>
            </a:r>
            <a:r>
              <a:rPr lang="en-CA" dirty="0"/>
              <a:t> </a:t>
            </a:r>
            <a:r>
              <a:rPr lang="en-CA" dirty="0" err="1"/>
              <a:t>velit</a:t>
            </a:r>
            <a:r>
              <a:rPr lang="en-CA" dirty="0"/>
              <a:t> </a:t>
            </a:r>
            <a:r>
              <a:rPr lang="en-CA" dirty="0" err="1"/>
              <a:t>esse</a:t>
            </a:r>
            <a:r>
              <a:rPr lang="en-CA" dirty="0"/>
              <a:t> </a:t>
            </a:r>
            <a:r>
              <a:rPr lang="en-CA" dirty="0" err="1"/>
              <a:t>cillum</a:t>
            </a:r>
            <a:r>
              <a:rPr lang="en-CA" dirty="0"/>
              <a:t> dolore </a:t>
            </a:r>
            <a:r>
              <a:rPr lang="en-CA" dirty="0" err="1"/>
              <a:t>eu</a:t>
            </a:r>
            <a:r>
              <a:rPr lang="en-CA" dirty="0"/>
              <a:t>.</a:t>
            </a:r>
            <a:endParaRPr lang="en-US" dirty="0"/>
          </a:p>
        </p:txBody>
      </p:sp>
    </p:spTree>
    <p:extLst>
      <p:ext uri="{BB962C8B-B14F-4D97-AF65-F5344CB8AC3E}">
        <p14:creationId xmlns:p14="http://schemas.microsoft.com/office/powerpoint/2010/main" val="3732336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H1 with bullet content and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CFC2EC6-AEBC-944A-B15A-0B7F582DB147}"/>
              </a:ext>
            </a:extLst>
          </p:cNvPr>
          <p:cNvSpPr>
            <a:spLocks noGrp="1"/>
          </p:cNvSpPr>
          <p:nvPr>
            <p:ph type="pic" idx="1"/>
          </p:nvPr>
        </p:nvSpPr>
        <p:spPr>
          <a:xfrm>
            <a:off x="6084888" y="0"/>
            <a:ext cx="3059113" cy="216746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6" name="Picture Placeholder 2">
            <a:extLst>
              <a:ext uri="{FF2B5EF4-FFF2-40B4-BE49-F238E27FC236}">
                <a16:creationId xmlns:a16="http://schemas.microsoft.com/office/drawing/2014/main" id="{D3D4B637-814E-A846-8793-74F7E2EEDD84}"/>
              </a:ext>
            </a:extLst>
          </p:cNvPr>
          <p:cNvSpPr>
            <a:spLocks noGrp="1"/>
          </p:cNvSpPr>
          <p:nvPr>
            <p:ph type="pic" idx="10"/>
          </p:nvPr>
        </p:nvSpPr>
        <p:spPr>
          <a:xfrm>
            <a:off x="6084889" y="2235968"/>
            <a:ext cx="3059113" cy="227676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7" name="Picture Placeholder 2">
            <a:extLst>
              <a:ext uri="{FF2B5EF4-FFF2-40B4-BE49-F238E27FC236}">
                <a16:creationId xmlns:a16="http://schemas.microsoft.com/office/drawing/2014/main" id="{31BD6453-F574-DE40-B5A5-C90167D4202F}"/>
              </a:ext>
            </a:extLst>
          </p:cNvPr>
          <p:cNvSpPr>
            <a:spLocks noGrp="1"/>
          </p:cNvSpPr>
          <p:nvPr>
            <p:ph type="pic" idx="11"/>
          </p:nvPr>
        </p:nvSpPr>
        <p:spPr>
          <a:xfrm>
            <a:off x="6084887" y="4581235"/>
            <a:ext cx="3059113" cy="227676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8" name="Title 1">
            <a:extLst>
              <a:ext uri="{FF2B5EF4-FFF2-40B4-BE49-F238E27FC236}">
                <a16:creationId xmlns:a16="http://schemas.microsoft.com/office/drawing/2014/main" id="{99A1F5C4-2F58-B045-B360-11616AB444EB}"/>
              </a:ext>
            </a:extLst>
          </p:cNvPr>
          <p:cNvSpPr>
            <a:spLocks noGrp="1"/>
          </p:cNvSpPr>
          <p:nvPr>
            <p:ph type="title"/>
          </p:nvPr>
        </p:nvSpPr>
        <p:spPr>
          <a:xfrm>
            <a:off x="628650" y="681036"/>
            <a:ext cx="4919894" cy="738664"/>
          </a:xfrm>
          <a:prstGeom prst="rect">
            <a:avLst/>
          </a:prstGeom>
        </p:spPr>
        <p:txBody>
          <a:bodyPr wrap="square" anchor="t" anchorCtr="0">
            <a:spAutoFit/>
          </a:bodyPr>
          <a:lstStyle>
            <a:lvl1pPr>
              <a:lnSpc>
                <a:spcPct val="80000"/>
              </a:lnSpc>
              <a:spcBef>
                <a:spcPts val="450"/>
              </a:spcBef>
              <a:defRPr b="1" i="0" baseline="0"/>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E244E778-D059-774D-8548-00D8E475D48E}"/>
              </a:ext>
            </a:extLst>
          </p:cNvPr>
          <p:cNvSpPr>
            <a:spLocks noGrp="1"/>
          </p:cNvSpPr>
          <p:nvPr>
            <p:ph idx="13"/>
          </p:nvPr>
        </p:nvSpPr>
        <p:spPr>
          <a:xfrm>
            <a:off x="628650" y="2167468"/>
            <a:ext cx="4919894" cy="1551194"/>
          </a:xfrm>
        </p:spPr>
        <p:txBody>
          <a:bodyPr wrap="square">
            <a:spAutoFit/>
          </a:bodyPr>
          <a:lstStyle>
            <a:lvl1pPr>
              <a:buSzPct val="150000"/>
              <a:defRPr/>
            </a:lvl1pPr>
            <a:lvl2pPr>
              <a:buSzPct val="150000"/>
              <a:defRPr/>
            </a:lvl2pPr>
            <a:lvl3pPr>
              <a:buSzPct val="150000"/>
              <a:defRPr/>
            </a:lvl3pPr>
            <a:lvl4pPr>
              <a:buSzPct val="150000"/>
              <a:defRPr/>
            </a:lvl4pPr>
            <a:lvl5pPr>
              <a:buSzPct val="15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4815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ection Divider with P logo">
    <p:bg>
      <p:bgPr>
        <a:solidFill>
          <a:schemeClr val="tx2"/>
        </a:solidFill>
        <a:effectLst/>
      </p:bgPr>
    </p:bg>
    <p:spTree>
      <p:nvGrpSpPr>
        <p:cNvPr id="1" name=""/>
        <p:cNvGrpSpPr/>
        <p:nvPr/>
      </p:nvGrpSpPr>
      <p:grpSpPr>
        <a:xfrm>
          <a:off x="0" y="0"/>
          <a:ext cx="0" cy="0"/>
          <a:chOff x="0" y="0"/>
          <a:chExt cx="0" cy="0"/>
        </a:xfrm>
      </p:grpSpPr>
      <p:pic>
        <p:nvPicPr>
          <p:cNvPr id="5" name="Picture 11">
            <a:extLst>
              <a:ext uri="{FF2B5EF4-FFF2-40B4-BE49-F238E27FC236}">
                <a16:creationId xmlns:a16="http://schemas.microsoft.com/office/drawing/2014/main" id="{18672F6A-A8C4-4BDC-A8F9-95D7D32F9642}"/>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a:srcRect b="7336"/>
          <a:stretch/>
        </p:blipFill>
        <p:spPr bwMode="auto">
          <a:xfrm>
            <a:off x="6648414" y="3429001"/>
            <a:ext cx="209716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a:extLst>
              <a:ext uri="{FF2B5EF4-FFF2-40B4-BE49-F238E27FC236}">
                <a16:creationId xmlns:a16="http://schemas.microsoft.com/office/drawing/2014/main" id="{AF612436-93BC-424E-99D0-FCC69E074A33}"/>
              </a:ext>
            </a:extLst>
          </p:cNvPr>
          <p:cNvPicPr>
            <a:picLocks noChangeAspect="1" noChangeArrowheads="1"/>
          </p:cNvPicPr>
          <p:nvPr/>
        </p:nvPicPr>
        <p:blipFill rotWithShape="1">
          <a:blip r:embed="rId2"/>
          <a:srcRect b="7336"/>
          <a:stretch/>
        </p:blipFill>
        <p:spPr bwMode="auto">
          <a:xfrm>
            <a:off x="6648414" y="3429001"/>
            <a:ext cx="209716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a:extLst>
              <a:ext uri="{FF2B5EF4-FFF2-40B4-BE49-F238E27FC236}">
                <a16:creationId xmlns:a16="http://schemas.microsoft.com/office/drawing/2014/main" id="{45EFCCB1-19AF-A815-E7F5-4FDD4E72756B}"/>
              </a:ext>
            </a:extLst>
          </p:cNvPr>
          <p:cNvPicPr>
            <a:picLocks noChangeAspect="1" noChangeArrowheads="1"/>
          </p:cNvPicPr>
          <p:nvPr/>
        </p:nvPicPr>
        <p:blipFill rotWithShape="1">
          <a:blip r:embed="rId2"/>
          <a:srcRect b="7336"/>
          <a:stretch/>
        </p:blipFill>
        <p:spPr bwMode="auto">
          <a:xfrm>
            <a:off x="6648414" y="3429001"/>
            <a:ext cx="209716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640D7AE-EAF3-D04A-BFB9-4475A583AB6B}"/>
              </a:ext>
            </a:extLst>
          </p:cNvPr>
          <p:cNvSpPr>
            <a:spLocks noGrp="1"/>
          </p:cNvSpPr>
          <p:nvPr>
            <p:ph type="ctrTitle"/>
          </p:nvPr>
        </p:nvSpPr>
        <p:spPr>
          <a:xfrm>
            <a:off x="564357" y="2144983"/>
            <a:ext cx="7986713" cy="2154436"/>
          </a:xfrm>
          <a:prstGeom prst="rect">
            <a:avLst/>
          </a:prstGeom>
        </p:spPr>
        <p:txBody>
          <a:bodyPr anchor="ctr" anchorCtr="0"/>
          <a:lstStyle>
            <a:lvl1pPr algn="l" fontAlgn="t">
              <a:lnSpc>
                <a:spcPct val="80000"/>
              </a:lnSpc>
              <a:spcAft>
                <a:spcPts val="900"/>
              </a:spcAft>
              <a:defRPr sz="6000" b="1" i="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32177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89000" y="2048256"/>
            <a:ext cx="7366000" cy="3666744"/>
          </a:xfrm>
        </p:spPr>
        <p:txBody>
          <a:bodyPr/>
          <a:lstStyle>
            <a:lvl1pPr>
              <a:defRPr sz="24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4C0E26-D505-9941-A041-0EC9DF762489}" type="slidenum">
              <a:rPr lang="en-US" smtClean="0"/>
              <a:t>‹#›</a:t>
            </a:fld>
            <a:endParaRPr lang="en-US" dirty="0"/>
          </a:p>
        </p:txBody>
      </p:sp>
    </p:spTree>
    <p:extLst>
      <p:ext uri="{BB962C8B-B14F-4D97-AF65-F5344CB8AC3E}">
        <p14:creationId xmlns:p14="http://schemas.microsoft.com/office/powerpoint/2010/main" val="1945734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889000" y="3276600"/>
            <a:ext cx="7366000" cy="1803400"/>
          </a:xfrm>
          <a:prstGeom prst="rect">
            <a:avLst/>
          </a:prstGeom>
        </p:spPr>
        <p:txBody>
          <a:bodyPr vert="horz" lIns="0" tIns="0" rIns="0" bIns="0" rtlCol="0" anchor="b" anchorCtr="0">
            <a:normAutofit/>
          </a:bodyPr>
          <a:lstStyle/>
          <a:p>
            <a:r>
              <a:rPr lang="en-US" dirty="0"/>
              <a:t>Click to </a:t>
            </a:r>
            <a:br>
              <a:rPr lang="en-US" dirty="0"/>
            </a:br>
            <a:r>
              <a:rPr lang="en-US" dirty="0"/>
              <a:t>edit Master </a:t>
            </a:r>
            <a:br>
              <a:rPr lang="en-US" dirty="0"/>
            </a:br>
            <a:r>
              <a:rPr lang="en-US" dirty="0"/>
              <a:t>title style</a:t>
            </a:r>
          </a:p>
        </p:txBody>
      </p:sp>
      <p:sp>
        <p:nvSpPr>
          <p:cNvPr id="5" name="Text Placeholder 2"/>
          <p:cNvSpPr>
            <a:spLocks noGrp="1"/>
          </p:cNvSpPr>
          <p:nvPr>
            <p:ph idx="1" hasCustomPrompt="1"/>
          </p:nvPr>
        </p:nvSpPr>
        <p:spPr>
          <a:xfrm>
            <a:off x="889000" y="5207000"/>
            <a:ext cx="7366000" cy="889000"/>
          </a:xfrm>
          <a:prstGeom prst="rect">
            <a:avLst/>
          </a:prstGeom>
        </p:spPr>
        <p:txBody>
          <a:bodyPr vert="horz" lIns="0" tIns="0" rIns="0" bIns="0" rtlCol="0">
            <a:normAutofit/>
          </a:bodyPr>
          <a:lstStyle/>
          <a:p>
            <a:pPr lvl="0"/>
            <a:r>
              <a:rPr lang="en-US" dirty="0"/>
              <a:t>Click to edit Master </a:t>
            </a:r>
            <a:br>
              <a:rPr lang="en-US" dirty="0"/>
            </a:br>
            <a:r>
              <a:rPr lang="en-US" dirty="0"/>
              <a:t>text styles</a:t>
            </a:r>
          </a:p>
        </p:txBody>
      </p:sp>
    </p:spTree>
    <p:extLst>
      <p:ext uri="{BB962C8B-B14F-4D97-AF65-F5344CB8AC3E}">
        <p14:creationId xmlns:p14="http://schemas.microsoft.com/office/powerpoint/2010/main" val="40872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Cover 1">
    <p:bg>
      <p:bgPr>
        <a:blipFill rotWithShape="1">
          <a:blip r:embed="rId2" cstate="hq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89000" y="2715768"/>
            <a:ext cx="4064000" cy="1143000"/>
          </a:xfrm>
        </p:spPr>
        <p:txBody>
          <a:bodyPr anchor="b" anchorCtr="0"/>
          <a:lstStyle/>
          <a:p>
            <a:r>
              <a:rPr lang="en-US" dirty="0"/>
              <a:t>Click to edit </a:t>
            </a:r>
            <a:br>
              <a:rPr lang="en-US" dirty="0"/>
            </a:br>
            <a:r>
              <a:rPr lang="en-US" dirty="0"/>
              <a:t>Master title style</a:t>
            </a:r>
          </a:p>
        </p:txBody>
      </p:sp>
      <p:sp>
        <p:nvSpPr>
          <p:cNvPr id="3" name="Subtitle 2"/>
          <p:cNvSpPr>
            <a:spLocks noGrp="1"/>
          </p:cNvSpPr>
          <p:nvPr>
            <p:ph type="subTitle" idx="1" hasCustomPrompt="1"/>
          </p:nvPr>
        </p:nvSpPr>
        <p:spPr>
          <a:xfrm>
            <a:off x="889000" y="3986784"/>
            <a:ext cx="4064000" cy="8890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a:t>
            </a:r>
            <a:br>
              <a:rPr lang="en-US" dirty="0"/>
            </a:br>
            <a:r>
              <a:rPr lang="en-US" dirty="0"/>
              <a:t>subtitle style</a:t>
            </a:r>
          </a:p>
        </p:txBody>
      </p:sp>
    </p:spTree>
    <p:extLst>
      <p:ext uri="{BB962C8B-B14F-4D97-AF65-F5344CB8AC3E}">
        <p14:creationId xmlns:p14="http://schemas.microsoft.com/office/powerpoint/2010/main" val="2312472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89000" y="1216152"/>
            <a:ext cx="7366000" cy="635000"/>
          </a:xfrm>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889000" y="2048256"/>
            <a:ext cx="3619500" cy="3666744"/>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a:t>
            </a:r>
            <a:br>
              <a:rPr lang="en-US" dirty="0"/>
            </a:br>
            <a:r>
              <a:rPr lang="en-US" dirty="0"/>
              <a:t>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2048256"/>
            <a:ext cx="3619500" cy="3666744"/>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a:t>
            </a:r>
            <a:br>
              <a:rPr lang="en-US" dirty="0"/>
            </a:br>
            <a:r>
              <a:rPr lang="en-US" dirty="0"/>
              <a:t>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C0E26-D505-9941-A041-0EC9DF762489}" type="slidenum">
              <a:rPr lang="en-US" smtClean="0"/>
              <a:t>‹#›</a:t>
            </a:fld>
            <a:endParaRPr lang="en-US"/>
          </a:p>
        </p:txBody>
      </p:sp>
    </p:spTree>
    <p:extLst>
      <p:ext uri="{BB962C8B-B14F-4D97-AF65-F5344CB8AC3E}">
        <p14:creationId xmlns:p14="http://schemas.microsoft.com/office/powerpoint/2010/main" val="2454977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4C0E26-D505-9941-A041-0EC9DF762489}" type="slidenum">
              <a:rPr lang="en-US" smtClean="0"/>
              <a:t>‹#›</a:t>
            </a:fld>
            <a:endParaRPr lang="en-US"/>
          </a:p>
        </p:txBody>
      </p:sp>
    </p:spTree>
    <p:extLst>
      <p:ext uri="{BB962C8B-B14F-4D97-AF65-F5344CB8AC3E}">
        <p14:creationId xmlns:p14="http://schemas.microsoft.com/office/powerpoint/2010/main" val="1894395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914400" y="1109133"/>
            <a:ext cx="7340600" cy="467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F4C0E26-D505-9941-A041-0EC9DF762489}" type="slidenum">
              <a:rPr lang="en-US" smtClean="0"/>
              <a:t>‹#›</a:t>
            </a:fld>
            <a:endParaRPr lang="en-US" dirty="0"/>
          </a:p>
        </p:txBody>
      </p:sp>
    </p:spTree>
    <p:extLst>
      <p:ext uri="{BB962C8B-B14F-4D97-AF65-F5344CB8AC3E}">
        <p14:creationId xmlns:p14="http://schemas.microsoft.com/office/powerpoint/2010/main" val="1802481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TRCA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6C0ACA0-E622-451F-9B20-B77A117203A3}"/>
              </a:ext>
            </a:extLst>
          </p:cNvPr>
          <p:cNvSpPr>
            <a:spLocks noGrp="1"/>
          </p:cNvSpPr>
          <p:nvPr>
            <p:ph type="body" sz="quarter" idx="10" hasCustomPrompt="1"/>
          </p:nvPr>
        </p:nvSpPr>
        <p:spPr>
          <a:xfrm>
            <a:off x="519096" y="6068273"/>
            <a:ext cx="1838325" cy="430212"/>
          </a:xfrm>
        </p:spPr>
        <p:txBody>
          <a:bodyPr/>
          <a:lstStyle>
            <a:lvl1pPr>
              <a:buNone/>
              <a:defRPr sz="1350"/>
            </a:lvl1pPr>
          </a:lstStyle>
          <a:p>
            <a:pPr lvl="0"/>
            <a:r>
              <a:rPr lang="en-CA" sz="1350"/>
              <a:t>Month ##, 20##</a:t>
            </a:r>
            <a:endParaRPr lang="en-CA"/>
          </a:p>
        </p:txBody>
      </p:sp>
      <p:sp>
        <p:nvSpPr>
          <p:cNvPr id="8" name="Text Placeholder 10">
            <a:extLst>
              <a:ext uri="{FF2B5EF4-FFF2-40B4-BE49-F238E27FC236}">
                <a16:creationId xmlns:a16="http://schemas.microsoft.com/office/drawing/2014/main" id="{93095B36-7133-4E39-A898-13942D8EA201}"/>
              </a:ext>
            </a:extLst>
          </p:cNvPr>
          <p:cNvSpPr>
            <a:spLocks noGrp="1"/>
          </p:cNvSpPr>
          <p:nvPr>
            <p:ph type="body" sz="quarter" idx="13" hasCustomPrompt="1"/>
          </p:nvPr>
        </p:nvSpPr>
        <p:spPr>
          <a:xfrm>
            <a:off x="519096" y="1568437"/>
            <a:ext cx="8105807" cy="571500"/>
          </a:xfrm>
          <a:prstGeom prst="rect">
            <a:avLst/>
          </a:prstGeom>
        </p:spPr>
        <p:txBody>
          <a:bodyPr/>
          <a:lstStyle>
            <a:lvl1pPr>
              <a:buNone/>
              <a:defRPr sz="2775"/>
            </a:lvl1pPr>
          </a:lstStyle>
          <a:p>
            <a:pPr lvl="0"/>
            <a:r>
              <a:rPr lang="en-US">
                <a:latin typeface="Calibri" charset="0"/>
              </a:rPr>
              <a:t>Subtitle</a:t>
            </a:r>
            <a:endParaRPr lang="en-CA"/>
          </a:p>
        </p:txBody>
      </p:sp>
      <p:sp>
        <p:nvSpPr>
          <p:cNvPr id="9" name="Title Placeholder 1">
            <a:extLst>
              <a:ext uri="{FF2B5EF4-FFF2-40B4-BE49-F238E27FC236}">
                <a16:creationId xmlns:a16="http://schemas.microsoft.com/office/drawing/2014/main" id="{221CEAA7-952E-48EA-A335-7070B5B8EE64}"/>
              </a:ext>
            </a:extLst>
          </p:cNvPr>
          <p:cNvSpPr>
            <a:spLocks noGrp="1"/>
          </p:cNvSpPr>
          <p:nvPr>
            <p:ph type="title"/>
          </p:nvPr>
        </p:nvSpPr>
        <p:spPr>
          <a:xfrm>
            <a:off x="519097" y="398786"/>
            <a:ext cx="8105807" cy="1155135"/>
          </a:xfrm>
          <a:prstGeom prst="rect">
            <a:avLst/>
          </a:prstGeom>
        </p:spPr>
        <p:txBody>
          <a:bodyPr vert="horz" lIns="91440" tIns="45720" rIns="91440" bIns="45720" rtlCol="0" anchor="ctr">
            <a:normAutofit/>
          </a:bodyPr>
          <a:lstStyle>
            <a:lvl1pPr>
              <a:defRPr sz="3600"/>
            </a:lvl1pPr>
          </a:lstStyle>
          <a:p>
            <a:endParaRPr lang="en-CA"/>
          </a:p>
        </p:txBody>
      </p:sp>
      <p:sp>
        <p:nvSpPr>
          <p:cNvPr id="10" name="Text Placeholder 7">
            <a:extLst>
              <a:ext uri="{FF2B5EF4-FFF2-40B4-BE49-F238E27FC236}">
                <a16:creationId xmlns:a16="http://schemas.microsoft.com/office/drawing/2014/main" id="{B8D4C0F4-9712-46AD-AB1B-92C2E4106FD4}"/>
              </a:ext>
            </a:extLst>
          </p:cNvPr>
          <p:cNvSpPr>
            <a:spLocks noGrp="1"/>
          </p:cNvSpPr>
          <p:nvPr>
            <p:ph type="body" sz="quarter" idx="11" hasCustomPrompt="1"/>
          </p:nvPr>
        </p:nvSpPr>
        <p:spPr>
          <a:xfrm>
            <a:off x="519096" y="2641928"/>
            <a:ext cx="5718419" cy="868711"/>
          </a:xfrm>
          <a:prstGeom prst="rect">
            <a:avLst/>
          </a:prstGeom>
        </p:spPr>
        <p:txBody>
          <a:bodyPr/>
          <a:lstStyle>
            <a:lvl1pPr marL="0" indent="0" algn="l">
              <a:lnSpc>
                <a:spcPct val="100000"/>
              </a:lnSpc>
              <a:spcBef>
                <a:spcPts val="0"/>
              </a:spcBef>
              <a:buNone/>
              <a:defRPr sz="1800" baseline="0">
                <a:latin typeface="Calibri" panose="020F0502020204030204" pitchFamily="34" charset="0"/>
                <a:cs typeface="Calibri" panose="020F0502020204030204" pitchFamily="34" charset="0"/>
              </a:defRPr>
            </a:lvl1pPr>
          </a:lstStyle>
          <a:p>
            <a:pPr lvl="0"/>
            <a:r>
              <a:rPr lang="en-CA"/>
              <a:t>Presented by: Name, Position</a:t>
            </a:r>
          </a:p>
        </p:txBody>
      </p:sp>
    </p:spTree>
    <p:extLst>
      <p:ext uri="{BB962C8B-B14F-4D97-AF65-F5344CB8AC3E}">
        <p14:creationId xmlns:p14="http://schemas.microsoft.com/office/powerpoint/2010/main" val="3406258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ection Titl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FB2B8-8897-4919-98CC-45F107B9C8BC}"/>
              </a:ext>
            </a:extLst>
          </p:cNvPr>
          <p:cNvSpPr>
            <a:spLocks noGrp="1"/>
          </p:cNvSpPr>
          <p:nvPr>
            <p:ph type="title" hasCustomPrompt="1"/>
          </p:nvPr>
        </p:nvSpPr>
        <p:spPr>
          <a:xfrm>
            <a:off x="519097" y="2019535"/>
            <a:ext cx="8105807" cy="2542941"/>
          </a:xfrm>
          <a:prstGeom prst="rect">
            <a:avLst/>
          </a:prstGeom>
        </p:spPr>
        <p:txBody>
          <a:bodyPr anchor="ctr"/>
          <a:lstStyle>
            <a:lvl1pPr>
              <a:defRPr sz="3600">
                <a:solidFill>
                  <a:schemeClr val="bg2"/>
                </a:solidFill>
              </a:defRPr>
            </a:lvl1pPr>
          </a:lstStyle>
          <a:p>
            <a:r>
              <a:rPr lang="en-US"/>
              <a:t>Section Title</a:t>
            </a:r>
            <a:endParaRPr lang="en-CA"/>
          </a:p>
        </p:txBody>
      </p:sp>
      <p:sp>
        <p:nvSpPr>
          <p:cNvPr id="7" name="Footer Placeholder 4">
            <a:extLst>
              <a:ext uri="{FF2B5EF4-FFF2-40B4-BE49-F238E27FC236}">
                <a16:creationId xmlns:a16="http://schemas.microsoft.com/office/drawing/2014/main" id="{C7847CAA-AB66-429F-BCCC-C368E3E5D7B5}"/>
              </a:ext>
            </a:extLst>
          </p:cNvPr>
          <p:cNvSpPr>
            <a:spLocks noGrp="1"/>
          </p:cNvSpPr>
          <p:nvPr>
            <p:ph type="ftr" sz="quarter" idx="3"/>
          </p:nvPr>
        </p:nvSpPr>
        <p:spPr>
          <a:xfrm>
            <a:off x="6072962" y="6356351"/>
            <a:ext cx="224664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lgn="r"/>
            <a:r>
              <a:rPr lang="en-CA" dirty="0"/>
              <a:t>Toronto and Region Conservation Authority</a:t>
            </a:r>
          </a:p>
        </p:txBody>
      </p:sp>
      <p:sp>
        <p:nvSpPr>
          <p:cNvPr id="8" name="Slide Number Placeholder 5">
            <a:extLst>
              <a:ext uri="{FF2B5EF4-FFF2-40B4-BE49-F238E27FC236}">
                <a16:creationId xmlns:a16="http://schemas.microsoft.com/office/drawing/2014/main" id="{594C9D53-1EA3-455C-A90E-E6A7FB26004B}"/>
              </a:ext>
            </a:extLst>
          </p:cNvPr>
          <p:cNvSpPr>
            <a:spLocks noGrp="1"/>
          </p:cNvSpPr>
          <p:nvPr>
            <p:ph type="sldNum" sz="quarter" idx="4"/>
          </p:nvPr>
        </p:nvSpPr>
        <p:spPr>
          <a:xfrm>
            <a:off x="8389751" y="6356351"/>
            <a:ext cx="398345"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lgn="l"/>
            <a:fld id="{9561071F-2938-4A67-A218-82CF87DCAC96}" type="slidenum">
              <a:rPr lang="en-CA" smtClean="0"/>
              <a:pPr algn="l"/>
              <a:t>‹#›</a:t>
            </a:fld>
            <a:endParaRPr lang="en-CA" dirty="0"/>
          </a:p>
        </p:txBody>
      </p:sp>
    </p:spTree>
    <p:extLst>
      <p:ext uri="{BB962C8B-B14F-4D97-AF65-F5344CB8AC3E}">
        <p14:creationId xmlns:p14="http://schemas.microsoft.com/office/powerpoint/2010/main" val="2099346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Full Image">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8F5D33B7-C347-4601-AE2E-82AC89C69EBA}"/>
              </a:ext>
            </a:extLst>
          </p:cNvPr>
          <p:cNvSpPr>
            <a:spLocks noGrp="1"/>
          </p:cNvSpPr>
          <p:nvPr>
            <p:ph type="ftr" sz="quarter" idx="3"/>
          </p:nvPr>
        </p:nvSpPr>
        <p:spPr>
          <a:xfrm>
            <a:off x="6072962" y="6356351"/>
            <a:ext cx="224664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lgn="r"/>
            <a:r>
              <a:rPr lang="en-CA" dirty="0"/>
              <a:t>Toronto and Region Conservation Authority</a:t>
            </a:r>
          </a:p>
        </p:txBody>
      </p:sp>
      <p:sp>
        <p:nvSpPr>
          <p:cNvPr id="8" name="Slide Number Placeholder 5">
            <a:extLst>
              <a:ext uri="{FF2B5EF4-FFF2-40B4-BE49-F238E27FC236}">
                <a16:creationId xmlns:a16="http://schemas.microsoft.com/office/drawing/2014/main" id="{08AB4DC5-083B-4825-AF5A-8FA285DE8D8F}"/>
              </a:ext>
            </a:extLst>
          </p:cNvPr>
          <p:cNvSpPr>
            <a:spLocks noGrp="1"/>
          </p:cNvSpPr>
          <p:nvPr>
            <p:ph type="sldNum" sz="quarter" idx="4"/>
          </p:nvPr>
        </p:nvSpPr>
        <p:spPr>
          <a:xfrm>
            <a:off x="8389751" y="6356351"/>
            <a:ext cx="398345"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lgn="l"/>
            <a:fld id="{9561071F-2938-4A67-A218-82CF87DCAC96}" type="slidenum">
              <a:rPr lang="en-CA" smtClean="0"/>
              <a:pPr algn="l"/>
              <a:t>‹#›</a:t>
            </a:fld>
            <a:endParaRPr lang="en-CA" dirty="0"/>
          </a:p>
        </p:txBody>
      </p:sp>
      <p:sp>
        <p:nvSpPr>
          <p:cNvPr id="10" name="Picture Placeholder 4">
            <a:extLst>
              <a:ext uri="{FF2B5EF4-FFF2-40B4-BE49-F238E27FC236}">
                <a16:creationId xmlns:a16="http://schemas.microsoft.com/office/drawing/2014/main" id="{2D9B3CF7-556F-4B8B-BC5D-F49D8639E967}"/>
              </a:ext>
            </a:extLst>
          </p:cNvPr>
          <p:cNvSpPr>
            <a:spLocks noGrp="1"/>
          </p:cNvSpPr>
          <p:nvPr>
            <p:ph type="pic" sz="quarter" idx="14"/>
          </p:nvPr>
        </p:nvSpPr>
        <p:spPr>
          <a:xfrm>
            <a:off x="0" y="1"/>
            <a:ext cx="9144000" cy="5934407"/>
          </a:xfrm>
          <a:prstGeom prst="rect">
            <a:avLst/>
          </a:prstGeom>
        </p:spPr>
        <p:txBody>
          <a:bodyPr/>
          <a:lstStyle/>
          <a:p>
            <a:endParaRPr lang="en-CA" dirty="0"/>
          </a:p>
        </p:txBody>
      </p:sp>
    </p:spTree>
    <p:extLst>
      <p:ext uri="{BB962C8B-B14F-4D97-AF65-F5344CB8AC3E}">
        <p14:creationId xmlns:p14="http://schemas.microsoft.com/office/powerpoint/2010/main" val="517416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8F5D33B7-C347-4601-AE2E-82AC89C69EBA}"/>
              </a:ext>
            </a:extLst>
          </p:cNvPr>
          <p:cNvSpPr>
            <a:spLocks noGrp="1"/>
          </p:cNvSpPr>
          <p:nvPr>
            <p:ph type="ftr" sz="quarter" idx="3"/>
          </p:nvPr>
        </p:nvSpPr>
        <p:spPr>
          <a:xfrm>
            <a:off x="6072962" y="6356351"/>
            <a:ext cx="224664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lgn="r"/>
            <a:r>
              <a:rPr lang="en-CA" dirty="0"/>
              <a:t>Toronto and Region Conservation Authority</a:t>
            </a:r>
          </a:p>
        </p:txBody>
      </p:sp>
      <p:sp>
        <p:nvSpPr>
          <p:cNvPr id="8" name="Slide Number Placeholder 5">
            <a:extLst>
              <a:ext uri="{FF2B5EF4-FFF2-40B4-BE49-F238E27FC236}">
                <a16:creationId xmlns:a16="http://schemas.microsoft.com/office/drawing/2014/main" id="{08AB4DC5-083B-4825-AF5A-8FA285DE8D8F}"/>
              </a:ext>
            </a:extLst>
          </p:cNvPr>
          <p:cNvSpPr>
            <a:spLocks noGrp="1"/>
          </p:cNvSpPr>
          <p:nvPr>
            <p:ph type="sldNum" sz="quarter" idx="4"/>
          </p:nvPr>
        </p:nvSpPr>
        <p:spPr>
          <a:xfrm>
            <a:off x="8389751" y="6356351"/>
            <a:ext cx="398345"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lgn="l"/>
            <a:fld id="{9561071F-2938-4A67-A218-82CF87DCAC96}" type="slidenum">
              <a:rPr lang="en-CA" smtClean="0"/>
              <a:pPr algn="l"/>
              <a:t>‹#›</a:t>
            </a:fld>
            <a:endParaRPr lang="en-CA" dirty="0"/>
          </a:p>
        </p:txBody>
      </p:sp>
      <p:sp>
        <p:nvSpPr>
          <p:cNvPr id="13" name="Title Placeholder 1">
            <a:extLst>
              <a:ext uri="{FF2B5EF4-FFF2-40B4-BE49-F238E27FC236}">
                <a16:creationId xmlns:a16="http://schemas.microsoft.com/office/drawing/2014/main" id="{33AE2118-E9FE-46C9-8427-40F3E6268A31}"/>
              </a:ext>
            </a:extLst>
          </p:cNvPr>
          <p:cNvSpPr>
            <a:spLocks noGrp="1"/>
          </p:cNvSpPr>
          <p:nvPr>
            <p:ph type="title"/>
          </p:nvPr>
        </p:nvSpPr>
        <p:spPr>
          <a:xfrm>
            <a:off x="519097" y="398786"/>
            <a:ext cx="8105807" cy="1155134"/>
          </a:xfrm>
          <a:prstGeom prst="rect">
            <a:avLst/>
          </a:prstGeom>
        </p:spPr>
        <p:txBody>
          <a:bodyPr vert="horz" lIns="91440" tIns="45720" rIns="91440" bIns="45720" rtlCol="0" anchor="ctr">
            <a:normAutofit/>
          </a:bodyPr>
          <a:lstStyle/>
          <a:p>
            <a:endParaRPr lang="en-CA"/>
          </a:p>
        </p:txBody>
      </p:sp>
      <p:sp>
        <p:nvSpPr>
          <p:cNvPr id="3" name="Table Placeholder 2">
            <a:extLst>
              <a:ext uri="{FF2B5EF4-FFF2-40B4-BE49-F238E27FC236}">
                <a16:creationId xmlns:a16="http://schemas.microsoft.com/office/drawing/2014/main" id="{EB1F7525-8F56-4BEA-9810-8FBBA00A7FB0}"/>
              </a:ext>
            </a:extLst>
          </p:cNvPr>
          <p:cNvSpPr>
            <a:spLocks noGrp="1"/>
          </p:cNvSpPr>
          <p:nvPr>
            <p:ph type="tbl" sz="quarter" idx="11"/>
          </p:nvPr>
        </p:nvSpPr>
        <p:spPr>
          <a:xfrm>
            <a:off x="519113" y="1654898"/>
            <a:ext cx="8105775" cy="4280288"/>
          </a:xfrm>
        </p:spPr>
        <p:txBody>
          <a:bodyPr/>
          <a:lstStyle/>
          <a:p>
            <a:endParaRPr lang="en-CA" dirty="0"/>
          </a:p>
        </p:txBody>
      </p:sp>
    </p:spTree>
    <p:extLst>
      <p:ext uri="{BB962C8B-B14F-4D97-AF65-F5344CB8AC3E}">
        <p14:creationId xmlns:p14="http://schemas.microsoft.com/office/powerpoint/2010/main" val="1997262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1" cstate="hq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9000" y="1219200"/>
            <a:ext cx="7366000" cy="635000"/>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89000" y="2044700"/>
            <a:ext cx="7366000" cy="36703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2971800" y="6324600"/>
            <a:ext cx="4699000" cy="381000"/>
          </a:xfrm>
          <a:prstGeom prst="rect">
            <a:avLst/>
          </a:prstGeom>
        </p:spPr>
        <p:txBody>
          <a:bodyPr vert="horz" lIns="0" tIns="0" rIns="0" bIns="0" rtlCol="0" anchor="ctr"/>
          <a:lstStyle>
            <a:lvl1pPr algn="r">
              <a:defRPr sz="1100">
                <a:solidFill>
                  <a:schemeClr val="tx1"/>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7924800" y="6324601"/>
            <a:ext cx="330200" cy="381000"/>
          </a:xfrm>
          <a:prstGeom prst="rect">
            <a:avLst/>
          </a:prstGeom>
        </p:spPr>
        <p:txBody>
          <a:bodyPr vert="horz" lIns="91440" tIns="45720" rIns="0" bIns="45720" rtlCol="0" anchor="ctr"/>
          <a:lstStyle>
            <a:lvl1pPr algn="r">
              <a:defRPr sz="1100">
                <a:solidFill>
                  <a:schemeClr val="tx1"/>
                </a:solidFill>
                <a:latin typeface="Arial"/>
                <a:cs typeface="Arial"/>
              </a:defRPr>
            </a:lvl1pPr>
          </a:lstStyle>
          <a:p>
            <a:fld id="{8F4C0E26-D505-9941-A041-0EC9DF762489}" type="slidenum">
              <a:rPr lang="en-US" smtClean="0"/>
              <a:pPr/>
              <a:t>‹#›</a:t>
            </a:fld>
            <a:endParaRPr lang="en-US" dirty="0"/>
          </a:p>
        </p:txBody>
      </p:sp>
      <p:cxnSp>
        <p:nvCxnSpPr>
          <p:cNvPr id="10" name="Straight Connector 9"/>
          <p:cNvCxnSpPr/>
          <p:nvPr/>
        </p:nvCxnSpPr>
        <p:spPr>
          <a:xfrm>
            <a:off x="7848600" y="6406896"/>
            <a:ext cx="0" cy="2286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0" y="6216650"/>
            <a:ext cx="9144000" cy="0"/>
          </a:xfrm>
          <a:prstGeom prst="line">
            <a:avLst/>
          </a:prstGeom>
          <a:ln>
            <a:solidFill>
              <a:srgbClr val="0076B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04709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7"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4" r:id="rId15"/>
    <p:sldLayoutId id="2147483695" r:id="rId16"/>
    <p:sldLayoutId id="2147483696" r:id="rId17"/>
    <p:sldLayoutId id="2147483697" r:id="rId18"/>
    <p:sldLayoutId id="2147483698" r:id="rId19"/>
  </p:sldLayoutIdLst>
  <p:hf hdr="0" ftr="0" dt="0"/>
  <p:txStyles>
    <p:titleStyle>
      <a:lvl1pPr algn="l" defTabSz="457200" rtl="0" eaLnBrk="1" latinLnBrk="0" hangingPunct="1">
        <a:spcBef>
          <a:spcPct val="0"/>
        </a:spcBef>
        <a:buNone/>
        <a:defRPr sz="3000" b="1" i="0" kern="1200">
          <a:solidFill>
            <a:srgbClr val="0076BE"/>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4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cstate="hq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9000" y="3276600"/>
            <a:ext cx="7366000" cy="1803400"/>
          </a:xfrm>
          <a:prstGeom prst="rect">
            <a:avLst/>
          </a:prstGeom>
        </p:spPr>
        <p:txBody>
          <a:bodyPr vert="horz" lIns="0" tIns="0" rIns="0" bIns="0" rtlCol="0" anchor="b" anchorCtr="0">
            <a:normAutofit/>
          </a:bodyPr>
          <a:lstStyle/>
          <a:p>
            <a:r>
              <a:rPr lang="en-US" dirty="0"/>
              <a:t>Click to </a:t>
            </a:r>
            <a:br>
              <a:rPr lang="en-US" dirty="0"/>
            </a:br>
            <a:r>
              <a:rPr lang="en-US" dirty="0"/>
              <a:t>edit Master </a:t>
            </a:r>
            <a:br>
              <a:rPr lang="en-US" dirty="0"/>
            </a:br>
            <a:r>
              <a:rPr lang="en-US" dirty="0"/>
              <a:t>title style</a:t>
            </a:r>
          </a:p>
        </p:txBody>
      </p:sp>
      <p:sp>
        <p:nvSpPr>
          <p:cNvPr id="3" name="Text Placeholder 2"/>
          <p:cNvSpPr>
            <a:spLocks noGrp="1"/>
          </p:cNvSpPr>
          <p:nvPr>
            <p:ph type="body" idx="1"/>
          </p:nvPr>
        </p:nvSpPr>
        <p:spPr>
          <a:xfrm>
            <a:off x="889000" y="5207000"/>
            <a:ext cx="7366000" cy="889000"/>
          </a:xfrm>
          <a:prstGeom prst="rect">
            <a:avLst/>
          </a:prstGeom>
        </p:spPr>
        <p:txBody>
          <a:bodyPr vert="horz" lIns="0" tIns="0" rIns="0" bIns="0" rtlCol="0">
            <a:normAutofit/>
          </a:bodyPr>
          <a:lstStyle/>
          <a:p>
            <a:pPr lvl="0"/>
            <a:r>
              <a:rPr lang="en-US" dirty="0"/>
              <a:t>Click to edit Master </a:t>
            </a:r>
            <a:br>
              <a:rPr lang="en-US" dirty="0"/>
            </a:br>
            <a:r>
              <a:rPr lang="en-US" dirty="0"/>
              <a:t>text styles</a:t>
            </a:r>
          </a:p>
        </p:txBody>
      </p:sp>
    </p:spTree>
    <p:extLst>
      <p:ext uri="{BB962C8B-B14F-4D97-AF65-F5344CB8AC3E}">
        <p14:creationId xmlns:p14="http://schemas.microsoft.com/office/powerpoint/2010/main" val="3922519015"/>
      </p:ext>
    </p:extLst>
  </p:cSld>
  <p:clrMap bg1="lt1" tx1="dk1" bg2="lt2" tx2="dk2" accent1="accent1" accent2="accent2" accent3="accent3" accent4="accent4" accent5="accent5" accent6="accent6" hlink="hlink" folHlink="folHlink"/>
  <p:sldLayoutIdLst>
    <p:sldLayoutId id="2147483683" r:id="rId1"/>
  </p:sldLayoutIdLst>
  <p:hf hdr="0" ftr="0" dt="0"/>
  <p:txStyles>
    <p:titleStyle>
      <a:lvl1pPr algn="l" defTabSz="457200" rtl="0" eaLnBrk="1" latinLnBrk="0" hangingPunct="1">
        <a:spcBef>
          <a:spcPct val="0"/>
        </a:spcBef>
        <a:buNone/>
        <a:defRPr sz="3400" b="1" i="0" kern="1200">
          <a:solidFill>
            <a:srgbClr val="0076BE"/>
          </a:solidFill>
          <a:latin typeface="Arial"/>
          <a:ea typeface="+mj-ea"/>
          <a:cs typeface="+mj-cs"/>
        </a:defRPr>
      </a:lvl1pPr>
    </p:titleStyle>
    <p:bodyStyle>
      <a:lvl1pPr marL="0" indent="0" algn="l" defTabSz="457200" rtl="0" eaLnBrk="1" latinLnBrk="0" hangingPunct="1">
        <a:spcBef>
          <a:spcPts val="0"/>
        </a:spcBef>
        <a:buFont typeface="Arial"/>
        <a:buNone/>
        <a:defRPr sz="2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9000" y="2717800"/>
            <a:ext cx="4064000" cy="1143000"/>
          </a:xfrm>
          <a:prstGeom prst="rect">
            <a:avLst/>
          </a:prstGeom>
        </p:spPr>
        <p:txBody>
          <a:bodyPr vert="horz" lIns="0" tIns="0" rIns="0" bIns="0" rtlCol="0" anchor="b" anchorCtr="0">
            <a:norm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889000" y="3987800"/>
            <a:ext cx="4064000" cy="889000"/>
          </a:xfrm>
          <a:prstGeom prst="rect">
            <a:avLst/>
          </a:prstGeom>
        </p:spPr>
        <p:txBody>
          <a:bodyPr vert="horz" lIns="0" tIns="0" rIns="0" bIns="0" rtlCol="0">
            <a:normAutofit/>
          </a:bodyPr>
          <a:lstStyle/>
          <a:p>
            <a:pPr lvl="0"/>
            <a:r>
              <a:rPr lang="en-US" dirty="0"/>
              <a:t>Click to edit Master </a:t>
            </a:r>
            <a:br>
              <a:rPr lang="en-US" dirty="0"/>
            </a:br>
            <a:r>
              <a:rPr lang="en-US" dirty="0"/>
              <a:t>text styles</a:t>
            </a:r>
          </a:p>
        </p:txBody>
      </p:sp>
    </p:spTree>
    <p:extLst>
      <p:ext uri="{BB962C8B-B14F-4D97-AF65-F5344CB8AC3E}">
        <p14:creationId xmlns:p14="http://schemas.microsoft.com/office/powerpoint/2010/main" val="1883647992"/>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l" defTabSz="457200" rtl="0" eaLnBrk="1" latinLnBrk="0" hangingPunct="1">
        <a:spcBef>
          <a:spcPct val="0"/>
        </a:spcBef>
        <a:buNone/>
        <a:defRPr sz="3400" b="1" i="0" kern="1200" spc="0">
          <a:solidFill>
            <a:schemeClr val="bg1"/>
          </a:solidFill>
          <a:latin typeface="Arial"/>
          <a:ea typeface="+mj-ea"/>
          <a:cs typeface="+mj-cs"/>
        </a:defRPr>
      </a:lvl1pPr>
    </p:titleStyle>
    <p:bodyStyle>
      <a:lvl1pPr marL="0" indent="0" algn="l" defTabSz="457200" rtl="0" eaLnBrk="1" latinLnBrk="0" hangingPunct="1">
        <a:spcBef>
          <a:spcPct val="20000"/>
        </a:spcBef>
        <a:buFont typeface="Arial"/>
        <a:buNone/>
        <a:defRPr sz="2200" kern="1200">
          <a:solidFill>
            <a:schemeClr val="bg1"/>
          </a:solidFill>
          <a:latin typeface="Arial"/>
          <a:ea typeface="+mn-ea"/>
          <a:cs typeface="+mn-cs"/>
        </a:defRPr>
      </a:lvl1pPr>
      <a:lvl2pPr marL="457200" indent="0" algn="l" defTabSz="457200" rtl="0" eaLnBrk="1" latinLnBrk="0" hangingPunct="1">
        <a:spcBef>
          <a:spcPct val="20000"/>
        </a:spcBef>
        <a:buFont typeface="Arial"/>
        <a:buNone/>
        <a:defRPr sz="2800" kern="1200">
          <a:solidFill>
            <a:srgbClr val="00A7FF"/>
          </a:solidFill>
          <a:latin typeface="Arial"/>
          <a:ea typeface="+mn-ea"/>
          <a:cs typeface="+mn-cs"/>
        </a:defRPr>
      </a:lvl2pPr>
      <a:lvl3pPr marL="914400" indent="0" algn="l" defTabSz="457200" rtl="0" eaLnBrk="1" latinLnBrk="0" hangingPunct="1">
        <a:spcBef>
          <a:spcPct val="20000"/>
        </a:spcBef>
        <a:buFont typeface="Arial"/>
        <a:buNone/>
        <a:defRPr sz="2400" kern="1200">
          <a:solidFill>
            <a:srgbClr val="00A7FF"/>
          </a:solidFill>
          <a:latin typeface="Arial"/>
          <a:ea typeface="+mn-ea"/>
          <a:cs typeface="+mn-cs"/>
        </a:defRPr>
      </a:lvl3pPr>
      <a:lvl4pPr marL="1371600" indent="0" algn="l" defTabSz="457200" rtl="0" eaLnBrk="1" latinLnBrk="0" hangingPunct="1">
        <a:spcBef>
          <a:spcPct val="20000"/>
        </a:spcBef>
        <a:buFont typeface="Arial"/>
        <a:buNone/>
        <a:defRPr sz="2000" kern="1200">
          <a:solidFill>
            <a:srgbClr val="00A7FF"/>
          </a:solidFill>
          <a:latin typeface="Arial"/>
          <a:ea typeface="+mn-ea"/>
          <a:cs typeface="+mn-cs"/>
        </a:defRPr>
      </a:lvl4pPr>
      <a:lvl5pPr marL="1828800" indent="0" algn="l" defTabSz="457200" rtl="0" eaLnBrk="1" latinLnBrk="0" hangingPunct="1">
        <a:spcBef>
          <a:spcPct val="20000"/>
        </a:spcBef>
        <a:buFont typeface="Arial"/>
        <a:buNone/>
        <a:defRPr sz="2000" kern="1200">
          <a:solidFill>
            <a:srgbClr val="00A7FF"/>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 Id="rId9" Type="http://schemas.openxmlformats.org/officeDocument/2006/relationships/image" Target="../media/image48.jpeg"/></Relationships>
</file>

<file path=ppt/slides/_rels/slide26.xml.rels><?xml version="1.0" encoding="UTF-8" standalone="yes"?>
<Relationships xmlns="http://schemas.openxmlformats.org/package/2006/relationships"><Relationship Id="rId8" Type="http://schemas.openxmlformats.org/officeDocument/2006/relationships/hyperlink" Target="https://pngtree.com/so/before-after-icon" TargetMode="External"/><Relationship Id="rId3" Type="http://schemas.openxmlformats.org/officeDocument/2006/relationships/image" Target="../media/image49.jpg"/><Relationship Id="rId7" Type="http://schemas.openxmlformats.org/officeDocument/2006/relationships/image" Target="../media/image53.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2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54.png"/><Relationship Id="rId7" Type="http://schemas.openxmlformats.org/officeDocument/2006/relationships/image" Target="../media/image46.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59.jpeg"/><Relationship Id="rId4" Type="http://schemas.openxmlformats.org/officeDocument/2006/relationships/image" Target="../media/image55.svg"/><Relationship Id="rId9" Type="http://schemas.openxmlformats.org/officeDocument/2006/relationships/image" Target="../media/image58.jpe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hyperlink" Target="https://pixabay.com/vectors/check-mark-checklist-action-check-304375/"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hyperlink" Target="https://pixabay.com/vectors/check-mark-checklist-action-check-304375/" TargetMode="Externa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6.png"/><Relationship Id="rId1" Type="http://schemas.openxmlformats.org/officeDocument/2006/relationships/slideLayout" Target="../slideLayouts/slideLayout15.xml"/><Relationship Id="rId4" Type="http://schemas.openxmlformats.org/officeDocument/2006/relationships/image" Target="../media/image67.jp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71.emf"/><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1.png"/><Relationship Id="rId4" Type="http://schemas.openxmlformats.org/officeDocument/2006/relationships/notesSlide" Target="../notesSlides/notesSlide20.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g"/></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jpeg"/><Relationship Id="rId7"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91.png"/><Relationship Id="rId4" Type="http://schemas.openxmlformats.org/officeDocument/2006/relationships/image" Target="../media/image9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C06D4A-B476-7B0A-41C4-56E67C0DEF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8301"/>
            <a:ext cx="5579097" cy="1859699"/>
          </a:xfrm>
          <a:prstGeom prst="rect">
            <a:avLst/>
          </a:prstGeom>
        </p:spPr>
      </p:pic>
      <p:sp>
        <p:nvSpPr>
          <p:cNvPr id="6" name="Title 1">
            <a:extLst>
              <a:ext uri="{FF2B5EF4-FFF2-40B4-BE49-F238E27FC236}">
                <a16:creationId xmlns:a16="http://schemas.microsoft.com/office/drawing/2014/main" id="{6A840EC2-9AC0-B2A3-F59E-E9C98B36BA38}"/>
              </a:ext>
            </a:extLst>
          </p:cNvPr>
          <p:cNvSpPr txBox="1">
            <a:spLocks/>
          </p:cNvSpPr>
          <p:nvPr/>
        </p:nvSpPr>
        <p:spPr>
          <a:xfrm>
            <a:off x="334245" y="643718"/>
            <a:ext cx="8424936" cy="998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Welcome To The Ward 3</a:t>
            </a:r>
          </a:p>
          <a:p>
            <a:pPr algn="ctr">
              <a:lnSpc>
                <a:spcPct val="100000"/>
              </a:lnSpc>
            </a:pPr>
            <a:r>
              <a:rPr lang="en-US" sz="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Flooding Community Meeting</a:t>
            </a:r>
            <a:endParaRPr lang="en-US" altLang="zh-CN" sz="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 </a:t>
            </a:r>
          </a:p>
        </p:txBody>
      </p:sp>
      <p:pic>
        <p:nvPicPr>
          <p:cNvPr id="1026" name="Picture 2">
            <a:extLst>
              <a:ext uri="{FF2B5EF4-FFF2-40B4-BE49-F238E27FC236}">
                <a16:creationId xmlns:a16="http://schemas.microsoft.com/office/drawing/2014/main" id="{2E5F52E4-A735-CBE6-948A-72AD9CB4D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938" y="1759391"/>
            <a:ext cx="4152123" cy="3114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620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123" y="810033"/>
            <a:ext cx="8347075" cy="746759"/>
          </a:xfrm>
        </p:spPr>
        <p:txBody>
          <a:bodyPr>
            <a:normAutofit/>
          </a:bodyPr>
          <a:lstStyle/>
          <a:p>
            <a:r>
              <a:rPr lang="en-US" dirty="0">
                <a:latin typeface="Arial" panose="020B0604020202020204" pitchFamily="34" charset="0"/>
                <a:cs typeface="Arial" panose="020B0604020202020204" pitchFamily="34" charset="0"/>
              </a:rPr>
              <a:t>ACTION – Expediting Dixie-Dundas</a:t>
            </a:r>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8F4C0E26-D505-9941-A041-0EC9DF762489}" type="slidenum">
              <a:rPr lang="en-US" smtClean="0"/>
              <a:t>10</a:t>
            </a:fld>
            <a:endParaRPr lang="en-US" dirty="0"/>
          </a:p>
        </p:txBody>
      </p:sp>
      <p:sp>
        <p:nvSpPr>
          <p:cNvPr id="7" name="Content Placeholder 2">
            <a:extLst>
              <a:ext uri="{FF2B5EF4-FFF2-40B4-BE49-F238E27FC236}">
                <a16:creationId xmlns:a16="http://schemas.microsoft.com/office/drawing/2014/main" id="{B6629F3C-0240-4AC2-B914-6DFC33B85C4C}"/>
              </a:ext>
            </a:extLst>
          </p:cNvPr>
          <p:cNvSpPr txBox="1">
            <a:spLocks/>
          </p:cNvSpPr>
          <p:nvPr/>
        </p:nvSpPr>
        <p:spPr>
          <a:xfrm>
            <a:off x="222710" y="1805410"/>
            <a:ext cx="4196172" cy="2475518"/>
          </a:xfrm>
          <a:prstGeom prst="rect">
            <a:avLst/>
          </a:prstGeom>
        </p:spPr>
        <p:txBody>
          <a:bodyPr vert="horz" lIns="91440" tIns="45720" rIns="91440" bIns="45720" rtlCol="0" anchor="t">
            <a:noAutofit/>
          </a:bodyPr>
          <a:lstStyle>
            <a:lvl1pPr marL="342891" indent="-342891" algn="l" defTabSz="914377" rtl="0" eaLnBrk="1" latinLnBrk="0" hangingPunct="1">
              <a:spcBef>
                <a:spcPct val="20000"/>
              </a:spcBef>
              <a:buClr>
                <a:srgbClr val="00AEEF"/>
              </a:buClr>
              <a:buFont typeface="Arial" panose="020B0604020202020204" pitchFamily="34" charset="0"/>
              <a:buChar char="•"/>
              <a:defRPr sz="24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1pPr>
            <a:lvl2pPr marL="722295" indent="-366704" algn="l" defTabSz="914377" rtl="0" eaLnBrk="1" latinLnBrk="0" hangingPunct="1">
              <a:spcBef>
                <a:spcPct val="20000"/>
              </a:spcBef>
              <a:buClr>
                <a:srgbClr val="00AEEF"/>
              </a:buClr>
              <a:buFont typeface="Arial" panose="020B0604020202020204" pitchFamily="34" charset="0"/>
              <a:buChar char="–"/>
              <a:defRPr sz="24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2pPr>
            <a:lvl3pPr marL="1077886" indent="-355591" algn="l" defTabSz="914377" rtl="0" eaLnBrk="1" latinLnBrk="0" hangingPunct="1">
              <a:spcBef>
                <a:spcPct val="20000"/>
              </a:spcBef>
              <a:buClr>
                <a:srgbClr val="00AEEF"/>
              </a:buClr>
              <a:buFont typeface="Arial" panose="020B0604020202020204" pitchFamily="34" charset="0"/>
              <a:buChar char="•"/>
              <a:defRPr sz="22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3pPr>
            <a:lvl4pPr marL="1433477" indent="-355591" algn="l" defTabSz="914377" rtl="0" eaLnBrk="1" latinLnBrk="0" hangingPunct="1">
              <a:spcBef>
                <a:spcPct val="20000"/>
              </a:spcBef>
              <a:buClr>
                <a:srgbClr val="00AEEF"/>
              </a:buClr>
              <a:buFont typeface="Arial" panose="020B0604020202020204" pitchFamily="34" charset="0"/>
              <a:buChar char="–"/>
              <a:defRPr sz="20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4pPr>
            <a:lvl5pPr marL="1790655" indent="-357179" algn="l" defTabSz="914377" rtl="0" eaLnBrk="1" latinLnBrk="0" hangingPunct="1">
              <a:spcBef>
                <a:spcPct val="20000"/>
              </a:spcBef>
              <a:buClr>
                <a:srgbClr val="00AEEF"/>
              </a:buClr>
              <a:buFont typeface="Arial" panose="020B0604020202020204" pitchFamily="34" charset="0"/>
              <a:buChar char="»"/>
              <a:defRPr sz="20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265" indent="-342265">
              <a:spcAft>
                <a:spcPts val="600"/>
              </a:spcAft>
              <a:buClrTx/>
            </a:pPr>
            <a:r>
              <a:rPr lang="en-US" sz="2000" dirty="0">
                <a:solidFill>
                  <a:srgbClr val="000000"/>
                </a:solidFill>
                <a:latin typeface="Arial"/>
                <a:cs typeface="Arial"/>
              </a:rPr>
              <a:t>Fast-tracking design</a:t>
            </a:r>
            <a:endParaRPr lang="en-US">
              <a:cs typeface="Segoe UI Light"/>
            </a:endParaRPr>
          </a:p>
          <a:p>
            <a:pPr marL="342265" indent="-342265">
              <a:spcAft>
                <a:spcPts val="600"/>
              </a:spcAft>
              <a:buClrTx/>
            </a:pPr>
            <a:r>
              <a:rPr lang="en-US" sz="2000" dirty="0">
                <a:solidFill>
                  <a:srgbClr val="000000"/>
                </a:solidFill>
                <a:latin typeface="Arial"/>
                <a:cs typeface="Arial"/>
              </a:rPr>
              <a:t>Leaning on partnerships</a:t>
            </a:r>
          </a:p>
          <a:p>
            <a:pPr marL="342265" indent="-342265">
              <a:spcAft>
                <a:spcPts val="600"/>
              </a:spcAft>
              <a:buClrTx/>
            </a:pPr>
            <a:r>
              <a:rPr lang="en-US" sz="2000" dirty="0">
                <a:solidFill>
                  <a:srgbClr val="000000"/>
                </a:solidFill>
                <a:latin typeface="Arial"/>
                <a:cs typeface="Arial"/>
              </a:rPr>
              <a:t>Single proponent management</a:t>
            </a:r>
          </a:p>
          <a:p>
            <a:pPr marL="342265" indent="-342265">
              <a:spcAft>
                <a:spcPts val="600"/>
              </a:spcAft>
              <a:buClrTx/>
            </a:pPr>
            <a:r>
              <a:rPr lang="en-US" sz="2000" dirty="0">
                <a:solidFill>
                  <a:srgbClr val="000000"/>
                </a:solidFill>
                <a:latin typeface="Arial"/>
                <a:cs typeface="Arial"/>
              </a:rPr>
              <a:t>Advancing land acquisition</a:t>
            </a:r>
          </a:p>
          <a:p>
            <a:pPr marL="342265" indent="-342265">
              <a:spcAft>
                <a:spcPts val="600"/>
              </a:spcAft>
              <a:buClrTx/>
            </a:pPr>
            <a:r>
              <a:rPr lang="en-US" sz="2000" dirty="0">
                <a:solidFill>
                  <a:srgbClr val="000000"/>
                </a:solidFill>
                <a:latin typeface="Arial"/>
                <a:cs typeface="Arial"/>
              </a:rPr>
              <a:t>Streamlining utility relocation</a:t>
            </a:r>
            <a:endParaRPr lang="en-CA" sz="2000" dirty="0">
              <a:solidFill>
                <a:srgbClr val="000000"/>
              </a:solidFill>
              <a:latin typeface="Arial"/>
              <a:cs typeface="Arial"/>
            </a:endParaRPr>
          </a:p>
          <a:p>
            <a:pPr marL="0" indent="0">
              <a:buNone/>
            </a:pPr>
            <a:endParaRPr lang="en-US" sz="1800" dirty="0">
              <a:cs typeface="Segoe UI Light"/>
            </a:endParaRPr>
          </a:p>
        </p:txBody>
      </p:sp>
      <p:pic>
        <p:nvPicPr>
          <p:cNvPr id="3" name="Picture 2">
            <a:extLst>
              <a:ext uri="{FF2B5EF4-FFF2-40B4-BE49-F238E27FC236}">
                <a16:creationId xmlns:a16="http://schemas.microsoft.com/office/drawing/2014/main" id="{4A590E30-319B-6DAE-D492-D8A106D131C5}"/>
              </a:ext>
            </a:extLst>
          </p:cNvPr>
          <p:cNvPicPr>
            <a:picLocks noChangeAspect="1"/>
          </p:cNvPicPr>
          <p:nvPr/>
        </p:nvPicPr>
        <p:blipFill rotWithShape="1">
          <a:blip r:embed="rId3"/>
          <a:srcRect r="16587" b="26187"/>
          <a:stretch/>
        </p:blipFill>
        <p:spPr>
          <a:xfrm>
            <a:off x="4202107" y="1805411"/>
            <a:ext cx="4749864" cy="2221768"/>
          </a:xfrm>
          <a:prstGeom prst="rect">
            <a:avLst/>
          </a:prstGeom>
        </p:spPr>
      </p:pic>
      <p:sp>
        <p:nvSpPr>
          <p:cNvPr id="6" name="Content Placeholder 2">
            <a:extLst>
              <a:ext uri="{FF2B5EF4-FFF2-40B4-BE49-F238E27FC236}">
                <a16:creationId xmlns:a16="http://schemas.microsoft.com/office/drawing/2014/main" id="{A7887D3D-850D-620A-ADEC-7CCBB69E3D47}"/>
              </a:ext>
            </a:extLst>
          </p:cNvPr>
          <p:cNvSpPr txBox="1">
            <a:spLocks/>
          </p:cNvSpPr>
          <p:nvPr/>
        </p:nvSpPr>
        <p:spPr>
          <a:xfrm>
            <a:off x="1503771" y="4528554"/>
            <a:ext cx="6401055" cy="1116021"/>
          </a:xfrm>
          <a:prstGeom prst="rect">
            <a:avLst/>
          </a:prstGeom>
        </p:spPr>
        <p:txBody>
          <a:bodyPr vert="horz" lIns="91440" tIns="45720" rIns="91440" bIns="45720" rtlCol="0" anchor="t">
            <a:noAutofit/>
          </a:bodyPr>
          <a:lstStyle>
            <a:lvl1pPr marL="342891" indent="-342891" algn="l" defTabSz="914377" rtl="0" eaLnBrk="1" latinLnBrk="0" hangingPunct="1">
              <a:spcBef>
                <a:spcPct val="20000"/>
              </a:spcBef>
              <a:buClr>
                <a:srgbClr val="00AEEF"/>
              </a:buClr>
              <a:buFont typeface="Arial" panose="020B0604020202020204" pitchFamily="34" charset="0"/>
              <a:buChar char="•"/>
              <a:defRPr sz="24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1pPr>
            <a:lvl2pPr marL="722295" indent="-366704" algn="l" defTabSz="914377" rtl="0" eaLnBrk="1" latinLnBrk="0" hangingPunct="1">
              <a:spcBef>
                <a:spcPct val="20000"/>
              </a:spcBef>
              <a:buClr>
                <a:srgbClr val="00AEEF"/>
              </a:buClr>
              <a:buFont typeface="Arial" panose="020B0604020202020204" pitchFamily="34" charset="0"/>
              <a:buChar char="–"/>
              <a:defRPr sz="24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2pPr>
            <a:lvl3pPr marL="1077886" indent="-355591" algn="l" defTabSz="914377" rtl="0" eaLnBrk="1" latinLnBrk="0" hangingPunct="1">
              <a:spcBef>
                <a:spcPct val="20000"/>
              </a:spcBef>
              <a:buClr>
                <a:srgbClr val="00AEEF"/>
              </a:buClr>
              <a:buFont typeface="Arial" panose="020B0604020202020204" pitchFamily="34" charset="0"/>
              <a:buChar char="•"/>
              <a:defRPr sz="22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3pPr>
            <a:lvl4pPr marL="1433477" indent="-355591" algn="l" defTabSz="914377" rtl="0" eaLnBrk="1" latinLnBrk="0" hangingPunct="1">
              <a:spcBef>
                <a:spcPct val="20000"/>
              </a:spcBef>
              <a:buClr>
                <a:srgbClr val="00AEEF"/>
              </a:buClr>
              <a:buFont typeface="Arial" panose="020B0604020202020204" pitchFamily="34" charset="0"/>
              <a:buChar char="–"/>
              <a:defRPr sz="20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4pPr>
            <a:lvl5pPr marL="1790655" indent="-357179" algn="l" defTabSz="914377" rtl="0" eaLnBrk="1" latinLnBrk="0" hangingPunct="1">
              <a:spcBef>
                <a:spcPct val="20000"/>
              </a:spcBef>
              <a:buClr>
                <a:srgbClr val="00AEEF"/>
              </a:buClr>
              <a:buFont typeface="Arial" panose="020B0604020202020204" pitchFamily="34" charset="0"/>
              <a:buChar char="»"/>
              <a:defRPr sz="20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latin typeface="Arial" panose="020B0604020202020204" pitchFamily="34" charset="0"/>
                <a:cs typeface="Arial" panose="020B0604020202020204" pitchFamily="34" charset="0"/>
              </a:rPr>
              <a:t>The implementation of this updated approach projects a completion date of </a:t>
            </a:r>
            <a:r>
              <a:rPr lang="en-US" b="1" dirty="0">
                <a:latin typeface="Arial" panose="020B0604020202020204" pitchFamily="34" charset="0"/>
                <a:cs typeface="Arial" panose="020B0604020202020204" pitchFamily="34" charset="0"/>
              </a:rPr>
              <a:t>2028</a:t>
            </a:r>
            <a:r>
              <a:rPr lang="en-US" dirty="0">
                <a:cs typeface="Segoe UI Light"/>
              </a:rPr>
              <a:t> </a:t>
            </a:r>
            <a:r>
              <a:rPr lang="en-US" dirty="0">
                <a:latin typeface="Arial" panose="020B0604020202020204" pitchFamily="34" charset="0"/>
                <a:cs typeface="Arial" panose="020B0604020202020204" pitchFamily="34" charset="0"/>
              </a:rPr>
              <a:t>(6-year acceleration)</a:t>
            </a:r>
          </a:p>
        </p:txBody>
      </p:sp>
    </p:spTree>
    <p:extLst>
      <p:ext uri="{BB962C8B-B14F-4D97-AF65-F5344CB8AC3E}">
        <p14:creationId xmlns:p14="http://schemas.microsoft.com/office/powerpoint/2010/main" val="245648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C399-8222-F3FE-82C0-B25EDF610EEF}"/>
              </a:ext>
            </a:extLst>
          </p:cNvPr>
          <p:cNvSpPr>
            <a:spLocks noGrp="1"/>
          </p:cNvSpPr>
          <p:nvPr>
            <p:ph type="title"/>
          </p:nvPr>
        </p:nvSpPr>
        <p:spPr>
          <a:xfrm>
            <a:off x="900430" y="619542"/>
            <a:ext cx="7499424" cy="635000"/>
          </a:xfrm>
        </p:spPr>
        <p:txBody>
          <a:bodyPr/>
          <a:lstStyle/>
          <a:p>
            <a:r>
              <a:rPr lang="en-US" dirty="0"/>
              <a:t>ACTION – Undertakings (2024/2025)</a:t>
            </a:r>
          </a:p>
        </p:txBody>
      </p:sp>
      <p:sp>
        <p:nvSpPr>
          <p:cNvPr id="4" name="Slide Number Placeholder 3">
            <a:extLst>
              <a:ext uri="{FF2B5EF4-FFF2-40B4-BE49-F238E27FC236}">
                <a16:creationId xmlns:a16="http://schemas.microsoft.com/office/drawing/2014/main" id="{4E8C37DC-2B3F-920E-ED42-FC84CEBA7BB2}"/>
              </a:ext>
            </a:extLst>
          </p:cNvPr>
          <p:cNvSpPr>
            <a:spLocks noGrp="1"/>
          </p:cNvSpPr>
          <p:nvPr>
            <p:ph type="sldNum" sz="quarter" idx="12"/>
          </p:nvPr>
        </p:nvSpPr>
        <p:spPr/>
        <p:txBody>
          <a:bodyPr/>
          <a:lstStyle/>
          <a:p>
            <a:fld id="{8F4C0E26-D505-9941-A041-0EC9DF762489}" type="slidenum">
              <a:rPr lang="en-US" smtClean="0"/>
              <a:t>11</a:t>
            </a:fld>
            <a:endParaRPr lang="en-US" dirty="0"/>
          </a:p>
        </p:txBody>
      </p:sp>
      <p:sp>
        <p:nvSpPr>
          <p:cNvPr id="3" name="Content Placeholder 2">
            <a:extLst>
              <a:ext uri="{FF2B5EF4-FFF2-40B4-BE49-F238E27FC236}">
                <a16:creationId xmlns:a16="http://schemas.microsoft.com/office/drawing/2014/main" id="{BD71A39B-4070-4793-BD0D-8A4DD48C86FD}"/>
              </a:ext>
            </a:extLst>
          </p:cNvPr>
          <p:cNvSpPr txBox="1">
            <a:spLocks/>
          </p:cNvSpPr>
          <p:nvPr/>
        </p:nvSpPr>
        <p:spPr>
          <a:xfrm>
            <a:off x="306855" y="3356992"/>
            <a:ext cx="8441609" cy="1406145"/>
          </a:xfrm>
          <a:prstGeom prst="rect">
            <a:avLst/>
          </a:prstGeom>
        </p:spPr>
        <p:txBody>
          <a:bodyPr vert="horz" lIns="91440" tIns="45720" rIns="91440" bIns="45720" rtlCol="0" anchor="t">
            <a:noAutofit/>
          </a:bodyPr>
          <a:lstStyle>
            <a:lvl1pPr marL="342891" indent="-342891" algn="l" defTabSz="914377" rtl="0" eaLnBrk="1" latinLnBrk="0" hangingPunct="1">
              <a:spcBef>
                <a:spcPct val="20000"/>
              </a:spcBef>
              <a:buClr>
                <a:srgbClr val="00AEEF"/>
              </a:buClr>
              <a:buFont typeface="Arial" panose="020B0604020202020204" pitchFamily="34" charset="0"/>
              <a:buChar char="•"/>
              <a:defRPr sz="24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1pPr>
            <a:lvl2pPr marL="722295" indent="-366704" algn="l" defTabSz="914377" rtl="0" eaLnBrk="1" latinLnBrk="0" hangingPunct="1">
              <a:spcBef>
                <a:spcPct val="20000"/>
              </a:spcBef>
              <a:buClr>
                <a:srgbClr val="00AEEF"/>
              </a:buClr>
              <a:buFont typeface="Arial" panose="020B0604020202020204" pitchFamily="34" charset="0"/>
              <a:buChar char="–"/>
              <a:defRPr sz="24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2pPr>
            <a:lvl3pPr marL="1077886" indent="-355591" algn="l" defTabSz="914377" rtl="0" eaLnBrk="1" latinLnBrk="0" hangingPunct="1">
              <a:spcBef>
                <a:spcPct val="20000"/>
              </a:spcBef>
              <a:buClr>
                <a:srgbClr val="00AEEF"/>
              </a:buClr>
              <a:buFont typeface="Arial" panose="020B0604020202020204" pitchFamily="34" charset="0"/>
              <a:buChar char="•"/>
              <a:defRPr sz="22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3pPr>
            <a:lvl4pPr marL="1433477" indent="-355591" algn="l" defTabSz="914377" rtl="0" eaLnBrk="1" latinLnBrk="0" hangingPunct="1">
              <a:spcBef>
                <a:spcPct val="20000"/>
              </a:spcBef>
              <a:buClr>
                <a:srgbClr val="00AEEF"/>
              </a:buClr>
              <a:buFont typeface="Arial" panose="020B0604020202020204" pitchFamily="34" charset="0"/>
              <a:buChar char="–"/>
              <a:defRPr sz="20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4pPr>
            <a:lvl5pPr marL="1790655" indent="-357179" algn="l" defTabSz="914377" rtl="0" eaLnBrk="1" latinLnBrk="0" hangingPunct="1">
              <a:spcBef>
                <a:spcPct val="20000"/>
              </a:spcBef>
              <a:buClr>
                <a:srgbClr val="00AEEF"/>
              </a:buClr>
              <a:buFont typeface="Arial" panose="020B0604020202020204" pitchFamily="34" charset="0"/>
              <a:buChar char="»"/>
              <a:defRPr sz="20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Aft>
                <a:spcPts val="600"/>
              </a:spcAft>
              <a:buClrTx/>
              <a:buNone/>
            </a:pPr>
            <a:r>
              <a:rPr lang="en-US" sz="1800" dirty="0">
                <a:latin typeface="Arial"/>
                <a:cs typeface="Arial"/>
              </a:rPr>
              <a:t>Through the remainder of 2024 and into 2025, several undertakings will be initiated to expand and expedite capital projects in areas of the City where large clusters of impacts were identified – Little Etobicoke Creek, Lisgar, Malton, Applewood and Streetsville </a:t>
            </a:r>
          </a:p>
          <a:p>
            <a:pPr marL="342265" indent="-342265">
              <a:spcAft>
                <a:spcPts val="600"/>
              </a:spcAft>
              <a:buClrTx/>
            </a:pPr>
            <a:endParaRPr lang="en-US" sz="1800" dirty="0">
              <a:latin typeface="Arial"/>
              <a:cs typeface="Arial"/>
            </a:endParaRPr>
          </a:p>
          <a:p>
            <a:pPr marL="342265" indent="-342265">
              <a:spcAft>
                <a:spcPts val="600"/>
              </a:spcAft>
              <a:buClrTx/>
            </a:pPr>
            <a:endParaRPr lang="en-US" sz="1800" dirty="0">
              <a:latin typeface="Arial"/>
              <a:cs typeface="Arial"/>
            </a:endParaRPr>
          </a:p>
          <a:p>
            <a:pPr marL="0" indent="0">
              <a:buNone/>
            </a:pPr>
            <a:endParaRPr lang="en-US" sz="1800" dirty="0">
              <a:cs typeface="Segoe UI Light"/>
            </a:endParaRPr>
          </a:p>
        </p:txBody>
      </p:sp>
      <p:pic>
        <p:nvPicPr>
          <p:cNvPr id="8" name="Picture 7">
            <a:extLst>
              <a:ext uri="{FF2B5EF4-FFF2-40B4-BE49-F238E27FC236}">
                <a16:creationId xmlns:a16="http://schemas.microsoft.com/office/drawing/2014/main" id="{821723B1-42DC-F3F2-FCB6-0753E039FE80}"/>
              </a:ext>
            </a:extLst>
          </p:cNvPr>
          <p:cNvPicPr>
            <a:picLocks noChangeAspect="1"/>
          </p:cNvPicPr>
          <p:nvPr/>
        </p:nvPicPr>
        <p:blipFill>
          <a:blip r:embed="rId3"/>
          <a:stretch>
            <a:fillRect/>
          </a:stretch>
        </p:blipFill>
        <p:spPr>
          <a:xfrm>
            <a:off x="13194" y="1556792"/>
            <a:ext cx="9119655" cy="1406144"/>
          </a:xfrm>
          <a:prstGeom prst="rect">
            <a:avLst/>
          </a:prstGeom>
          <a:ln>
            <a:solidFill>
              <a:schemeClr val="tx1"/>
            </a:solidFill>
          </a:ln>
        </p:spPr>
      </p:pic>
    </p:spTree>
    <p:extLst>
      <p:ext uri="{BB962C8B-B14F-4D97-AF65-F5344CB8AC3E}">
        <p14:creationId xmlns:p14="http://schemas.microsoft.com/office/powerpoint/2010/main" val="157211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C399-8222-F3FE-82C0-B25EDF610EEF}"/>
              </a:ext>
            </a:extLst>
          </p:cNvPr>
          <p:cNvSpPr>
            <a:spLocks noGrp="1"/>
          </p:cNvSpPr>
          <p:nvPr>
            <p:ph type="title"/>
          </p:nvPr>
        </p:nvSpPr>
        <p:spPr>
          <a:xfrm>
            <a:off x="866140" y="608112"/>
            <a:ext cx="7499424" cy="635000"/>
          </a:xfrm>
        </p:spPr>
        <p:txBody>
          <a:bodyPr/>
          <a:lstStyle/>
          <a:p>
            <a:r>
              <a:rPr lang="en-US" dirty="0"/>
              <a:t>ACTION – Undertakings (2026)</a:t>
            </a:r>
          </a:p>
        </p:txBody>
      </p:sp>
      <p:sp>
        <p:nvSpPr>
          <p:cNvPr id="4" name="Slide Number Placeholder 3">
            <a:extLst>
              <a:ext uri="{FF2B5EF4-FFF2-40B4-BE49-F238E27FC236}">
                <a16:creationId xmlns:a16="http://schemas.microsoft.com/office/drawing/2014/main" id="{4E8C37DC-2B3F-920E-ED42-FC84CEBA7BB2}"/>
              </a:ext>
            </a:extLst>
          </p:cNvPr>
          <p:cNvSpPr>
            <a:spLocks noGrp="1"/>
          </p:cNvSpPr>
          <p:nvPr>
            <p:ph type="sldNum" sz="quarter" idx="12"/>
          </p:nvPr>
        </p:nvSpPr>
        <p:spPr/>
        <p:txBody>
          <a:bodyPr/>
          <a:lstStyle/>
          <a:p>
            <a:fld id="{8F4C0E26-D505-9941-A041-0EC9DF762489}" type="slidenum">
              <a:rPr lang="en-US" smtClean="0"/>
              <a:t>12</a:t>
            </a:fld>
            <a:endParaRPr lang="en-US" dirty="0"/>
          </a:p>
        </p:txBody>
      </p:sp>
      <p:sp>
        <p:nvSpPr>
          <p:cNvPr id="3" name="Content Placeholder 2">
            <a:extLst>
              <a:ext uri="{FF2B5EF4-FFF2-40B4-BE49-F238E27FC236}">
                <a16:creationId xmlns:a16="http://schemas.microsoft.com/office/drawing/2014/main" id="{07D7BDAB-91E2-4A01-9F8D-D5029D38EEA5}"/>
              </a:ext>
            </a:extLst>
          </p:cNvPr>
          <p:cNvSpPr txBox="1">
            <a:spLocks/>
          </p:cNvSpPr>
          <p:nvPr/>
        </p:nvSpPr>
        <p:spPr>
          <a:xfrm>
            <a:off x="636239" y="3803878"/>
            <a:ext cx="3690888" cy="1635217"/>
          </a:xfrm>
          <a:prstGeom prst="rect">
            <a:avLst/>
          </a:prstGeom>
        </p:spPr>
        <p:txBody>
          <a:bodyPr vert="horz" lIns="91440" tIns="45720" rIns="91440" bIns="45720" rtlCol="0" anchor="t">
            <a:noAutofit/>
          </a:bodyPr>
          <a:lstStyle>
            <a:lvl1pPr marL="342891" indent="-342891" algn="l" defTabSz="914377" rtl="0" eaLnBrk="1" latinLnBrk="0" hangingPunct="1">
              <a:spcBef>
                <a:spcPct val="20000"/>
              </a:spcBef>
              <a:buClr>
                <a:srgbClr val="00AEEF"/>
              </a:buClr>
              <a:buFont typeface="Arial" panose="020B0604020202020204" pitchFamily="34" charset="0"/>
              <a:buChar char="•"/>
              <a:defRPr sz="24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1pPr>
            <a:lvl2pPr marL="722295" indent="-366704" algn="l" defTabSz="914377" rtl="0" eaLnBrk="1" latinLnBrk="0" hangingPunct="1">
              <a:spcBef>
                <a:spcPct val="20000"/>
              </a:spcBef>
              <a:buClr>
                <a:srgbClr val="00AEEF"/>
              </a:buClr>
              <a:buFont typeface="Arial" panose="020B0604020202020204" pitchFamily="34" charset="0"/>
              <a:buChar char="–"/>
              <a:defRPr sz="24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2pPr>
            <a:lvl3pPr marL="1077886" indent="-355591" algn="l" defTabSz="914377" rtl="0" eaLnBrk="1" latinLnBrk="0" hangingPunct="1">
              <a:spcBef>
                <a:spcPct val="20000"/>
              </a:spcBef>
              <a:buClr>
                <a:srgbClr val="00AEEF"/>
              </a:buClr>
              <a:buFont typeface="Arial" panose="020B0604020202020204" pitchFamily="34" charset="0"/>
              <a:buChar char="•"/>
              <a:defRPr sz="22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3pPr>
            <a:lvl4pPr marL="1433477" indent="-355591" algn="l" defTabSz="914377" rtl="0" eaLnBrk="1" latinLnBrk="0" hangingPunct="1">
              <a:spcBef>
                <a:spcPct val="20000"/>
              </a:spcBef>
              <a:buClr>
                <a:srgbClr val="00AEEF"/>
              </a:buClr>
              <a:buFont typeface="Arial" panose="020B0604020202020204" pitchFamily="34" charset="0"/>
              <a:buChar char="–"/>
              <a:defRPr sz="20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4pPr>
            <a:lvl5pPr marL="1790655" indent="-357179" algn="l" defTabSz="914377" rtl="0" eaLnBrk="1" latinLnBrk="0" hangingPunct="1">
              <a:spcBef>
                <a:spcPct val="20000"/>
              </a:spcBef>
              <a:buClr>
                <a:srgbClr val="00AEEF"/>
              </a:buClr>
              <a:buFont typeface="Arial" panose="020B0604020202020204" pitchFamily="34" charset="0"/>
              <a:buChar char="»"/>
              <a:defRPr sz="20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Aft>
                <a:spcPts val="600"/>
              </a:spcAft>
              <a:buClrTx/>
              <a:buNone/>
            </a:pPr>
            <a:r>
              <a:rPr lang="en-US" sz="1800" dirty="0">
                <a:latin typeface="Arial"/>
                <a:cs typeface="Arial"/>
              </a:rPr>
              <a:t>2026 will see a continuation of the undertakings, including further accelerating the recommendations from the Little Etobicoke Creek Flood Evaluation Study. </a:t>
            </a:r>
            <a:endParaRPr lang="en-US" dirty="0"/>
          </a:p>
          <a:p>
            <a:pPr marL="342265" indent="-342265">
              <a:spcAft>
                <a:spcPts val="600"/>
              </a:spcAft>
              <a:buClrTx/>
            </a:pPr>
            <a:endParaRPr lang="en-US" sz="1800" dirty="0">
              <a:latin typeface="Arial"/>
              <a:cs typeface="Arial"/>
            </a:endParaRPr>
          </a:p>
          <a:p>
            <a:pPr marL="0" indent="0">
              <a:buNone/>
            </a:pPr>
            <a:endParaRPr lang="en-US" sz="1800" dirty="0">
              <a:cs typeface="Segoe UI Light"/>
            </a:endParaRPr>
          </a:p>
        </p:txBody>
      </p:sp>
      <p:pic>
        <p:nvPicPr>
          <p:cNvPr id="9" name="Picture 9">
            <a:extLst>
              <a:ext uri="{FF2B5EF4-FFF2-40B4-BE49-F238E27FC236}">
                <a16:creationId xmlns:a16="http://schemas.microsoft.com/office/drawing/2014/main" id="{B9942FB5-B682-441B-9974-F3F194B86733}"/>
              </a:ext>
            </a:extLst>
          </p:cNvPr>
          <p:cNvPicPr>
            <a:picLocks noChangeAspect="1"/>
          </p:cNvPicPr>
          <p:nvPr/>
        </p:nvPicPr>
        <p:blipFill>
          <a:blip r:embed="rId3"/>
          <a:stretch>
            <a:fillRect/>
          </a:stretch>
        </p:blipFill>
        <p:spPr>
          <a:xfrm>
            <a:off x="4860032" y="3717032"/>
            <a:ext cx="3233785" cy="1907817"/>
          </a:xfrm>
          <a:prstGeom prst="rect">
            <a:avLst/>
          </a:prstGeom>
        </p:spPr>
      </p:pic>
      <p:pic>
        <p:nvPicPr>
          <p:cNvPr id="6" name="Picture 5">
            <a:extLst>
              <a:ext uri="{FF2B5EF4-FFF2-40B4-BE49-F238E27FC236}">
                <a16:creationId xmlns:a16="http://schemas.microsoft.com/office/drawing/2014/main" id="{01FBFFD3-F3D6-01FE-ADDD-3A8EEAB988CD}"/>
              </a:ext>
            </a:extLst>
          </p:cNvPr>
          <p:cNvPicPr>
            <a:picLocks noChangeAspect="1"/>
          </p:cNvPicPr>
          <p:nvPr/>
        </p:nvPicPr>
        <p:blipFill>
          <a:blip r:embed="rId4"/>
          <a:stretch>
            <a:fillRect/>
          </a:stretch>
        </p:blipFill>
        <p:spPr>
          <a:xfrm>
            <a:off x="0" y="1503579"/>
            <a:ext cx="9144000" cy="1781405"/>
          </a:xfrm>
          <a:prstGeom prst="rect">
            <a:avLst/>
          </a:prstGeom>
          <a:ln>
            <a:solidFill>
              <a:schemeClr val="tx1"/>
            </a:solidFill>
          </a:ln>
        </p:spPr>
      </p:pic>
    </p:spTree>
    <p:extLst>
      <p:ext uri="{BB962C8B-B14F-4D97-AF65-F5344CB8AC3E}">
        <p14:creationId xmlns:p14="http://schemas.microsoft.com/office/powerpoint/2010/main" val="3233769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looded street with people in a boat&#10;&#10;Description automatically generated">
            <a:extLst>
              <a:ext uri="{FF2B5EF4-FFF2-40B4-BE49-F238E27FC236}">
                <a16:creationId xmlns:a16="http://schemas.microsoft.com/office/drawing/2014/main" id="{2F72C1E1-7B4A-B14C-6FAE-4039DBA1FA7C}"/>
              </a:ext>
            </a:extLst>
          </p:cNvPr>
          <p:cNvPicPr>
            <a:picLocks noChangeAspect="1"/>
          </p:cNvPicPr>
          <p:nvPr/>
        </p:nvPicPr>
        <p:blipFill rotWithShape="1">
          <a:blip r:embed="rId2">
            <a:extLst>
              <a:ext uri="{28A0092B-C50C-407E-A947-70E740481C1C}">
                <a14:useLocalDpi xmlns:a14="http://schemas.microsoft.com/office/drawing/2010/main" val="0"/>
              </a:ext>
            </a:extLst>
          </a:blip>
          <a:srcRect t="8005" b="7510"/>
          <a:stretch/>
        </p:blipFill>
        <p:spPr>
          <a:xfrm>
            <a:off x="1" y="857250"/>
            <a:ext cx="9144000" cy="5143500"/>
          </a:xfrm>
          <a:prstGeom prst="rect">
            <a:avLst/>
          </a:prstGeom>
        </p:spPr>
      </p:pic>
      <p:sp>
        <p:nvSpPr>
          <p:cNvPr id="5" name="object 5"/>
          <p:cNvSpPr txBox="1"/>
          <p:nvPr/>
        </p:nvSpPr>
        <p:spPr>
          <a:xfrm>
            <a:off x="362470" y="3784653"/>
            <a:ext cx="2485072" cy="1127553"/>
          </a:xfrm>
          <a:prstGeom prst="rect">
            <a:avLst/>
          </a:prstGeom>
        </p:spPr>
        <p:txBody>
          <a:bodyPr vert="horz" wrap="square" lIns="0" tIns="75248" rIns="0" bIns="0" rtlCol="0">
            <a:spAutoFit/>
          </a:bodyPr>
          <a:lstStyle/>
          <a:p>
            <a:pPr marL="9525" marR="3810">
              <a:lnSpc>
                <a:spcPts val="4133"/>
              </a:lnSpc>
              <a:spcBef>
                <a:spcPts val="593"/>
              </a:spcBef>
            </a:pPr>
            <a:r>
              <a:rPr sz="3825" b="1">
                <a:solidFill>
                  <a:schemeClr val="tx2"/>
                </a:solidFill>
                <a:latin typeface="Calibri"/>
                <a:cs typeface="Calibri"/>
              </a:rPr>
              <a:t>16</a:t>
            </a:r>
            <a:r>
              <a:rPr sz="3825" b="1" spc="-23">
                <a:solidFill>
                  <a:schemeClr val="tx2"/>
                </a:solidFill>
                <a:latin typeface="Calibri"/>
                <a:cs typeface="Calibri"/>
              </a:rPr>
              <a:t> </a:t>
            </a:r>
            <a:r>
              <a:rPr sz="3825" b="1">
                <a:solidFill>
                  <a:schemeClr val="tx2"/>
                </a:solidFill>
                <a:latin typeface="Calibri"/>
                <a:cs typeface="Calibri"/>
              </a:rPr>
              <a:t>July</a:t>
            </a:r>
            <a:r>
              <a:rPr sz="3825" b="1" spc="-30">
                <a:solidFill>
                  <a:schemeClr val="tx2"/>
                </a:solidFill>
                <a:latin typeface="Calibri"/>
                <a:cs typeface="Calibri"/>
              </a:rPr>
              <a:t> </a:t>
            </a:r>
            <a:r>
              <a:rPr sz="3825" b="1" spc="-15">
                <a:solidFill>
                  <a:schemeClr val="tx2"/>
                </a:solidFill>
                <a:latin typeface="Calibri"/>
                <a:cs typeface="Calibri"/>
              </a:rPr>
              <a:t>2024 </a:t>
            </a:r>
            <a:r>
              <a:rPr sz="3825" b="1">
                <a:solidFill>
                  <a:schemeClr val="tx2"/>
                </a:solidFill>
                <a:latin typeface="Calibri"/>
                <a:cs typeface="Calibri"/>
              </a:rPr>
              <a:t>Storm</a:t>
            </a:r>
            <a:r>
              <a:rPr sz="3825" b="1" spc="-105">
                <a:solidFill>
                  <a:schemeClr val="tx2"/>
                </a:solidFill>
                <a:latin typeface="Calibri"/>
                <a:cs typeface="Calibri"/>
              </a:rPr>
              <a:t> </a:t>
            </a:r>
            <a:r>
              <a:rPr sz="3825" b="1" spc="-8">
                <a:solidFill>
                  <a:schemeClr val="tx2"/>
                </a:solidFill>
                <a:latin typeface="Calibri"/>
                <a:cs typeface="Calibri"/>
              </a:rPr>
              <a:t>Event</a:t>
            </a:r>
            <a:endParaRPr sz="3825">
              <a:solidFill>
                <a:schemeClr val="tx2"/>
              </a:solidFill>
              <a:latin typeface="Calibri"/>
              <a:cs typeface="Calibri"/>
            </a:endParaRPr>
          </a:p>
        </p:txBody>
      </p:sp>
      <p:sp>
        <p:nvSpPr>
          <p:cNvPr id="6" name="object 6"/>
          <p:cNvSpPr txBox="1"/>
          <p:nvPr/>
        </p:nvSpPr>
        <p:spPr>
          <a:xfrm>
            <a:off x="0" y="5038344"/>
            <a:ext cx="7339489" cy="455894"/>
          </a:xfrm>
          <a:prstGeom prst="rect">
            <a:avLst/>
          </a:prstGeom>
          <a:solidFill>
            <a:schemeClr val="tx2"/>
          </a:solidFill>
        </p:spPr>
        <p:txBody>
          <a:bodyPr vert="horz" wrap="square" lIns="0" tIns="55245" rIns="0" bIns="0" rtlCol="0">
            <a:spAutoFit/>
          </a:bodyPr>
          <a:lstStyle/>
          <a:p>
            <a:pPr marL="371951">
              <a:spcBef>
                <a:spcPts val="435"/>
              </a:spcBef>
            </a:pPr>
            <a:r>
              <a:rPr sz="1050" b="1">
                <a:solidFill>
                  <a:srgbClr val="FFFFFF"/>
                </a:solidFill>
                <a:latin typeface="Calibri"/>
                <a:cs typeface="Calibri"/>
              </a:rPr>
              <a:t>Anthony</a:t>
            </a:r>
            <a:r>
              <a:rPr sz="1050" b="1" spc="-19">
                <a:solidFill>
                  <a:srgbClr val="FFFFFF"/>
                </a:solidFill>
                <a:latin typeface="Calibri"/>
                <a:cs typeface="Calibri"/>
              </a:rPr>
              <a:t> </a:t>
            </a:r>
            <a:r>
              <a:rPr sz="1050" b="1" spc="-8">
                <a:solidFill>
                  <a:srgbClr val="FFFFFF"/>
                </a:solidFill>
                <a:latin typeface="Calibri"/>
                <a:cs typeface="Calibri"/>
              </a:rPr>
              <a:t>Parente</a:t>
            </a:r>
            <a:r>
              <a:rPr sz="1050" b="1" spc="-30">
                <a:solidFill>
                  <a:srgbClr val="FFFFFF"/>
                </a:solidFill>
                <a:latin typeface="Calibri"/>
                <a:cs typeface="Calibri"/>
              </a:rPr>
              <a:t> </a:t>
            </a:r>
            <a:r>
              <a:rPr sz="1050" b="1">
                <a:solidFill>
                  <a:srgbClr val="FFFFFF"/>
                </a:solidFill>
                <a:latin typeface="Calibri"/>
                <a:cs typeface="Calibri"/>
              </a:rPr>
              <a:t>–</a:t>
            </a:r>
            <a:r>
              <a:rPr sz="1050" b="1" spc="-34">
                <a:solidFill>
                  <a:srgbClr val="FFFFFF"/>
                </a:solidFill>
                <a:latin typeface="Calibri"/>
                <a:cs typeface="Calibri"/>
              </a:rPr>
              <a:t> </a:t>
            </a:r>
            <a:r>
              <a:rPr sz="1050" b="1">
                <a:solidFill>
                  <a:srgbClr val="FFFFFF"/>
                </a:solidFill>
                <a:latin typeface="Calibri"/>
                <a:cs typeface="Calibri"/>
              </a:rPr>
              <a:t>General</a:t>
            </a:r>
            <a:r>
              <a:rPr sz="1050" b="1" spc="-26">
                <a:solidFill>
                  <a:srgbClr val="FFFFFF"/>
                </a:solidFill>
                <a:latin typeface="Calibri"/>
                <a:cs typeface="Calibri"/>
              </a:rPr>
              <a:t> </a:t>
            </a:r>
            <a:r>
              <a:rPr sz="1050" b="1">
                <a:solidFill>
                  <a:srgbClr val="FFFFFF"/>
                </a:solidFill>
                <a:latin typeface="Calibri"/>
                <a:cs typeface="Calibri"/>
              </a:rPr>
              <a:t>Manager</a:t>
            </a:r>
            <a:r>
              <a:rPr sz="1050" b="1" spc="-23">
                <a:solidFill>
                  <a:srgbClr val="FFFFFF"/>
                </a:solidFill>
                <a:latin typeface="Calibri"/>
                <a:cs typeface="Calibri"/>
              </a:rPr>
              <a:t> </a:t>
            </a:r>
            <a:r>
              <a:rPr sz="1050" b="1" spc="-8">
                <a:solidFill>
                  <a:srgbClr val="FFFFFF"/>
                </a:solidFill>
                <a:latin typeface="Calibri"/>
                <a:cs typeface="Calibri"/>
              </a:rPr>
              <a:t>Water</a:t>
            </a:r>
            <a:r>
              <a:rPr sz="1050" b="1" spc="-30">
                <a:solidFill>
                  <a:srgbClr val="FFFFFF"/>
                </a:solidFill>
                <a:latin typeface="Calibri"/>
                <a:cs typeface="Calibri"/>
              </a:rPr>
              <a:t> </a:t>
            </a:r>
            <a:r>
              <a:rPr sz="1050" b="1">
                <a:solidFill>
                  <a:srgbClr val="FFFFFF"/>
                </a:solidFill>
                <a:latin typeface="Calibri"/>
                <a:cs typeface="Calibri"/>
              </a:rPr>
              <a:t>and</a:t>
            </a:r>
            <a:r>
              <a:rPr sz="1050" b="1" spc="-26">
                <a:solidFill>
                  <a:srgbClr val="FFFFFF"/>
                </a:solidFill>
                <a:latin typeface="Calibri"/>
                <a:cs typeface="Calibri"/>
              </a:rPr>
              <a:t> </a:t>
            </a:r>
            <a:r>
              <a:rPr sz="1050" b="1" spc="-8">
                <a:solidFill>
                  <a:srgbClr val="FFFFFF"/>
                </a:solidFill>
                <a:latin typeface="Calibri"/>
                <a:cs typeface="Calibri"/>
              </a:rPr>
              <a:t>Wastewater</a:t>
            </a:r>
            <a:endParaRPr sz="1050" b="1">
              <a:latin typeface="Calibri"/>
              <a:cs typeface="Calibri"/>
            </a:endParaRPr>
          </a:p>
          <a:p>
            <a:pPr marL="371951">
              <a:spcBef>
                <a:spcPts val="638"/>
              </a:spcBef>
            </a:pPr>
            <a:r>
              <a:rPr lang="en-US" sz="1050" b="1">
                <a:solidFill>
                  <a:srgbClr val="FFFFFF"/>
                </a:solidFill>
                <a:latin typeface="Calibri"/>
                <a:cs typeface="Calibri"/>
              </a:rPr>
              <a:t>October</a:t>
            </a:r>
            <a:r>
              <a:rPr sz="1050" b="1" spc="-38">
                <a:solidFill>
                  <a:srgbClr val="FFFFFF"/>
                </a:solidFill>
                <a:latin typeface="Calibri"/>
                <a:cs typeface="Calibri"/>
              </a:rPr>
              <a:t> </a:t>
            </a:r>
            <a:r>
              <a:rPr sz="1050" b="1" spc="-15">
                <a:solidFill>
                  <a:srgbClr val="FFFFFF"/>
                </a:solidFill>
                <a:latin typeface="Calibri"/>
                <a:cs typeface="Calibri"/>
              </a:rPr>
              <a:t>2024</a:t>
            </a:r>
            <a:endParaRPr sz="1050" b="1">
              <a:latin typeface="Calibri"/>
              <a:cs typeface="Calibri"/>
            </a:endParaRPr>
          </a:p>
        </p:txBody>
      </p:sp>
      <p:pic>
        <p:nvPicPr>
          <p:cNvPr id="7" name="object 7"/>
          <p:cNvPicPr/>
          <p:nvPr/>
        </p:nvPicPr>
        <p:blipFill>
          <a:blip r:embed="rId3" cstate="print"/>
          <a:stretch>
            <a:fillRect/>
          </a:stretch>
        </p:blipFill>
        <p:spPr>
          <a:xfrm>
            <a:off x="7662671" y="5038344"/>
            <a:ext cx="1062989" cy="57035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4865" y="926974"/>
            <a:ext cx="384047" cy="221741"/>
          </a:xfrm>
          <a:prstGeom prst="rect">
            <a:avLst/>
          </a:prstGeom>
        </p:spPr>
      </p:pic>
      <p:sp>
        <p:nvSpPr>
          <p:cNvPr id="6" name="object 6"/>
          <p:cNvSpPr txBox="1">
            <a:spLocks noGrp="1"/>
          </p:cNvSpPr>
          <p:nvPr>
            <p:ph type="title"/>
          </p:nvPr>
        </p:nvSpPr>
        <p:spPr>
          <a:xfrm>
            <a:off x="858917" y="1146197"/>
            <a:ext cx="2628900" cy="932467"/>
          </a:xfrm>
          <a:prstGeom prst="rect">
            <a:avLst/>
          </a:prstGeom>
        </p:spPr>
        <p:txBody>
          <a:bodyPr vert="horz" wrap="square" lIns="0" tIns="9049" rIns="0" bIns="0" rtlCol="0" anchor="t" anchorCtr="0">
            <a:spAutoFit/>
          </a:bodyPr>
          <a:lstStyle/>
          <a:p>
            <a:pPr marL="9525">
              <a:spcBef>
                <a:spcPts val="71"/>
              </a:spcBef>
            </a:pPr>
            <a:r>
              <a:rPr lang="en-US">
                <a:solidFill>
                  <a:srgbClr val="2E5496"/>
                </a:solidFill>
              </a:rPr>
              <a:t>100-Year</a:t>
            </a:r>
            <a:r>
              <a:rPr spc="-90">
                <a:solidFill>
                  <a:srgbClr val="2E5496"/>
                </a:solidFill>
              </a:rPr>
              <a:t> </a:t>
            </a:r>
            <a:r>
              <a:rPr lang="en-US" spc="-90">
                <a:solidFill>
                  <a:srgbClr val="2E5496"/>
                </a:solidFill>
              </a:rPr>
              <a:t>Storms</a:t>
            </a:r>
            <a:endParaRPr spc="-8"/>
          </a:p>
        </p:txBody>
      </p:sp>
      <p:sp>
        <p:nvSpPr>
          <p:cNvPr id="8" name="object 8"/>
          <p:cNvSpPr/>
          <p:nvPr/>
        </p:nvSpPr>
        <p:spPr>
          <a:xfrm>
            <a:off x="1028700" y="5347949"/>
            <a:ext cx="2484120" cy="363855"/>
          </a:xfrm>
          <a:custGeom>
            <a:avLst/>
            <a:gdLst/>
            <a:ahLst/>
            <a:cxnLst/>
            <a:rect l="l" t="t" r="r" b="b"/>
            <a:pathLst>
              <a:path w="3312160" h="485140">
                <a:moveTo>
                  <a:pt x="3230880" y="0"/>
                </a:moveTo>
                <a:lnTo>
                  <a:pt x="80772" y="0"/>
                </a:lnTo>
                <a:lnTo>
                  <a:pt x="49334" y="6346"/>
                </a:lnTo>
                <a:lnTo>
                  <a:pt x="23660" y="23655"/>
                </a:lnTo>
                <a:lnTo>
                  <a:pt x="6348" y="49329"/>
                </a:lnTo>
                <a:lnTo>
                  <a:pt x="0" y="80772"/>
                </a:lnTo>
                <a:lnTo>
                  <a:pt x="0" y="403860"/>
                </a:lnTo>
                <a:lnTo>
                  <a:pt x="6348" y="435297"/>
                </a:lnTo>
                <a:lnTo>
                  <a:pt x="23660" y="460971"/>
                </a:lnTo>
                <a:lnTo>
                  <a:pt x="49334" y="478283"/>
                </a:lnTo>
                <a:lnTo>
                  <a:pt x="80772" y="484631"/>
                </a:lnTo>
                <a:lnTo>
                  <a:pt x="3230880" y="484631"/>
                </a:lnTo>
                <a:lnTo>
                  <a:pt x="3262317" y="478283"/>
                </a:lnTo>
                <a:lnTo>
                  <a:pt x="3287991" y="460971"/>
                </a:lnTo>
                <a:lnTo>
                  <a:pt x="3305303" y="435297"/>
                </a:lnTo>
                <a:lnTo>
                  <a:pt x="3311652" y="403860"/>
                </a:lnTo>
                <a:lnTo>
                  <a:pt x="3311652" y="80772"/>
                </a:lnTo>
                <a:lnTo>
                  <a:pt x="3305303" y="49329"/>
                </a:lnTo>
                <a:lnTo>
                  <a:pt x="3287991" y="23655"/>
                </a:lnTo>
                <a:lnTo>
                  <a:pt x="3262317" y="6346"/>
                </a:lnTo>
                <a:lnTo>
                  <a:pt x="3230880" y="0"/>
                </a:lnTo>
                <a:close/>
              </a:path>
            </a:pathLst>
          </a:custGeom>
          <a:solidFill>
            <a:srgbClr val="2E5496"/>
          </a:solidFill>
        </p:spPr>
        <p:txBody>
          <a:bodyPr wrap="square" lIns="0" tIns="0" rIns="0" bIns="0" rtlCol="0"/>
          <a:lstStyle/>
          <a:p>
            <a:endParaRPr sz="1350"/>
          </a:p>
        </p:txBody>
      </p:sp>
      <p:sp>
        <p:nvSpPr>
          <p:cNvPr id="9" name="object 9"/>
          <p:cNvSpPr txBox="1"/>
          <p:nvPr/>
        </p:nvSpPr>
        <p:spPr>
          <a:xfrm>
            <a:off x="1657351" y="5417481"/>
            <a:ext cx="1646396" cy="217367"/>
          </a:xfrm>
          <a:prstGeom prst="rect">
            <a:avLst/>
          </a:prstGeom>
        </p:spPr>
        <p:txBody>
          <a:bodyPr vert="horz" wrap="square" lIns="0" tIns="9525" rIns="0" bIns="0" rtlCol="0">
            <a:spAutoFit/>
          </a:bodyPr>
          <a:lstStyle/>
          <a:p>
            <a:pPr marL="9525">
              <a:spcBef>
                <a:spcPts val="75"/>
              </a:spcBef>
            </a:pPr>
            <a:r>
              <a:rPr lang="en-US" sz="1350">
                <a:solidFill>
                  <a:srgbClr val="FFFFFF"/>
                </a:solidFill>
                <a:latin typeface="Calibri"/>
                <a:cs typeface="Calibri"/>
              </a:rPr>
              <a:t>July 2024 Storm</a:t>
            </a:r>
            <a:endParaRPr sz="1350">
              <a:latin typeface="Calibri"/>
              <a:cs typeface="Calibri"/>
            </a:endParaRPr>
          </a:p>
        </p:txBody>
      </p:sp>
      <p:sp>
        <p:nvSpPr>
          <p:cNvPr id="10" name="object 10"/>
          <p:cNvSpPr/>
          <p:nvPr/>
        </p:nvSpPr>
        <p:spPr>
          <a:xfrm>
            <a:off x="6057900" y="5347949"/>
            <a:ext cx="2484120" cy="363855"/>
          </a:xfrm>
          <a:custGeom>
            <a:avLst/>
            <a:gdLst/>
            <a:ahLst/>
            <a:cxnLst/>
            <a:rect l="l" t="t" r="r" b="b"/>
            <a:pathLst>
              <a:path w="5791200" h="485140">
                <a:moveTo>
                  <a:pt x="5710428" y="0"/>
                </a:moveTo>
                <a:lnTo>
                  <a:pt x="80772" y="0"/>
                </a:lnTo>
                <a:lnTo>
                  <a:pt x="49334" y="6346"/>
                </a:lnTo>
                <a:lnTo>
                  <a:pt x="23660" y="23655"/>
                </a:lnTo>
                <a:lnTo>
                  <a:pt x="6348" y="49329"/>
                </a:lnTo>
                <a:lnTo>
                  <a:pt x="0" y="80772"/>
                </a:lnTo>
                <a:lnTo>
                  <a:pt x="0" y="403847"/>
                </a:lnTo>
                <a:lnTo>
                  <a:pt x="6348" y="435291"/>
                </a:lnTo>
                <a:lnTo>
                  <a:pt x="23660" y="460970"/>
                </a:lnTo>
                <a:lnTo>
                  <a:pt x="49334" y="478283"/>
                </a:lnTo>
                <a:lnTo>
                  <a:pt x="80772" y="484632"/>
                </a:lnTo>
                <a:lnTo>
                  <a:pt x="5710428" y="484632"/>
                </a:lnTo>
                <a:lnTo>
                  <a:pt x="5741865" y="478283"/>
                </a:lnTo>
                <a:lnTo>
                  <a:pt x="5767539" y="460970"/>
                </a:lnTo>
                <a:lnTo>
                  <a:pt x="5784851" y="435291"/>
                </a:lnTo>
                <a:lnTo>
                  <a:pt x="5791200" y="403847"/>
                </a:lnTo>
                <a:lnTo>
                  <a:pt x="5791200" y="80772"/>
                </a:lnTo>
                <a:lnTo>
                  <a:pt x="5784851" y="49329"/>
                </a:lnTo>
                <a:lnTo>
                  <a:pt x="5767539" y="23655"/>
                </a:lnTo>
                <a:lnTo>
                  <a:pt x="5741865" y="6346"/>
                </a:lnTo>
                <a:lnTo>
                  <a:pt x="5710428" y="0"/>
                </a:lnTo>
                <a:close/>
              </a:path>
            </a:pathLst>
          </a:custGeom>
          <a:solidFill>
            <a:srgbClr val="2E5496"/>
          </a:solidFill>
        </p:spPr>
        <p:txBody>
          <a:bodyPr wrap="square" lIns="0" tIns="0" rIns="0" bIns="0" rtlCol="0"/>
          <a:lstStyle/>
          <a:p>
            <a:endParaRPr sz="1350"/>
          </a:p>
        </p:txBody>
      </p:sp>
      <p:sp>
        <p:nvSpPr>
          <p:cNvPr id="11" name="object 11"/>
          <p:cNvSpPr txBox="1"/>
          <p:nvPr/>
        </p:nvSpPr>
        <p:spPr>
          <a:xfrm>
            <a:off x="6629400" y="5417481"/>
            <a:ext cx="1371600" cy="217367"/>
          </a:xfrm>
          <a:prstGeom prst="rect">
            <a:avLst/>
          </a:prstGeom>
        </p:spPr>
        <p:txBody>
          <a:bodyPr vert="horz" wrap="square" lIns="0" tIns="9525" rIns="0" bIns="0" rtlCol="0">
            <a:spAutoFit/>
          </a:bodyPr>
          <a:lstStyle/>
          <a:p>
            <a:pPr marL="9525">
              <a:spcBef>
                <a:spcPts val="75"/>
              </a:spcBef>
            </a:pPr>
            <a:r>
              <a:rPr lang="en-US" sz="1350" spc="-26">
                <a:solidFill>
                  <a:srgbClr val="FFFFFF"/>
                </a:solidFill>
                <a:latin typeface="Calibri"/>
                <a:cs typeface="Calibri"/>
              </a:rPr>
              <a:t>August</a:t>
            </a:r>
            <a:r>
              <a:rPr sz="1350" spc="-26">
                <a:solidFill>
                  <a:srgbClr val="FFFFFF"/>
                </a:solidFill>
                <a:latin typeface="Calibri"/>
                <a:cs typeface="Calibri"/>
              </a:rPr>
              <a:t> </a:t>
            </a:r>
            <a:r>
              <a:rPr sz="1350">
                <a:solidFill>
                  <a:srgbClr val="FFFFFF"/>
                </a:solidFill>
                <a:latin typeface="Calibri"/>
                <a:cs typeface="Calibri"/>
              </a:rPr>
              <a:t>2024</a:t>
            </a:r>
            <a:r>
              <a:rPr sz="1350" spc="-11">
                <a:solidFill>
                  <a:srgbClr val="FFFFFF"/>
                </a:solidFill>
                <a:latin typeface="Calibri"/>
                <a:cs typeface="Calibri"/>
              </a:rPr>
              <a:t> </a:t>
            </a:r>
            <a:r>
              <a:rPr lang="en-US" sz="1350" spc="-15">
                <a:solidFill>
                  <a:srgbClr val="FFFFFF"/>
                </a:solidFill>
                <a:latin typeface="Calibri"/>
                <a:cs typeface="Calibri"/>
              </a:rPr>
              <a:t>S</a:t>
            </a:r>
            <a:r>
              <a:rPr sz="1350" spc="-15">
                <a:solidFill>
                  <a:srgbClr val="FFFFFF"/>
                </a:solidFill>
                <a:latin typeface="Calibri"/>
                <a:cs typeface="Calibri"/>
              </a:rPr>
              <a:t>torm</a:t>
            </a:r>
            <a:endParaRPr sz="1350">
              <a:latin typeface="Calibri"/>
              <a:cs typeface="Calibri"/>
            </a:endParaRPr>
          </a:p>
        </p:txBody>
      </p:sp>
      <p:sp>
        <p:nvSpPr>
          <p:cNvPr id="21" name="object 21"/>
          <p:cNvSpPr txBox="1">
            <a:spLocks noGrp="1"/>
          </p:cNvSpPr>
          <p:nvPr>
            <p:ph type="sldNum" sz="quarter" idx="7"/>
          </p:nvPr>
        </p:nvSpPr>
        <p:spPr>
          <a:xfrm>
            <a:off x="206871" y="6479884"/>
            <a:ext cx="244475" cy="177800"/>
          </a:xfrm>
          <a:prstGeom prst="rect">
            <a:avLst/>
          </a:prstGeom>
        </p:spPr>
        <p:txBody>
          <a:bodyPr vert="horz" wrap="square" lIns="0" tIns="0" rIns="0" bIns="0" rtlCol="0">
            <a:spAutoFit/>
          </a:bodyPr>
          <a:lstStyle>
            <a:defPPr>
              <a:defRPr kern="0"/>
            </a:defPPr>
            <a:lvl1pPr>
              <a:defRPr sz="1200" b="0" i="0">
                <a:solidFill>
                  <a:srgbClr val="888888"/>
                </a:solidFill>
                <a:latin typeface="Calibri"/>
                <a:cs typeface="Calibri"/>
              </a:defRPr>
            </a:lvl1pPr>
          </a:lstStyle>
          <a:p>
            <a:pPr marL="77470">
              <a:lnSpc>
                <a:spcPts val="1240"/>
              </a:lnSpc>
            </a:pPr>
            <a:fld id="{81D60167-4931-47E6-BA6A-407CBD079E47}" type="slidenum">
              <a:rPr lang="en-US" spc="-50" smtClean="0"/>
              <a:pPr marL="77470">
                <a:lnSpc>
                  <a:spcPts val="1240"/>
                </a:lnSpc>
              </a:pPr>
              <a:t>14</a:t>
            </a:fld>
            <a:endParaRPr spc="-38"/>
          </a:p>
        </p:txBody>
      </p:sp>
      <p:pic>
        <p:nvPicPr>
          <p:cNvPr id="23" name="Picture 22">
            <a:extLst>
              <a:ext uri="{FF2B5EF4-FFF2-40B4-BE49-F238E27FC236}">
                <a16:creationId xmlns:a16="http://schemas.microsoft.com/office/drawing/2014/main" id="{0FF3F2E8-2558-A63A-35F2-2334CF04FD16}"/>
              </a:ext>
            </a:extLst>
          </p:cNvPr>
          <p:cNvPicPr>
            <a:picLocks noChangeAspect="1"/>
          </p:cNvPicPr>
          <p:nvPr/>
        </p:nvPicPr>
        <p:blipFill rotWithShape="1">
          <a:blip r:embed="rId3"/>
          <a:srcRect t="6845"/>
          <a:stretch/>
        </p:blipFill>
        <p:spPr>
          <a:xfrm>
            <a:off x="491488" y="2459743"/>
            <a:ext cx="4897567" cy="2728370"/>
          </a:xfrm>
          <a:prstGeom prst="rect">
            <a:avLst/>
          </a:prstGeom>
        </p:spPr>
      </p:pic>
      <p:pic>
        <p:nvPicPr>
          <p:cNvPr id="25" name="Picture 24">
            <a:extLst>
              <a:ext uri="{FF2B5EF4-FFF2-40B4-BE49-F238E27FC236}">
                <a16:creationId xmlns:a16="http://schemas.microsoft.com/office/drawing/2014/main" id="{6CCCA5E0-70DB-6AAF-422F-B7AAC7096AC0}"/>
              </a:ext>
            </a:extLst>
          </p:cNvPr>
          <p:cNvPicPr>
            <a:picLocks noChangeAspect="1"/>
          </p:cNvPicPr>
          <p:nvPr/>
        </p:nvPicPr>
        <p:blipFill rotWithShape="1">
          <a:blip r:embed="rId4"/>
          <a:srcRect r="31716"/>
          <a:stretch/>
        </p:blipFill>
        <p:spPr>
          <a:xfrm>
            <a:off x="5342573" y="2421411"/>
            <a:ext cx="3458528" cy="2780036"/>
          </a:xfrm>
          <a:prstGeom prst="rect">
            <a:avLst/>
          </a:prstGeom>
        </p:spPr>
      </p:pic>
      <p:sp>
        <p:nvSpPr>
          <p:cNvPr id="26" name="Rectangle 25">
            <a:extLst>
              <a:ext uri="{FF2B5EF4-FFF2-40B4-BE49-F238E27FC236}">
                <a16:creationId xmlns:a16="http://schemas.microsoft.com/office/drawing/2014/main" id="{B5CA3416-0D79-BBB6-C44B-4B1D2EEE8D13}"/>
              </a:ext>
            </a:extLst>
          </p:cNvPr>
          <p:cNvSpPr/>
          <p:nvPr/>
        </p:nvSpPr>
        <p:spPr>
          <a:xfrm>
            <a:off x="5223511" y="2114551"/>
            <a:ext cx="34289" cy="30868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3" name="TextBox 2">
            <a:extLst>
              <a:ext uri="{FF2B5EF4-FFF2-40B4-BE49-F238E27FC236}">
                <a16:creationId xmlns:a16="http://schemas.microsoft.com/office/drawing/2014/main" id="{1BD173E7-3CEB-DA4D-DB91-8A7FC08C9A8A}"/>
              </a:ext>
            </a:extLst>
          </p:cNvPr>
          <p:cNvSpPr txBox="1"/>
          <p:nvPr/>
        </p:nvSpPr>
        <p:spPr>
          <a:xfrm>
            <a:off x="3714750" y="1086819"/>
            <a:ext cx="4286250" cy="1015663"/>
          </a:xfrm>
          <a:prstGeom prst="rect">
            <a:avLst/>
          </a:prstGeom>
          <a:noFill/>
        </p:spPr>
        <p:txBody>
          <a:bodyPr wrap="square" rtlCol="0">
            <a:spAutoFit/>
          </a:bodyPr>
          <a:lstStyle/>
          <a:p>
            <a:r>
              <a:rPr lang="en-US" sz="1350">
                <a:solidFill>
                  <a:schemeClr val="tx2"/>
                </a:solidFill>
              </a:rPr>
              <a:t>Average Monthly </a:t>
            </a:r>
            <a:r>
              <a:rPr lang="en-US" sz="1350" b="1">
                <a:solidFill>
                  <a:schemeClr val="tx2"/>
                </a:solidFill>
              </a:rPr>
              <a:t>July</a:t>
            </a:r>
            <a:r>
              <a:rPr lang="en-US" sz="1350">
                <a:solidFill>
                  <a:schemeClr val="tx2"/>
                </a:solidFill>
              </a:rPr>
              <a:t> Rainfall</a:t>
            </a:r>
            <a:r>
              <a:rPr lang="en-US" sz="1350" b="1">
                <a:solidFill>
                  <a:schemeClr val="tx2"/>
                </a:solidFill>
              </a:rPr>
              <a:t> </a:t>
            </a:r>
            <a:r>
              <a:rPr lang="en-US" sz="1350">
                <a:solidFill>
                  <a:schemeClr val="tx2"/>
                </a:solidFill>
              </a:rPr>
              <a:t>     </a:t>
            </a:r>
            <a:r>
              <a:rPr lang="en-US" sz="1350" b="1">
                <a:solidFill>
                  <a:schemeClr val="tx2"/>
                </a:solidFill>
              </a:rPr>
              <a:t>75mm to 85mm</a:t>
            </a:r>
          </a:p>
          <a:p>
            <a:endParaRPr lang="en-US" sz="600">
              <a:solidFill>
                <a:schemeClr val="tx2"/>
              </a:solidFill>
            </a:endParaRPr>
          </a:p>
          <a:p>
            <a:r>
              <a:rPr lang="en-US" sz="1350">
                <a:solidFill>
                  <a:schemeClr val="tx2"/>
                </a:solidFill>
              </a:rPr>
              <a:t>Max 24-hour Rainfall on July 8, 2023            </a:t>
            </a:r>
            <a:r>
              <a:rPr lang="en-US" sz="1350" b="1">
                <a:solidFill>
                  <a:schemeClr val="tx2"/>
                </a:solidFill>
              </a:rPr>
              <a:t>101mm</a:t>
            </a:r>
          </a:p>
          <a:p>
            <a:r>
              <a:rPr lang="en-US" sz="1350">
                <a:solidFill>
                  <a:schemeClr val="tx2"/>
                </a:solidFill>
              </a:rPr>
              <a:t>Max 24-hour Rainfall on July 16, 2024          </a:t>
            </a:r>
            <a:r>
              <a:rPr lang="en-US" sz="1350" b="1">
                <a:solidFill>
                  <a:schemeClr val="tx2"/>
                </a:solidFill>
              </a:rPr>
              <a:t>143mm</a:t>
            </a:r>
          </a:p>
          <a:p>
            <a:r>
              <a:rPr lang="en-US" sz="1350">
                <a:solidFill>
                  <a:schemeClr val="tx2"/>
                </a:solidFill>
              </a:rPr>
              <a:t>Max 24-hour Rainfall on August 17, 2024     </a:t>
            </a:r>
            <a:r>
              <a:rPr lang="en-US" sz="1350" b="1">
                <a:solidFill>
                  <a:schemeClr val="tx2"/>
                </a:solidFill>
              </a:rPr>
              <a:t>143mm</a:t>
            </a:r>
            <a:endParaRPr lang="en-CA" sz="1350" b="1">
              <a:solidFill>
                <a:schemeClr val="tx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4865" y="926974"/>
            <a:ext cx="384047" cy="221741"/>
          </a:xfrm>
          <a:prstGeom prst="rect">
            <a:avLst/>
          </a:prstGeom>
        </p:spPr>
      </p:pic>
      <p:sp>
        <p:nvSpPr>
          <p:cNvPr id="21" name="object 21"/>
          <p:cNvSpPr txBox="1">
            <a:spLocks noGrp="1"/>
          </p:cNvSpPr>
          <p:nvPr>
            <p:ph type="sldNum" sz="quarter" idx="7"/>
          </p:nvPr>
        </p:nvSpPr>
        <p:spPr>
          <a:xfrm>
            <a:off x="206871" y="6479884"/>
            <a:ext cx="244475" cy="177800"/>
          </a:xfrm>
          <a:prstGeom prst="rect">
            <a:avLst/>
          </a:prstGeom>
        </p:spPr>
        <p:txBody>
          <a:bodyPr vert="horz" wrap="square" lIns="0" tIns="0" rIns="0" bIns="0" rtlCol="0">
            <a:spAutoFit/>
          </a:bodyPr>
          <a:lstStyle>
            <a:defPPr>
              <a:defRPr kern="0"/>
            </a:defPPr>
            <a:lvl1pPr>
              <a:defRPr sz="1200" b="0" i="0">
                <a:solidFill>
                  <a:srgbClr val="888888"/>
                </a:solidFill>
                <a:latin typeface="Calibri"/>
                <a:cs typeface="Calibri"/>
              </a:defRPr>
            </a:lvl1pPr>
          </a:lstStyle>
          <a:p>
            <a:pPr marL="77470">
              <a:lnSpc>
                <a:spcPts val="1240"/>
              </a:lnSpc>
            </a:pPr>
            <a:fld id="{81D60167-4931-47E6-BA6A-407CBD079E47}" type="slidenum">
              <a:rPr lang="en-US" spc="-50" smtClean="0"/>
              <a:pPr marL="77470">
                <a:lnSpc>
                  <a:spcPts val="1240"/>
                </a:lnSpc>
              </a:pPr>
              <a:t>15</a:t>
            </a:fld>
            <a:endParaRPr spc="-38"/>
          </a:p>
        </p:txBody>
      </p:sp>
      <p:sp>
        <p:nvSpPr>
          <p:cNvPr id="26" name="Rectangle 25">
            <a:extLst>
              <a:ext uri="{FF2B5EF4-FFF2-40B4-BE49-F238E27FC236}">
                <a16:creationId xmlns:a16="http://schemas.microsoft.com/office/drawing/2014/main" id="{B5CA3416-0D79-BBB6-C44B-4B1D2EEE8D13}"/>
              </a:ext>
            </a:extLst>
          </p:cNvPr>
          <p:cNvSpPr/>
          <p:nvPr/>
        </p:nvSpPr>
        <p:spPr>
          <a:xfrm>
            <a:off x="5223511" y="2114551"/>
            <a:ext cx="34289" cy="30868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5" name="Title 4">
            <a:extLst>
              <a:ext uri="{FF2B5EF4-FFF2-40B4-BE49-F238E27FC236}">
                <a16:creationId xmlns:a16="http://schemas.microsoft.com/office/drawing/2014/main" id="{1D678B4B-2E9C-9DAB-D147-4BB4E06E1595}"/>
              </a:ext>
            </a:extLst>
          </p:cNvPr>
          <p:cNvSpPr>
            <a:spLocks noGrp="1"/>
          </p:cNvSpPr>
          <p:nvPr>
            <p:ph type="title"/>
          </p:nvPr>
        </p:nvSpPr>
        <p:spPr>
          <a:xfrm>
            <a:off x="3306067" y="1037021"/>
            <a:ext cx="3297920" cy="923330"/>
          </a:xfrm>
        </p:spPr>
        <p:txBody>
          <a:bodyPr vert="horz" wrap="square" lIns="0" tIns="0" rIns="0" bIns="0" rtlCol="0" anchor="t" anchorCtr="0">
            <a:spAutoFit/>
          </a:bodyPr>
          <a:lstStyle/>
          <a:p>
            <a:r>
              <a:rPr lang="en-US">
                <a:solidFill>
                  <a:schemeClr val="tx2"/>
                </a:solidFill>
                <a:ea typeface="Calibri"/>
              </a:rPr>
              <a:t>July 15, 2024 Storm</a:t>
            </a:r>
            <a:endParaRPr lang="en-US">
              <a:solidFill>
                <a:schemeClr val="tx2"/>
              </a:solidFill>
            </a:endParaRPr>
          </a:p>
        </p:txBody>
      </p:sp>
      <p:pic>
        <p:nvPicPr>
          <p:cNvPr id="3" name="Picture 2" descr="A map of a red and yellow area&#10;&#10;Description automatically generated">
            <a:extLst>
              <a:ext uri="{FF2B5EF4-FFF2-40B4-BE49-F238E27FC236}">
                <a16:creationId xmlns:a16="http://schemas.microsoft.com/office/drawing/2014/main" id="{AF84D69F-4C47-691E-4123-2BE6AA7A3579}"/>
              </a:ext>
            </a:extLst>
          </p:cNvPr>
          <p:cNvPicPr>
            <a:picLocks noChangeAspect="1"/>
          </p:cNvPicPr>
          <p:nvPr/>
        </p:nvPicPr>
        <p:blipFill>
          <a:blip r:embed="rId3"/>
          <a:stretch>
            <a:fillRect/>
          </a:stretch>
        </p:blipFill>
        <p:spPr>
          <a:xfrm>
            <a:off x="1436379" y="1696261"/>
            <a:ext cx="2801711" cy="4154522"/>
          </a:xfrm>
          <a:prstGeom prst="rect">
            <a:avLst/>
          </a:prstGeom>
        </p:spPr>
      </p:pic>
      <p:pic>
        <p:nvPicPr>
          <p:cNvPr id="4" name="Picture 3" descr="A map of the state&#10;&#10;Description automatically generated">
            <a:extLst>
              <a:ext uri="{FF2B5EF4-FFF2-40B4-BE49-F238E27FC236}">
                <a16:creationId xmlns:a16="http://schemas.microsoft.com/office/drawing/2014/main" id="{2F3A0A3C-FBEA-D527-C7E9-01C29B6CBD00}"/>
              </a:ext>
            </a:extLst>
          </p:cNvPr>
          <p:cNvPicPr>
            <a:picLocks noChangeAspect="1"/>
          </p:cNvPicPr>
          <p:nvPr/>
        </p:nvPicPr>
        <p:blipFill>
          <a:blip r:embed="rId4"/>
          <a:stretch>
            <a:fillRect/>
          </a:stretch>
        </p:blipFill>
        <p:spPr>
          <a:xfrm>
            <a:off x="5257870" y="1497654"/>
            <a:ext cx="2896272" cy="4324756"/>
          </a:xfrm>
          <a:prstGeom prst="rect">
            <a:avLst/>
          </a:prstGeom>
        </p:spPr>
      </p:pic>
    </p:spTree>
    <p:extLst>
      <p:ext uri="{BB962C8B-B14F-4D97-AF65-F5344CB8AC3E}">
        <p14:creationId xmlns:p14="http://schemas.microsoft.com/office/powerpoint/2010/main" val="305737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4865" y="926974"/>
            <a:ext cx="384047" cy="221741"/>
          </a:xfrm>
          <a:prstGeom prst="rect">
            <a:avLst/>
          </a:prstGeom>
        </p:spPr>
      </p:pic>
      <p:grpSp>
        <p:nvGrpSpPr>
          <p:cNvPr id="6" name="object 6"/>
          <p:cNvGrpSpPr/>
          <p:nvPr/>
        </p:nvGrpSpPr>
        <p:grpSpPr>
          <a:xfrm>
            <a:off x="3707368" y="1513149"/>
            <a:ext cx="5296225" cy="2286932"/>
            <a:chOff x="4651831" y="1147789"/>
            <a:chExt cx="7061633" cy="3049242"/>
          </a:xfrm>
        </p:grpSpPr>
        <p:pic>
          <p:nvPicPr>
            <p:cNvPr id="7" name="object 7"/>
            <p:cNvPicPr/>
            <p:nvPr/>
          </p:nvPicPr>
          <p:blipFill>
            <a:blip r:embed="rId3" cstate="print"/>
            <a:stretch>
              <a:fillRect/>
            </a:stretch>
          </p:blipFill>
          <p:spPr>
            <a:xfrm>
              <a:off x="4651831" y="1479861"/>
              <a:ext cx="2899016" cy="2716275"/>
            </a:xfrm>
            <a:prstGeom prst="rect">
              <a:avLst/>
            </a:prstGeom>
          </p:spPr>
        </p:pic>
        <p:pic>
          <p:nvPicPr>
            <p:cNvPr id="8" name="object 8"/>
            <p:cNvPicPr/>
            <p:nvPr/>
          </p:nvPicPr>
          <p:blipFill>
            <a:blip r:embed="rId4" cstate="print"/>
            <a:stretch>
              <a:fillRect/>
            </a:stretch>
          </p:blipFill>
          <p:spPr>
            <a:xfrm>
              <a:off x="8547874" y="1485901"/>
              <a:ext cx="3165590" cy="2711130"/>
            </a:xfrm>
            <a:prstGeom prst="rect">
              <a:avLst/>
            </a:prstGeom>
          </p:spPr>
        </p:pic>
        <p:sp>
          <p:nvSpPr>
            <p:cNvPr id="9" name="object 9"/>
            <p:cNvSpPr/>
            <p:nvPr/>
          </p:nvSpPr>
          <p:spPr>
            <a:xfrm>
              <a:off x="4817369" y="1147789"/>
              <a:ext cx="2567940" cy="485140"/>
            </a:xfrm>
            <a:custGeom>
              <a:avLst/>
              <a:gdLst/>
              <a:ahLst/>
              <a:cxnLst/>
              <a:rect l="l" t="t" r="r" b="b"/>
              <a:pathLst>
                <a:path w="2567940" h="485139">
                  <a:moveTo>
                    <a:pt x="2487168" y="0"/>
                  </a:moveTo>
                  <a:lnTo>
                    <a:pt x="80772" y="0"/>
                  </a:lnTo>
                  <a:lnTo>
                    <a:pt x="49334" y="6346"/>
                  </a:lnTo>
                  <a:lnTo>
                    <a:pt x="23660" y="23655"/>
                  </a:lnTo>
                  <a:lnTo>
                    <a:pt x="6348" y="49329"/>
                  </a:lnTo>
                  <a:lnTo>
                    <a:pt x="0" y="80772"/>
                  </a:lnTo>
                  <a:lnTo>
                    <a:pt x="0" y="403860"/>
                  </a:lnTo>
                  <a:lnTo>
                    <a:pt x="6348" y="435297"/>
                  </a:lnTo>
                  <a:lnTo>
                    <a:pt x="23660" y="460971"/>
                  </a:lnTo>
                  <a:lnTo>
                    <a:pt x="49334" y="478283"/>
                  </a:lnTo>
                  <a:lnTo>
                    <a:pt x="80772" y="484632"/>
                  </a:lnTo>
                  <a:lnTo>
                    <a:pt x="2487168" y="484632"/>
                  </a:lnTo>
                  <a:lnTo>
                    <a:pt x="2518610" y="478283"/>
                  </a:lnTo>
                  <a:lnTo>
                    <a:pt x="2544284" y="460971"/>
                  </a:lnTo>
                  <a:lnTo>
                    <a:pt x="2561593" y="435297"/>
                  </a:lnTo>
                  <a:lnTo>
                    <a:pt x="2567940" y="403860"/>
                  </a:lnTo>
                  <a:lnTo>
                    <a:pt x="2567940" y="80772"/>
                  </a:lnTo>
                  <a:lnTo>
                    <a:pt x="2561593" y="49329"/>
                  </a:lnTo>
                  <a:lnTo>
                    <a:pt x="2544284" y="23655"/>
                  </a:lnTo>
                  <a:lnTo>
                    <a:pt x="2518610" y="6346"/>
                  </a:lnTo>
                  <a:lnTo>
                    <a:pt x="2487168" y="0"/>
                  </a:lnTo>
                  <a:close/>
                </a:path>
              </a:pathLst>
            </a:custGeom>
            <a:solidFill>
              <a:srgbClr val="2E5496"/>
            </a:solidFill>
          </p:spPr>
          <p:txBody>
            <a:bodyPr wrap="square" lIns="0" tIns="0" rIns="0" bIns="0" rtlCol="0"/>
            <a:lstStyle/>
            <a:p>
              <a:endParaRPr sz="1350"/>
            </a:p>
          </p:txBody>
        </p:sp>
      </p:grpSp>
      <p:pic>
        <p:nvPicPr>
          <p:cNvPr id="11" name="object 11"/>
          <p:cNvPicPr/>
          <p:nvPr/>
        </p:nvPicPr>
        <p:blipFill>
          <a:blip r:embed="rId5" cstate="print"/>
          <a:stretch>
            <a:fillRect/>
          </a:stretch>
        </p:blipFill>
        <p:spPr>
          <a:xfrm>
            <a:off x="735413" y="1768027"/>
            <a:ext cx="2174262" cy="2037206"/>
          </a:xfrm>
          <a:prstGeom prst="rect">
            <a:avLst/>
          </a:prstGeom>
        </p:spPr>
      </p:pic>
      <p:sp>
        <p:nvSpPr>
          <p:cNvPr id="12" name="object 12"/>
          <p:cNvSpPr txBox="1">
            <a:spLocks noGrp="1"/>
          </p:cNvSpPr>
          <p:nvPr>
            <p:ph type="title"/>
          </p:nvPr>
        </p:nvSpPr>
        <p:spPr>
          <a:xfrm>
            <a:off x="685800" y="975761"/>
            <a:ext cx="6007418" cy="748282"/>
          </a:xfrm>
          <a:prstGeom prst="rect">
            <a:avLst/>
          </a:prstGeom>
        </p:spPr>
        <p:txBody>
          <a:bodyPr vert="horz" wrap="square" lIns="0" tIns="9525" rIns="0" bIns="0" rtlCol="0" anchor="t" anchorCtr="0">
            <a:spAutoFit/>
          </a:bodyPr>
          <a:lstStyle/>
          <a:p>
            <a:pPr marL="9525">
              <a:spcBef>
                <a:spcPts val="75"/>
              </a:spcBef>
            </a:pPr>
            <a:r>
              <a:rPr sz="2400">
                <a:solidFill>
                  <a:srgbClr val="2E5496"/>
                </a:solidFill>
              </a:rPr>
              <a:t>Managing</a:t>
            </a:r>
            <a:r>
              <a:rPr sz="2400" spc="-56">
                <a:solidFill>
                  <a:srgbClr val="2E5496"/>
                </a:solidFill>
              </a:rPr>
              <a:t> </a:t>
            </a:r>
            <a:r>
              <a:rPr sz="2400" spc="-15">
                <a:solidFill>
                  <a:srgbClr val="2E5496"/>
                </a:solidFill>
              </a:rPr>
              <a:t>stormwater</a:t>
            </a:r>
            <a:r>
              <a:rPr sz="2400" spc="-41">
                <a:solidFill>
                  <a:srgbClr val="2E5496"/>
                </a:solidFill>
              </a:rPr>
              <a:t> </a:t>
            </a:r>
            <a:r>
              <a:rPr sz="2400"/>
              <a:t>is</a:t>
            </a:r>
            <a:r>
              <a:rPr sz="2400" spc="-26"/>
              <a:t> </a:t>
            </a:r>
            <a:r>
              <a:rPr sz="2400"/>
              <a:t>a</a:t>
            </a:r>
            <a:r>
              <a:rPr sz="2400" spc="-23"/>
              <a:t> </a:t>
            </a:r>
            <a:r>
              <a:rPr sz="2400"/>
              <a:t>shared</a:t>
            </a:r>
            <a:r>
              <a:rPr sz="2400" spc="-41"/>
              <a:t> </a:t>
            </a:r>
            <a:r>
              <a:rPr sz="2400" spc="-8"/>
              <a:t>responsibility</a:t>
            </a:r>
            <a:endParaRPr sz="2400"/>
          </a:p>
        </p:txBody>
      </p:sp>
      <p:sp>
        <p:nvSpPr>
          <p:cNvPr id="13" name="object 13"/>
          <p:cNvSpPr txBox="1"/>
          <p:nvPr/>
        </p:nvSpPr>
        <p:spPr>
          <a:xfrm>
            <a:off x="3920435" y="1551769"/>
            <a:ext cx="1788794" cy="286617"/>
          </a:xfrm>
          <a:prstGeom prst="rect">
            <a:avLst/>
          </a:prstGeom>
        </p:spPr>
        <p:txBody>
          <a:bodyPr vert="horz" wrap="square" lIns="0" tIns="9525" rIns="0" bIns="0" rtlCol="0">
            <a:spAutoFit/>
          </a:bodyPr>
          <a:lstStyle/>
          <a:p>
            <a:pPr marL="9525">
              <a:spcBef>
                <a:spcPts val="75"/>
              </a:spcBef>
            </a:pPr>
            <a:r>
              <a:rPr spc="-15">
                <a:solidFill>
                  <a:srgbClr val="FFFFFF"/>
                </a:solidFill>
                <a:latin typeface="Calibri"/>
                <a:cs typeface="Calibri"/>
              </a:rPr>
              <a:t>City</a:t>
            </a:r>
            <a:r>
              <a:rPr lang="en-US" spc="-15">
                <a:solidFill>
                  <a:srgbClr val="FFFFFF"/>
                </a:solidFill>
                <a:latin typeface="Calibri"/>
                <a:cs typeface="Calibri"/>
              </a:rPr>
              <a:t> of Mississauga</a:t>
            </a:r>
            <a:endParaRPr>
              <a:latin typeface="Calibri"/>
              <a:cs typeface="Calibri"/>
            </a:endParaRPr>
          </a:p>
        </p:txBody>
      </p:sp>
      <p:sp>
        <p:nvSpPr>
          <p:cNvPr id="14" name="object 14"/>
          <p:cNvSpPr/>
          <p:nvPr/>
        </p:nvSpPr>
        <p:spPr>
          <a:xfrm>
            <a:off x="6760293" y="1539778"/>
            <a:ext cx="2112407" cy="363855"/>
          </a:xfrm>
          <a:custGeom>
            <a:avLst/>
            <a:gdLst/>
            <a:ahLst/>
            <a:cxnLst/>
            <a:rect l="l" t="t" r="r" b="b"/>
            <a:pathLst>
              <a:path w="2567940" h="485139">
                <a:moveTo>
                  <a:pt x="2487168" y="0"/>
                </a:moveTo>
                <a:lnTo>
                  <a:pt x="80772" y="0"/>
                </a:lnTo>
                <a:lnTo>
                  <a:pt x="49334" y="6346"/>
                </a:lnTo>
                <a:lnTo>
                  <a:pt x="23660" y="23655"/>
                </a:lnTo>
                <a:lnTo>
                  <a:pt x="6348" y="49329"/>
                </a:lnTo>
                <a:lnTo>
                  <a:pt x="0" y="80772"/>
                </a:lnTo>
                <a:lnTo>
                  <a:pt x="0" y="403860"/>
                </a:lnTo>
                <a:lnTo>
                  <a:pt x="6348" y="435297"/>
                </a:lnTo>
                <a:lnTo>
                  <a:pt x="23660" y="460971"/>
                </a:lnTo>
                <a:lnTo>
                  <a:pt x="49334" y="478283"/>
                </a:lnTo>
                <a:lnTo>
                  <a:pt x="80772" y="484632"/>
                </a:lnTo>
                <a:lnTo>
                  <a:pt x="2487168" y="484632"/>
                </a:lnTo>
                <a:lnTo>
                  <a:pt x="2518605" y="478283"/>
                </a:lnTo>
                <a:lnTo>
                  <a:pt x="2544279" y="460971"/>
                </a:lnTo>
                <a:lnTo>
                  <a:pt x="2561591" y="435297"/>
                </a:lnTo>
                <a:lnTo>
                  <a:pt x="2567940" y="403860"/>
                </a:lnTo>
                <a:lnTo>
                  <a:pt x="2567940" y="80772"/>
                </a:lnTo>
                <a:lnTo>
                  <a:pt x="2561591" y="49329"/>
                </a:lnTo>
                <a:lnTo>
                  <a:pt x="2544279" y="23655"/>
                </a:lnTo>
                <a:lnTo>
                  <a:pt x="2518605" y="6346"/>
                </a:lnTo>
                <a:lnTo>
                  <a:pt x="2487168" y="0"/>
                </a:lnTo>
                <a:close/>
              </a:path>
            </a:pathLst>
          </a:custGeom>
          <a:solidFill>
            <a:srgbClr val="2E5496"/>
          </a:solidFill>
        </p:spPr>
        <p:txBody>
          <a:bodyPr wrap="square" lIns="0" tIns="0" rIns="0" bIns="0" rtlCol="0"/>
          <a:lstStyle/>
          <a:p>
            <a:endParaRPr sz="1350"/>
          </a:p>
        </p:txBody>
      </p:sp>
      <p:sp>
        <p:nvSpPr>
          <p:cNvPr id="15" name="object 15"/>
          <p:cNvSpPr txBox="1"/>
          <p:nvPr/>
        </p:nvSpPr>
        <p:spPr>
          <a:xfrm>
            <a:off x="6827758" y="1598500"/>
            <a:ext cx="1977477" cy="240450"/>
          </a:xfrm>
          <a:prstGeom prst="rect">
            <a:avLst/>
          </a:prstGeom>
        </p:spPr>
        <p:txBody>
          <a:bodyPr vert="horz" wrap="square" lIns="0" tIns="9525" rIns="0" bIns="0" rtlCol="0">
            <a:spAutoFit/>
          </a:bodyPr>
          <a:lstStyle/>
          <a:p>
            <a:pPr marL="9525">
              <a:spcBef>
                <a:spcPts val="75"/>
              </a:spcBef>
            </a:pPr>
            <a:r>
              <a:rPr sz="1500" spc="-8">
                <a:solidFill>
                  <a:srgbClr val="FFFFFF"/>
                </a:solidFill>
                <a:latin typeface="Calibri"/>
                <a:cs typeface="Calibri"/>
              </a:rPr>
              <a:t>Conservation</a:t>
            </a:r>
            <a:r>
              <a:rPr sz="1500" spc="-4">
                <a:solidFill>
                  <a:srgbClr val="FFFFFF"/>
                </a:solidFill>
                <a:latin typeface="Calibri"/>
                <a:cs typeface="Calibri"/>
              </a:rPr>
              <a:t> </a:t>
            </a:r>
            <a:r>
              <a:rPr sz="1500" spc="-8">
                <a:solidFill>
                  <a:srgbClr val="FFFFFF"/>
                </a:solidFill>
                <a:latin typeface="Calibri"/>
                <a:cs typeface="Calibri"/>
              </a:rPr>
              <a:t>Authorities</a:t>
            </a:r>
            <a:endParaRPr sz="1500">
              <a:latin typeface="Calibri"/>
              <a:cs typeface="Calibri"/>
            </a:endParaRPr>
          </a:p>
        </p:txBody>
      </p:sp>
      <p:sp>
        <p:nvSpPr>
          <p:cNvPr id="16" name="object 16"/>
          <p:cNvSpPr txBox="1"/>
          <p:nvPr/>
        </p:nvSpPr>
        <p:spPr>
          <a:xfrm>
            <a:off x="735413" y="3308822"/>
            <a:ext cx="2175014" cy="438582"/>
          </a:xfrm>
          <a:prstGeom prst="rect">
            <a:avLst/>
          </a:prstGeom>
          <a:solidFill>
            <a:srgbClr val="F1F1F1">
              <a:alpha val="79998"/>
            </a:srgbClr>
          </a:solidFill>
        </p:spPr>
        <p:txBody>
          <a:bodyPr vert="horz" wrap="square" lIns="0" tIns="22860" rIns="0" bIns="0" rtlCol="0">
            <a:spAutoFit/>
          </a:bodyPr>
          <a:lstStyle/>
          <a:p>
            <a:pPr marL="68580" marR="116205" algn="ctr">
              <a:spcBef>
                <a:spcPts val="180"/>
              </a:spcBef>
            </a:pPr>
            <a:r>
              <a:rPr sz="1350">
                <a:latin typeface="Calibri"/>
                <a:cs typeface="Calibri"/>
              </a:rPr>
              <a:t>Direct</a:t>
            </a:r>
            <a:r>
              <a:rPr sz="1350" spc="-38">
                <a:latin typeface="Calibri"/>
                <a:cs typeface="Calibri"/>
              </a:rPr>
              <a:t> </a:t>
            </a:r>
            <a:r>
              <a:rPr sz="1350">
                <a:latin typeface="Calibri"/>
                <a:cs typeface="Calibri"/>
              </a:rPr>
              <a:t>the</a:t>
            </a:r>
            <a:r>
              <a:rPr sz="1350" spc="-41">
                <a:latin typeface="Calibri"/>
                <a:cs typeface="Calibri"/>
              </a:rPr>
              <a:t> </a:t>
            </a:r>
            <a:r>
              <a:rPr sz="1350">
                <a:latin typeface="Calibri"/>
                <a:cs typeface="Calibri"/>
              </a:rPr>
              <a:t>rain</a:t>
            </a:r>
            <a:r>
              <a:rPr sz="1350" spc="-49">
                <a:latin typeface="Calibri"/>
                <a:cs typeface="Calibri"/>
              </a:rPr>
              <a:t> </a:t>
            </a:r>
            <a:r>
              <a:rPr sz="1350">
                <a:latin typeface="Calibri"/>
                <a:cs typeface="Calibri"/>
              </a:rPr>
              <a:t>to</a:t>
            </a:r>
            <a:r>
              <a:rPr sz="1350" spc="-30">
                <a:latin typeface="Calibri"/>
                <a:cs typeface="Calibri"/>
              </a:rPr>
              <a:t> </a:t>
            </a:r>
            <a:r>
              <a:rPr sz="1350">
                <a:latin typeface="Calibri"/>
                <a:cs typeface="Calibri"/>
              </a:rPr>
              <a:t>the</a:t>
            </a:r>
            <a:r>
              <a:rPr sz="1350" spc="-19">
                <a:latin typeface="Calibri"/>
                <a:cs typeface="Calibri"/>
              </a:rPr>
              <a:t> </a:t>
            </a:r>
            <a:r>
              <a:rPr sz="1350">
                <a:latin typeface="Calibri"/>
                <a:cs typeface="Calibri"/>
              </a:rPr>
              <a:t>City’s</a:t>
            </a:r>
            <a:r>
              <a:rPr sz="1350" spc="-26">
                <a:latin typeface="Calibri"/>
                <a:cs typeface="Calibri"/>
              </a:rPr>
              <a:t> </a:t>
            </a:r>
            <a:r>
              <a:rPr lang="en-US" sz="1350" spc="-26">
                <a:latin typeface="Calibri"/>
                <a:cs typeface="Calibri"/>
              </a:rPr>
              <a:t>stormwater </a:t>
            </a:r>
            <a:r>
              <a:rPr sz="1350" spc="-8">
                <a:latin typeface="Calibri"/>
                <a:cs typeface="Calibri"/>
              </a:rPr>
              <a:t>system</a:t>
            </a:r>
            <a:endParaRPr sz="1350">
              <a:latin typeface="Calibri"/>
              <a:cs typeface="Calibri"/>
            </a:endParaRPr>
          </a:p>
        </p:txBody>
      </p:sp>
      <p:sp>
        <p:nvSpPr>
          <p:cNvPr id="17" name="object 17"/>
          <p:cNvSpPr/>
          <p:nvPr/>
        </p:nvSpPr>
        <p:spPr>
          <a:xfrm>
            <a:off x="944316" y="1490579"/>
            <a:ext cx="1793558" cy="363855"/>
          </a:xfrm>
          <a:custGeom>
            <a:avLst/>
            <a:gdLst/>
            <a:ahLst/>
            <a:cxnLst/>
            <a:rect l="l" t="t" r="r" b="b"/>
            <a:pathLst>
              <a:path w="2391410" h="485139">
                <a:moveTo>
                  <a:pt x="2310384" y="0"/>
                </a:moveTo>
                <a:lnTo>
                  <a:pt x="80772" y="0"/>
                </a:lnTo>
                <a:lnTo>
                  <a:pt x="49329" y="6346"/>
                </a:lnTo>
                <a:lnTo>
                  <a:pt x="23655" y="23655"/>
                </a:lnTo>
                <a:lnTo>
                  <a:pt x="6346" y="49329"/>
                </a:lnTo>
                <a:lnTo>
                  <a:pt x="0" y="80772"/>
                </a:lnTo>
                <a:lnTo>
                  <a:pt x="0" y="403860"/>
                </a:lnTo>
                <a:lnTo>
                  <a:pt x="6346" y="435297"/>
                </a:lnTo>
                <a:lnTo>
                  <a:pt x="23655" y="460971"/>
                </a:lnTo>
                <a:lnTo>
                  <a:pt x="49329" y="478283"/>
                </a:lnTo>
                <a:lnTo>
                  <a:pt x="80772" y="484632"/>
                </a:lnTo>
                <a:lnTo>
                  <a:pt x="2310384" y="484632"/>
                </a:lnTo>
                <a:lnTo>
                  <a:pt x="2341826" y="478283"/>
                </a:lnTo>
                <a:lnTo>
                  <a:pt x="2367500" y="460971"/>
                </a:lnTo>
                <a:lnTo>
                  <a:pt x="2384809" y="435297"/>
                </a:lnTo>
                <a:lnTo>
                  <a:pt x="2391156" y="403860"/>
                </a:lnTo>
                <a:lnTo>
                  <a:pt x="2391156" y="80772"/>
                </a:lnTo>
                <a:lnTo>
                  <a:pt x="2384809" y="49329"/>
                </a:lnTo>
                <a:lnTo>
                  <a:pt x="2367500" y="23655"/>
                </a:lnTo>
                <a:lnTo>
                  <a:pt x="2341826" y="6346"/>
                </a:lnTo>
                <a:lnTo>
                  <a:pt x="2310384" y="0"/>
                </a:lnTo>
                <a:close/>
              </a:path>
            </a:pathLst>
          </a:custGeom>
          <a:solidFill>
            <a:srgbClr val="2E5496"/>
          </a:solidFill>
        </p:spPr>
        <p:txBody>
          <a:bodyPr wrap="square" lIns="0" tIns="0" rIns="0" bIns="0" rtlCol="0"/>
          <a:lstStyle/>
          <a:p>
            <a:endParaRPr sz="1350"/>
          </a:p>
        </p:txBody>
      </p:sp>
      <p:sp>
        <p:nvSpPr>
          <p:cNvPr id="18" name="object 18"/>
          <p:cNvSpPr txBox="1"/>
          <p:nvPr/>
        </p:nvSpPr>
        <p:spPr>
          <a:xfrm>
            <a:off x="1342054" y="1505187"/>
            <a:ext cx="1010904" cy="286617"/>
          </a:xfrm>
          <a:prstGeom prst="rect">
            <a:avLst/>
          </a:prstGeom>
        </p:spPr>
        <p:txBody>
          <a:bodyPr vert="horz" wrap="square" lIns="0" tIns="9525" rIns="0" bIns="0" rtlCol="0">
            <a:spAutoFit/>
          </a:bodyPr>
          <a:lstStyle/>
          <a:p>
            <a:pPr marL="9525">
              <a:spcBef>
                <a:spcPts val="75"/>
              </a:spcBef>
            </a:pPr>
            <a:r>
              <a:rPr spc="-19">
                <a:solidFill>
                  <a:srgbClr val="FFFFFF"/>
                </a:solidFill>
                <a:latin typeface="Calibri"/>
                <a:cs typeface="Calibri"/>
              </a:rPr>
              <a:t>Your</a:t>
            </a:r>
            <a:r>
              <a:rPr sz="1500" spc="-49">
                <a:solidFill>
                  <a:srgbClr val="FFFFFF"/>
                </a:solidFill>
                <a:latin typeface="Calibri"/>
                <a:cs typeface="Calibri"/>
              </a:rPr>
              <a:t> </a:t>
            </a:r>
            <a:r>
              <a:rPr spc="-15">
                <a:solidFill>
                  <a:srgbClr val="FFFFFF"/>
                </a:solidFill>
                <a:latin typeface="Calibri"/>
                <a:cs typeface="Calibri"/>
              </a:rPr>
              <a:t>home</a:t>
            </a:r>
            <a:endParaRPr>
              <a:latin typeface="Calibri"/>
              <a:cs typeface="Calibri"/>
            </a:endParaRPr>
          </a:p>
        </p:txBody>
      </p:sp>
      <p:sp>
        <p:nvSpPr>
          <p:cNvPr id="19" name="object 19"/>
          <p:cNvSpPr txBox="1"/>
          <p:nvPr/>
        </p:nvSpPr>
        <p:spPr>
          <a:xfrm>
            <a:off x="3689509" y="3308823"/>
            <a:ext cx="2215091" cy="438101"/>
          </a:xfrm>
          <a:prstGeom prst="rect">
            <a:avLst/>
          </a:prstGeom>
          <a:solidFill>
            <a:srgbClr val="F1F1F1">
              <a:alpha val="79998"/>
            </a:srgbClr>
          </a:solidFill>
        </p:spPr>
        <p:txBody>
          <a:bodyPr vert="horz" wrap="square" lIns="0" tIns="22384" rIns="0" bIns="0" rtlCol="0">
            <a:spAutoFit/>
          </a:bodyPr>
          <a:lstStyle/>
          <a:p>
            <a:pPr marL="68580" marR="249555" algn="ctr">
              <a:spcBef>
                <a:spcPts val="176"/>
              </a:spcBef>
            </a:pPr>
            <a:r>
              <a:rPr sz="1350">
                <a:latin typeface="Calibri"/>
                <a:cs typeface="Calibri"/>
              </a:rPr>
              <a:t>Local</a:t>
            </a:r>
            <a:r>
              <a:rPr sz="1350" spc="-30">
                <a:latin typeface="Calibri"/>
                <a:cs typeface="Calibri"/>
              </a:rPr>
              <a:t> </a:t>
            </a:r>
            <a:r>
              <a:rPr sz="1350" spc="-8">
                <a:latin typeface="Calibri"/>
                <a:cs typeface="Calibri"/>
              </a:rPr>
              <a:t>Stormwater</a:t>
            </a:r>
            <a:r>
              <a:rPr lang="en-US" sz="1350" spc="-8">
                <a:latin typeface="Calibri"/>
                <a:cs typeface="Calibri"/>
              </a:rPr>
              <a:t> Sewers &amp; </a:t>
            </a:r>
            <a:r>
              <a:rPr sz="1350" spc="-30">
                <a:latin typeface="Calibri"/>
                <a:cs typeface="Calibri"/>
              </a:rPr>
              <a:t> </a:t>
            </a:r>
            <a:r>
              <a:rPr lang="en-US" sz="1350" spc="-30">
                <a:latin typeface="Calibri"/>
                <a:cs typeface="Calibri"/>
              </a:rPr>
              <a:t>Stormwater Ponds</a:t>
            </a:r>
            <a:endParaRPr sz="1350">
              <a:latin typeface="Calibri"/>
              <a:cs typeface="Calibri"/>
            </a:endParaRPr>
          </a:p>
        </p:txBody>
      </p:sp>
      <p:sp>
        <p:nvSpPr>
          <p:cNvPr id="20" name="object 20"/>
          <p:cNvSpPr txBox="1"/>
          <p:nvPr/>
        </p:nvSpPr>
        <p:spPr>
          <a:xfrm>
            <a:off x="6629400" y="3313547"/>
            <a:ext cx="2374193" cy="645850"/>
          </a:xfrm>
          <a:prstGeom prst="rect">
            <a:avLst/>
          </a:prstGeom>
          <a:solidFill>
            <a:srgbClr val="F1F1F1">
              <a:alpha val="79998"/>
            </a:srgbClr>
          </a:solidFill>
        </p:spPr>
        <p:txBody>
          <a:bodyPr vert="horz" wrap="square" lIns="0" tIns="22384" rIns="0" bIns="0" rtlCol="0">
            <a:spAutoFit/>
          </a:bodyPr>
          <a:lstStyle/>
          <a:p>
            <a:pPr marL="68580" marR="201454" algn="ctr">
              <a:spcBef>
                <a:spcPts val="176"/>
              </a:spcBef>
            </a:pPr>
            <a:r>
              <a:rPr lang="en-US" sz="1350" dirty="0">
                <a:latin typeface="Aptos" panose="020B0004020202020204" pitchFamily="34" charset="0"/>
                <a:ea typeface="Calibri" panose="020F0502020204030204" pitchFamily="34" charset="0"/>
                <a:cs typeface="Calibri" panose="020F0502020204030204" pitchFamily="34" charset="0"/>
              </a:rPr>
              <a:t>Monitors rivers, sets flood management criteria, provides flood forecasting</a:t>
            </a:r>
            <a:endParaRPr sz="1350" dirty="0">
              <a:latin typeface="Calibri"/>
              <a:cs typeface="Calibri"/>
            </a:endParaRPr>
          </a:p>
        </p:txBody>
      </p:sp>
      <p:sp>
        <p:nvSpPr>
          <p:cNvPr id="26" name="object 26"/>
          <p:cNvSpPr txBox="1">
            <a:spLocks noGrp="1"/>
          </p:cNvSpPr>
          <p:nvPr>
            <p:ph type="sldNum" sz="quarter" idx="7"/>
          </p:nvPr>
        </p:nvSpPr>
        <p:spPr>
          <a:xfrm>
            <a:off x="206871" y="6479884"/>
            <a:ext cx="244475" cy="177800"/>
          </a:xfrm>
          <a:prstGeom prst="rect">
            <a:avLst/>
          </a:prstGeom>
        </p:spPr>
        <p:txBody>
          <a:bodyPr vert="horz" wrap="square" lIns="0" tIns="0" rIns="0" bIns="0" rtlCol="0">
            <a:spAutoFit/>
          </a:bodyPr>
          <a:lstStyle>
            <a:defPPr>
              <a:defRPr kern="0"/>
            </a:defPPr>
            <a:lvl1pPr>
              <a:defRPr sz="1200" b="0" i="0">
                <a:solidFill>
                  <a:srgbClr val="888888"/>
                </a:solidFill>
                <a:latin typeface="Calibri"/>
                <a:cs typeface="Calibri"/>
              </a:defRPr>
            </a:lvl1pPr>
          </a:lstStyle>
          <a:p>
            <a:pPr marL="77470">
              <a:lnSpc>
                <a:spcPts val="1240"/>
              </a:lnSpc>
            </a:pPr>
            <a:fld id="{81D60167-4931-47E6-BA6A-407CBD079E47}" type="slidenum">
              <a:rPr lang="en-US" spc="-50" smtClean="0"/>
              <a:pPr marL="77470">
                <a:lnSpc>
                  <a:spcPts val="1240"/>
                </a:lnSpc>
              </a:pPr>
              <a:t>16</a:t>
            </a:fld>
            <a:endParaRPr spc="-38"/>
          </a:p>
        </p:txBody>
      </p:sp>
      <p:sp>
        <p:nvSpPr>
          <p:cNvPr id="27" name="Arrow: Right 26">
            <a:extLst>
              <a:ext uri="{FF2B5EF4-FFF2-40B4-BE49-F238E27FC236}">
                <a16:creationId xmlns:a16="http://schemas.microsoft.com/office/drawing/2014/main" id="{9A49152D-AE6A-8377-C705-E21084309323}"/>
              </a:ext>
            </a:extLst>
          </p:cNvPr>
          <p:cNvSpPr/>
          <p:nvPr/>
        </p:nvSpPr>
        <p:spPr>
          <a:xfrm>
            <a:off x="3105030" y="2501434"/>
            <a:ext cx="437561" cy="5143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28" name="Arrow: Right 27">
            <a:extLst>
              <a:ext uri="{FF2B5EF4-FFF2-40B4-BE49-F238E27FC236}">
                <a16:creationId xmlns:a16="http://schemas.microsoft.com/office/drawing/2014/main" id="{3043968B-1737-C6DF-DEB6-465F8FC825CD}"/>
              </a:ext>
            </a:extLst>
          </p:cNvPr>
          <p:cNvSpPr/>
          <p:nvPr/>
        </p:nvSpPr>
        <p:spPr>
          <a:xfrm>
            <a:off x="6046408" y="2516758"/>
            <a:ext cx="437561" cy="5143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350"/>
          </a:p>
        </p:txBody>
      </p:sp>
      <p:pic>
        <p:nvPicPr>
          <p:cNvPr id="32" name="Picture 31">
            <a:extLst>
              <a:ext uri="{FF2B5EF4-FFF2-40B4-BE49-F238E27FC236}">
                <a16:creationId xmlns:a16="http://schemas.microsoft.com/office/drawing/2014/main" id="{D0C5BF73-F1A4-BA11-DEFE-7D81048D02A7}"/>
              </a:ext>
            </a:extLst>
          </p:cNvPr>
          <p:cNvPicPr>
            <a:picLocks noChangeAspect="1"/>
          </p:cNvPicPr>
          <p:nvPr/>
        </p:nvPicPr>
        <p:blipFill>
          <a:blip r:embed="rId6"/>
          <a:stretch>
            <a:fillRect/>
          </a:stretch>
        </p:blipFill>
        <p:spPr>
          <a:xfrm>
            <a:off x="988537" y="4350381"/>
            <a:ext cx="2094026" cy="1500132"/>
          </a:xfrm>
          <a:prstGeom prst="rect">
            <a:avLst/>
          </a:prstGeom>
        </p:spPr>
      </p:pic>
      <p:pic>
        <p:nvPicPr>
          <p:cNvPr id="34" name="Picture 33" descr="Aerial view of a factory&#10;&#10;Description automatically generated">
            <a:extLst>
              <a:ext uri="{FF2B5EF4-FFF2-40B4-BE49-F238E27FC236}">
                <a16:creationId xmlns:a16="http://schemas.microsoft.com/office/drawing/2014/main" id="{85BF983B-CAA9-3EEE-D94C-A3B3A06740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23355" y="4234066"/>
            <a:ext cx="2314575" cy="1543050"/>
          </a:xfrm>
          <a:prstGeom prst="rect">
            <a:avLst/>
          </a:prstGeom>
        </p:spPr>
      </p:pic>
      <p:sp>
        <p:nvSpPr>
          <p:cNvPr id="37" name="object 17">
            <a:extLst>
              <a:ext uri="{FF2B5EF4-FFF2-40B4-BE49-F238E27FC236}">
                <a16:creationId xmlns:a16="http://schemas.microsoft.com/office/drawing/2014/main" id="{BA2EB5A5-B6F1-C5EF-9B1F-5ABD3DA354CE}"/>
              </a:ext>
            </a:extLst>
          </p:cNvPr>
          <p:cNvSpPr/>
          <p:nvPr/>
        </p:nvSpPr>
        <p:spPr>
          <a:xfrm>
            <a:off x="3904575" y="4680177"/>
            <a:ext cx="1722526" cy="664674"/>
          </a:xfrm>
          <a:custGeom>
            <a:avLst/>
            <a:gdLst/>
            <a:ahLst/>
            <a:cxnLst/>
            <a:rect l="l" t="t" r="r" b="b"/>
            <a:pathLst>
              <a:path w="2391410" h="485139">
                <a:moveTo>
                  <a:pt x="2310384" y="0"/>
                </a:moveTo>
                <a:lnTo>
                  <a:pt x="80772" y="0"/>
                </a:lnTo>
                <a:lnTo>
                  <a:pt x="49329" y="6346"/>
                </a:lnTo>
                <a:lnTo>
                  <a:pt x="23655" y="23655"/>
                </a:lnTo>
                <a:lnTo>
                  <a:pt x="6346" y="49329"/>
                </a:lnTo>
                <a:lnTo>
                  <a:pt x="0" y="80772"/>
                </a:lnTo>
                <a:lnTo>
                  <a:pt x="0" y="403860"/>
                </a:lnTo>
                <a:lnTo>
                  <a:pt x="6346" y="435297"/>
                </a:lnTo>
                <a:lnTo>
                  <a:pt x="23655" y="460971"/>
                </a:lnTo>
                <a:lnTo>
                  <a:pt x="49329" y="478283"/>
                </a:lnTo>
                <a:lnTo>
                  <a:pt x="80772" y="484632"/>
                </a:lnTo>
                <a:lnTo>
                  <a:pt x="2310384" y="484632"/>
                </a:lnTo>
                <a:lnTo>
                  <a:pt x="2341826" y="478283"/>
                </a:lnTo>
                <a:lnTo>
                  <a:pt x="2367500" y="460971"/>
                </a:lnTo>
                <a:lnTo>
                  <a:pt x="2384809" y="435297"/>
                </a:lnTo>
                <a:lnTo>
                  <a:pt x="2391156" y="403860"/>
                </a:lnTo>
                <a:lnTo>
                  <a:pt x="2391156" y="80772"/>
                </a:lnTo>
                <a:lnTo>
                  <a:pt x="2384809" y="49329"/>
                </a:lnTo>
                <a:lnTo>
                  <a:pt x="2367500" y="23655"/>
                </a:lnTo>
                <a:lnTo>
                  <a:pt x="2341826" y="6346"/>
                </a:lnTo>
                <a:lnTo>
                  <a:pt x="2310384" y="0"/>
                </a:lnTo>
                <a:close/>
              </a:path>
            </a:pathLst>
          </a:custGeom>
          <a:solidFill>
            <a:schemeClr val="accent6"/>
          </a:solidFill>
        </p:spPr>
        <p:txBody>
          <a:bodyPr wrap="square" lIns="0" tIns="0" rIns="0" bIns="0" rtlCol="0"/>
          <a:lstStyle/>
          <a:p>
            <a:endParaRPr sz="1350"/>
          </a:p>
        </p:txBody>
      </p:sp>
      <p:sp>
        <p:nvSpPr>
          <p:cNvPr id="38" name="object 18">
            <a:extLst>
              <a:ext uri="{FF2B5EF4-FFF2-40B4-BE49-F238E27FC236}">
                <a16:creationId xmlns:a16="http://schemas.microsoft.com/office/drawing/2014/main" id="{704DCC70-D14A-3C9F-2E5A-BD3E20B65279}"/>
              </a:ext>
            </a:extLst>
          </p:cNvPr>
          <p:cNvSpPr txBox="1"/>
          <p:nvPr/>
        </p:nvSpPr>
        <p:spPr>
          <a:xfrm>
            <a:off x="4086580" y="4734995"/>
            <a:ext cx="1456503" cy="576440"/>
          </a:xfrm>
          <a:prstGeom prst="rect">
            <a:avLst/>
          </a:prstGeom>
        </p:spPr>
        <p:txBody>
          <a:bodyPr vert="horz" wrap="square" lIns="0" tIns="9525" rIns="0" bIns="0" rtlCol="0">
            <a:spAutoFit/>
          </a:bodyPr>
          <a:lstStyle/>
          <a:p>
            <a:pPr marL="9525">
              <a:spcBef>
                <a:spcPts val="75"/>
              </a:spcBef>
            </a:pPr>
            <a:r>
              <a:rPr lang="en-US" spc="-19">
                <a:solidFill>
                  <a:srgbClr val="FFFFFF"/>
                </a:solidFill>
                <a:latin typeface="Calibri"/>
                <a:cs typeface="Calibri"/>
              </a:rPr>
              <a:t>Region of Peel </a:t>
            </a:r>
          </a:p>
          <a:p>
            <a:pPr marL="9525">
              <a:spcBef>
                <a:spcPts val="75"/>
              </a:spcBef>
            </a:pPr>
            <a:r>
              <a:rPr lang="en-US" spc="-19">
                <a:solidFill>
                  <a:srgbClr val="FFFFFF"/>
                </a:solidFill>
                <a:latin typeface="Calibri"/>
                <a:cs typeface="Calibri"/>
              </a:rPr>
              <a:t>Sewage System</a:t>
            </a:r>
            <a:endParaRPr>
              <a:latin typeface="Calibri"/>
              <a:cs typeface="Calibri"/>
            </a:endParaRPr>
          </a:p>
        </p:txBody>
      </p:sp>
      <p:sp>
        <p:nvSpPr>
          <p:cNvPr id="39" name="Arrow: Right 38">
            <a:extLst>
              <a:ext uri="{FF2B5EF4-FFF2-40B4-BE49-F238E27FC236}">
                <a16:creationId xmlns:a16="http://schemas.microsoft.com/office/drawing/2014/main" id="{AB69B2B9-A5FF-54AC-DDDA-8A0FCEEA93FF}"/>
              </a:ext>
            </a:extLst>
          </p:cNvPr>
          <p:cNvSpPr/>
          <p:nvPr/>
        </p:nvSpPr>
        <p:spPr>
          <a:xfrm>
            <a:off x="5806447" y="4764437"/>
            <a:ext cx="437561" cy="514350"/>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3" name="Arrow: Right 2">
            <a:extLst>
              <a:ext uri="{FF2B5EF4-FFF2-40B4-BE49-F238E27FC236}">
                <a16:creationId xmlns:a16="http://schemas.microsoft.com/office/drawing/2014/main" id="{4311B4B0-C524-F6D9-706B-6F9F543022AF}"/>
              </a:ext>
            </a:extLst>
          </p:cNvPr>
          <p:cNvSpPr/>
          <p:nvPr/>
        </p:nvSpPr>
        <p:spPr>
          <a:xfrm>
            <a:off x="3269807" y="4755339"/>
            <a:ext cx="437561" cy="514350"/>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4" name="object 19">
            <a:extLst>
              <a:ext uri="{FF2B5EF4-FFF2-40B4-BE49-F238E27FC236}">
                <a16:creationId xmlns:a16="http://schemas.microsoft.com/office/drawing/2014/main" id="{63A2CB96-39DD-4ED9-3323-A087A119AF4E}"/>
              </a:ext>
            </a:extLst>
          </p:cNvPr>
          <p:cNvSpPr txBox="1"/>
          <p:nvPr/>
        </p:nvSpPr>
        <p:spPr>
          <a:xfrm>
            <a:off x="6400800" y="4297069"/>
            <a:ext cx="2337130" cy="438101"/>
          </a:xfrm>
          <a:prstGeom prst="rect">
            <a:avLst/>
          </a:prstGeom>
          <a:solidFill>
            <a:srgbClr val="F1F1F1">
              <a:alpha val="79998"/>
            </a:srgbClr>
          </a:solidFill>
        </p:spPr>
        <p:txBody>
          <a:bodyPr vert="horz" wrap="square" lIns="0" tIns="22384" rIns="0" bIns="0" rtlCol="0">
            <a:spAutoFit/>
          </a:bodyPr>
          <a:lstStyle/>
          <a:p>
            <a:pPr marL="68580" marR="249555" algn="ctr">
              <a:spcBef>
                <a:spcPts val="176"/>
              </a:spcBef>
            </a:pPr>
            <a:r>
              <a:rPr lang="en-US" sz="1350">
                <a:latin typeface="Calibri"/>
                <a:cs typeface="Calibri"/>
              </a:rPr>
              <a:t>Water Resource Recovery Facility (for treatment)</a:t>
            </a:r>
            <a:endParaRPr sz="1350">
              <a:latin typeface="Calibri"/>
              <a:cs typeface="Calibri"/>
            </a:endParaRPr>
          </a:p>
        </p:txBody>
      </p:sp>
      <p:sp>
        <p:nvSpPr>
          <p:cNvPr id="5" name="object 19">
            <a:extLst>
              <a:ext uri="{FF2B5EF4-FFF2-40B4-BE49-F238E27FC236}">
                <a16:creationId xmlns:a16="http://schemas.microsoft.com/office/drawing/2014/main" id="{D34FBC21-5B5C-F93F-95FC-6687F02D9D8C}"/>
              </a:ext>
            </a:extLst>
          </p:cNvPr>
          <p:cNvSpPr txBox="1"/>
          <p:nvPr/>
        </p:nvSpPr>
        <p:spPr>
          <a:xfrm>
            <a:off x="936903" y="4428774"/>
            <a:ext cx="2094026" cy="438101"/>
          </a:xfrm>
          <a:prstGeom prst="rect">
            <a:avLst/>
          </a:prstGeom>
          <a:solidFill>
            <a:srgbClr val="F1F1F1">
              <a:alpha val="79998"/>
            </a:srgbClr>
          </a:solidFill>
        </p:spPr>
        <p:txBody>
          <a:bodyPr vert="horz" wrap="square" lIns="0" tIns="22384" rIns="0" bIns="0" rtlCol="0">
            <a:spAutoFit/>
          </a:bodyPr>
          <a:lstStyle/>
          <a:p>
            <a:pPr marL="68580" marR="249555" algn="ctr">
              <a:spcBef>
                <a:spcPts val="176"/>
              </a:spcBef>
            </a:pPr>
            <a:r>
              <a:rPr lang="en-US" sz="1350">
                <a:latin typeface="Calibri"/>
                <a:cs typeface="Calibri"/>
              </a:rPr>
              <a:t>Wastewater from your home/business</a:t>
            </a:r>
            <a:endParaRPr sz="1350">
              <a:latin typeface="Calibri"/>
              <a:cs typeface="Calibri"/>
            </a:endParaRPr>
          </a:p>
        </p:txBody>
      </p:sp>
      <p:grpSp>
        <p:nvGrpSpPr>
          <p:cNvPr id="22" name="Group 21">
            <a:extLst>
              <a:ext uri="{FF2B5EF4-FFF2-40B4-BE49-F238E27FC236}">
                <a16:creationId xmlns:a16="http://schemas.microsoft.com/office/drawing/2014/main" id="{2E633B6D-0D71-821B-AB84-79D481DF1E7B}"/>
              </a:ext>
            </a:extLst>
          </p:cNvPr>
          <p:cNvGrpSpPr/>
          <p:nvPr/>
        </p:nvGrpSpPr>
        <p:grpSpPr>
          <a:xfrm>
            <a:off x="685800" y="3937120"/>
            <a:ext cx="3305386" cy="438101"/>
            <a:chOff x="4606543" y="4298066"/>
            <a:chExt cx="4407181" cy="584135"/>
          </a:xfrm>
        </p:grpSpPr>
        <p:sp>
          <p:nvSpPr>
            <p:cNvPr id="10" name="object 17">
              <a:extLst>
                <a:ext uri="{FF2B5EF4-FFF2-40B4-BE49-F238E27FC236}">
                  <a16:creationId xmlns:a16="http://schemas.microsoft.com/office/drawing/2014/main" id="{CFD012AF-554D-A208-B271-D7B9D0755E97}"/>
                </a:ext>
              </a:extLst>
            </p:cNvPr>
            <p:cNvSpPr/>
            <p:nvPr/>
          </p:nvSpPr>
          <p:spPr>
            <a:xfrm>
              <a:off x="4606543" y="4298066"/>
              <a:ext cx="4407181" cy="584135"/>
            </a:xfrm>
            <a:custGeom>
              <a:avLst/>
              <a:gdLst/>
              <a:ahLst/>
              <a:cxnLst/>
              <a:rect l="l" t="t" r="r" b="b"/>
              <a:pathLst>
                <a:path w="2391410" h="485139">
                  <a:moveTo>
                    <a:pt x="2310384" y="0"/>
                  </a:moveTo>
                  <a:lnTo>
                    <a:pt x="80772" y="0"/>
                  </a:lnTo>
                  <a:lnTo>
                    <a:pt x="49329" y="6346"/>
                  </a:lnTo>
                  <a:lnTo>
                    <a:pt x="23655" y="23655"/>
                  </a:lnTo>
                  <a:lnTo>
                    <a:pt x="6346" y="49329"/>
                  </a:lnTo>
                  <a:lnTo>
                    <a:pt x="0" y="80772"/>
                  </a:lnTo>
                  <a:lnTo>
                    <a:pt x="0" y="403860"/>
                  </a:lnTo>
                  <a:lnTo>
                    <a:pt x="6346" y="435297"/>
                  </a:lnTo>
                  <a:lnTo>
                    <a:pt x="23655" y="460971"/>
                  </a:lnTo>
                  <a:lnTo>
                    <a:pt x="49329" y="478283"/>
                  </a:lnTo>
                  <a:lnTo>
                    <a:pt x="80772" y="484632"/>
                  </a:lnTo>
                  <a:lnTo>
                    <a:pt x="2310384" y="484632"/>
                  </a:lnTo>
                  <a:lnTo>
                    <a:pt x="2341826" y="478283"/>
                  </a:lnTo>
                  <a:lnTo>
                    <a:pt x="2367500" y="460971"/>
                  </a:lnTo>
                  <a:lnTo>
                    <a:pt x="2384809" y="435297"/>
                  </a:lnTo>
                  <a:lnTo>
                    <a:pt x="2391156" y="403860"/>
                  </a:lnTo>
                  <a:lnTo>
                    <a:pt x="2391156" y="80772"/>
                  </a:lnTo>
                  <a:lnTo>
                    <a:pt x="2384809" y="49329"/>
                  </a:lnTo>
                  <a:lnTo>
                    <a:pt x="2367500" y="23655"/>
                  </a:lnTo>
                  <a:lnTo>
                    <a:pt x="2341826" y="6346"/>
                  </a:lnTo>
                  <a:lnTo>
                    <a:pt x="2310384" y="0"/>
                  </a:lnTo>
                  <a:close/>
                </a:path>
              </a:pathLst>
            </a:custGeom>
            <a:solidFill>
              <a:schemeClr val="accent6"/>
            </a:solidFill>
          </p:spPr>
          <p:txBody>
            <a:bodyPr wrap="square" lIns="0" tIns="0" rIns="0" bIns="0" rtlCol="0"/>
            <a:lstStyle/>
            <a:p>
              <a:endParaRPr sz="1350"/>
            </a:p>
          </p:txBody>
        </p:sp>
        <p:sp>
          <p:nvSpPr>
            <p:cNvPr id="21" name="object 18">
              <a:extLst>
                <a:ext uri="{FF2B5EF4-FFF2-40B4-BE49-F238E27FC236}">
                  <a16:creationId xmlns:a16="http://schemas.microsoft.com/office/drawing/2014/main" id="{9C2D33E8-6455-AA4C-BBB2-D7618CEABAAD}"/>
                </a:ext>
              </a:extLst>
            </p:cNvPr>
            <p:cNvSpPr txBox="1"/>
            <p:nvPr/>
          </p:nvSpPr>
          <p:spPr>
            <a:xfrm>
              <a:off x="4868128" y="4369470"/>
              <a:ext cx="3971072" cy="382156"/>
            </a:xfrm>
            <a:prstGeom prst="rect">
              <a:avLst/>
            </a:prstGeom>
          </p:spPr>
          <p:txBody>
            <a:bodyPr vert="horz" wrap="square" lIns="0" tIns="9525" rIns="0" bIns="0" rtlCol="0">
              <a:spAutoFit/>
            </a:bodyPr>
            <a:lstStyle/>
            <a:p>
              <a:pPr marL="9525">
                <a:spcBef>
                  <a:spcPts val="75"/>
                </a:spcBef>
              </a:pPr>
              <a:r>
                <a:rPr lang="en-US">
                  <a:solidFill>
                    <a:schemeClr val="bg1"/>
                  </a:solidFill>
                  <a:latin typeface="Calibri"/>
                  <a:cs typeface="Calibri"/>
                </a:rPr>
                <a:t>Wastewater system is distinct</a:t>
              </a:r>
              <a:endParaRPr>
                <a:solidFill>
                  <a:schemeClr val="bg1"/>
                </a:solidFill>
                <a:latin typeface="Calibri"/>
                <a:cs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3897" y="5688589"/>
            <a:ext cx="77153" cy="148117"/>
          </a:xfrm>
          <a:prstGeom prst="rect">
            <a:avLst/>
          </a:prstGeom>
        </p:spPr>
        <p:txBody>
          <a:bodyPr vert="horz" wrap="square" lIns="0" tIns="9525" rIns="0" bIns="0" rtlCol="0">
            <a:spAutoFit/>
          </a:bodyPr>
          <a:lstStyle/>
          <a:p>
            <a:pPr marL="9525">
              <a:spcBef>
                <a:spcPts val="75"/>
              </a:spcBef>
            </a:pPr>
            <a:r>
              <a:rPr sz="900" spc="-38">
                <a:solidFill>
                  <a:srgbClr val="888888"/>
                </a:solidFill>
                <a:latin typeface="Calibri"/>
                <a:cs typeface="Calibri"/>
              </a:rPr>
              <a:t>4</a:t>
            </a:r>
            <a:endParaRPr sz="900">
              <a:latin typeface="Calibri"/>
              <a:cs typeface="Calibri"/>
            </a:endParaRPr>
          </a:p>
        </p:txBody>
      </p:sp>
      <p:pic>
        <p:nvPicPr>
          <p:cNvPr id="3" name="object 3"/>
          <p:cNvPicPr/>
          <p:nvPr/>
        </p:nvPicPr>
        <p:blipFill>
          <a:blip r:embed="rId2" cstate="print"/>
          <a:stretch>
            <a:fillRect/>
          </a:stretch>
        </p:blipFill>
        <p:spPr>
          <a:xfrm>
            <a:off x="54865" y="926974"/>
            <a:ext cx="384047" cy="221741"/>
          </a:xfrm>
          <a:prstGeom prst="rect">
            <a:avLst/>
          </a:prstGeom>
        </p:spPr>
      </p:pic>
      <p:sp>
        <p:nvSpPr>
          <p:cNvPr id="4" name="object 4"/>
          <p:cNvSpPr txBox="1">
            <a:spLocks noGrp="1"/>
          </p:cNvSpPr>
          <p:nvPr>
            <p:ph type="title"/>
          </p:nvPr>
        </p:nvSpPr>
        <p:spPr>
          <a:xfrm>
            <a:off x="54865" y="1037843"/>
            <a:ext cx="8469983" cy="470802"/>
          </a:xfrm>
          <a:prstGeom prst="rect">
            <a:avLst/>
          </a:prstGeom>
        </p:spPr>
        <p:txBody>
          <a:bodyPr vert="horz" wrap="square" lIns="0" tIns="9049" rIns="0" bIns="0" rtlCol="0" anchor="t" anchorCtr="0">
            <a:spAutoFit/>
          </a:bodyPr>
          <a:lstStyle/>
          <a:p>
            <a:pPr marL="890111">
              <a:spcBef>
                <a:spcPts val="71"/>
              </a:spcBef>
            </a:pPr>
            <a:r>
              <a:rPr i="1">
                <a:solidFill>
                  <a:srgbClr val="2E5496"/>
                </a:solidFill>
                <a:latin typeface="Calibri"/>
                <a:cs typeface="Calibri"/>
              </a:rPr>
              <a:t>Sanitary</a:t>
            </a:r>
            <a:r>
              <a:rPr i="1" spc="-86">
                <a:solidFill>
                  <a:srgbClr val="2E5496"/>
                </a:solidFill>
                <a:latin typeface="Calibri"/>
                <a:cs typeface="Calibri"/>
              </a:rPr>
              <a:t> </a:t>
            </a:r>
            <a:r>
              <a:rPr b="0">
                <a:solidFill>
                  <a:srgbClr val="2E5496"/>
                </a:solidFill>
                <a:latin typeface="Calibri"/>
                <a:cs typeface="Calibri"/>
              </a:rPr>
              <a:t>vs.</a:t>
            </a:r>
            <a:r>
              <a:rPr b="0" spc="-79">
                <a:solidFill>
                  <a:srgbClr val="2E5496"/>
                </a:solidFill>
                <a:latin typeface="Calibri"/>
                <a:cs typeface="Calibri"/>
              </a:rPr>
              <a:t> </a:t>
            </a:r>
            <a:r>
              <a:rPr i="1">
                <a:latin typeface="Calibri"/>
                <a:cs typeface="Calibri"/>
              </a:rPr>
              <a:t>Storm</a:t>
            </a:r>
            <a:r>
              <a:rPr i="1" spc="-86">
                <a:latin typeface="Calibri"/>
                <a:cs typeface="Calibri"/>
              </a:rPr>
              <a:t> </a:t>
            </a:r>
            <a:r>
              <a:rPr b="0" spc="-8">
                <a:latin typeface="Calibri"/>
                <a:cs typeface="Calibri"/>
              </a:rPr>
              <a:t>Infrastructure</a:t>
            </a:r>
            <a:r>
              <a:rPr lang="en-US" b="0" spc="-8">
                <a:latin typeface="Calibri"/>
                <a:cs typeface="Calibri"/>
              </a:rPr>
              <a:t> – Normal State</a:t>
            </a:r>
            <a:endParaRPr b="0" spc="-8">
              <a:latin typeface="Calibri"/>
              <a:cs typeface="Calibri"/>
            </a:endParaRPr>
          </a:p>
        </p:txBody>
      </p:sp>
      <p:sp>
        <p:nvSpPr>
          <p:cNvPr id="5" name="object 5"/>
          <p:cNvSpPr txBox="1"/>
          <p:nvPr/>
        </p:nvSpPr>
        <p:spPr>
          <a:xfrm>
            <a:off x="6963924" y="5585521"/>
            <a:ext cx="1512094" cy="193803"/>
          </a:xfrm>
          <a:prstGeom prst="rect">
            <a:avLst/>
          </a:prstGeom>
        </p:spPr>
        <p:txBody>
          <a:bodyPr vert="horz" wrap="square" lIns="0" tIns="9049" rIns="0" bIns="0" rtlCol="0">
            <a:spAutoFit/>
          </a:bodyPr>
          <a:lstStyle/>
          <a:p>
            <a:pPr marL="9525">
              <a:spcBef>
                <a:spcPts val="71"/>
              </a:spcBef>
            </a:pPr>
            <a:r>
              <a:rPr sz="1200" i="1">
                <a:latin typeface="Calibri"/>
                <a:cs typeface="Calibri"/>
              </a:rPr>
              <a:t>Graphic</a:t>
            </a:r>
            <a:r>
              <a:rPr sz="1200" i="1" spc="-15">
                <a:latin typeface="Calibri"/>
                <a:cs typeface="Calibri"/>
              </a:rPr>
              <a:t> </a:t>
            </a:r>
            <a:r>
              <a:rPr sz="1200" i="1" spc="-8">
                <a:latin typeface="Calibri"/>
                <a:cs typeface="Calibri"/>
              </a:rPr>
              <a:t>courtesy</a:t>
            </a:r>
            <a:r>
              <a:rPr sz="1200" i="1" spc="-23">
                <a:latin typeface="Calibri"/>
                <a:cs typeface="Calibri"/>
              </a:rPr>
              <a:t> </a:t>
            </a:r>
            <a:r>
              <a:rPr sz="1200" i="1">
                <a:latin typeface="Calibri"/>
                <a:cs typeface="Calibri"/>
              </a:rPr>
              <a:t>of</a:t>
            </a:r>
            <a:r>
              <a:rPr sz="1200" i="1" spc="-23">
                <a:latin typeface="Calibri"/>
                <a:cs typeface="Calibri"/>
              </a:rPr>
              <a:t> </a:t>
            </a:r>
            <a:r>
              <a:rPr sz="1200" i="1" spc="-15">
                <a:latin typeface="Calibri"/>
                <a:cs typeface="Calibri"/>
              </a:rPr>
              <a:t>ICLR</a:t>
            </a:r>
            <a:endParaRPr sz="1200">
              <a:latin typeface="Calibri"/>
              <a:cs typeface="Calibri"/>
            </a:endParaRPr>
          </a:p>
        </p:txBody>
      </p:sp>
      <p:pic>
        <p:nvPicPr>
          <p:cNvPr id="6" name="object 6"/>
          <p:cNvPicPr/>
          <p:nvPr/>
        </p:nvPicPr>
        <p:blipFill>
          <a:blip r:embed="rId3" cstate="print"/>
          <a:stretch>
            <a:fillRect/>
          </a:stretch>
        </p:blipFill>
        <p:spPr>
          <a:xfrm>
            <a:off x="1085851" y="1779748"/>
            <a:ext cx="7264907" cy="3822182"/>
          </a:xfrm>
          <a:prstGeom prst="rect">
            <a:avLst/>
          </a:prstGeom>
        </p:spPr>
      </p:pic>
      <p:sp>
        <p:nvSpPr>
          <p:cNvPr id="7" name="object 7"/>
          <p:cNvSpPr txBox="1"/>
          <p:nvPr/>
        </p:nvSpPr>
        <p:spPr>
          <a:xfrm>
            <a:off x="8751139" y="5601931"/>
            <a:ext cx="77153" cy="148117"/>
          </a:xfrm>
          <a:prstGeom prst="rect">
            <a:avLst/>
          </a:prstGeom>
        </p:spPr>
        <p:txBody>
          <a:bodyPr vert="horz" wrap="square" lIns="0" tIns="9525" rIns="0" bIns="0" rtlCol="0">
            <a:spAutoFit/>
          </a:bodyPr>
          <a:lstStyle/>
          <a:p>
            <a:pPr marL="9525">
              <a:spcBef>
                <a:spcPts val="75"/>
              </a:spcBef>
            </a:pPr>
            <a:r>
              <a:rPr sz="900" spc="-38">
                <a:solidFill>
                  <a:srgbClr val="888888"/>
                </a:solidFill>
                <a:latin typeface="Calibri"/>
                <a:cs typeface="Calibri"/>
              </a:rPr>
              <a:t>4</a:t>
            </a:r>
            <a:endParaRPr sz="900">
              <a:latin typeface="Calibri"/>
              <a:cs typeface="Calibri"/>
            </a:endParaRPr>
          </a:p>
        </p:txBody>
      </p:sp>
      <p:sp>
        <p:nvSpPr>
          <p:cNvPr id="8" name="TextBox 7">
            <a:extLst>
              <a:ext uri="{FF2B5EF4-FFF2-40B4-BE49-F238E27FC236}">
                <a16:creationId xmlns:a16="http://schemas.microsoft.com/office/drawing/2014/main" id="{5B669E9D-DF58-5183-2FFF-72E25BA3A930}"/>
              </a:ext>
            </a:extLst>
          </p:cNvPr>
          <p:cNvSpPr txBox="1"/>
          <p:nvPr/>
        </p:nvSpPr>
        <p:spPr>
          <a:xfrm>
            <a:off x="5025807" y="1726873"/>
            <a:ext cx="3450210" cy="923330"/>
          </a:xfrm>
          <a:prstGeom prst="rect">
            <a:avLst/>
          </a:prstGeom>
          <a:solidFill>
            <a:srgbClr val="FFFF99"/>
          </a:solidFill>
        </p:spPr>
        <p:txBody>
          <a:bodyPr wrap="square" rtlCol="0">
            <a:spAutoFit/>
          </a:bodyPr>
          <a:lstStyle/>
          <a:p>
            <a:pPr marL="214313" indent="-214313">
              <a:buFont typeface="Arial" panose="020B0604020202020204" pitchFamily="34" charset="0"/>
              <a:buChar char="•"/>
            </a:pPr>
            <a:r>
              <a:rPr lang="en-US" sz="1350"/>
              <a:t>Typical flows have distinct connections to both wastewater and stormwater systems</a:t>
            </a:r>
          </a:p>
          <a:p>
            <a:pPr marL="214313" indent="-214313">
              <a:buFont typeface="Arial" panose="020B0604020202020204" pitchFamily="34" charset="0"/>
              <a:buChar char="•"/>
            </a:pPr>
            <a:r>
              <a:rPr lang="en-US" sz="1350"/>
              <a:t>Under normal operations there is no connection between each</a:t>
            </a:r>
            <a:endParaRPr lang="en-CA" sz="1350"/>
          </a:p>
        </p:txBody>
      </p:sp>
    </p:spTree>
    <p:extLst>
      <p:ext uri="{BB962C8B-B14F-4D97-AF65-F5344CB8AC3E}">
        <p14:creationId xmlns:p14="http://schemas.microsoft.com/office/powerpoint/2010/main" val="336320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4865" y="926974"/>
            <a:ext cx="384047" cy="221741"/>
          </a:xfrm>
          <a:prstGeom prst="rect">
            <a:avLst/>
          </a:prstGeom>
        </p:spPr>
      </p:pic>
      <p:grpSp>
        <p:nvGrpSpPr>
          <p:cNvPr id="3" name="object 3"/>
          <p:cNvGrpSpPr/>
          <p:nvPr/>
        </p:nvGrpSpPr>
        <p:grpSpPr>
          <a:xfrm>
            <a:off x="506872" y="1253221"/>
            <a:ext cx="7798166" cy="4286900"/>
            <a:chOff x="675829" y="527960"/>
            <a:chExt cx="10397554" cy="5715867"/>
          </a:xfrm>
        </p:grpSpPr>
        <p:pic>
          <p:nvPicPr>
            <p:cNvPr id="4" name="object 4"/>
            <p:cNvPicPr/>
            <p:nvPr/>
          </p:nvPicPr>
          <p:blipFill>
            <a:blip r:embed="rId3" cstate="print"/>
            <a:stretch>
              <a:fillRect/>
            </a:stretch>
          </p:blipFill>
          <p:spPr>
            <a:xfrm>
              <a:off x="1330452" y="1234440"/>
              <a:ext cx="9742931" cy="5009387"/>
            </a:xfrm>
            <a:prstGeom prst="rect">
              <a:avLst/>
            </a:prstGeom>
          </p:spPr>
        </p:pic>
        <p:pic>
          <p:nvPicPr>
            <p:cNvPr id="5" name="object 5"/>
            <p:cNvPicPr/>
            <p:nvPr/>
          </p:nvPicPr>
          <p:blipFill>
            <a:blip r:embed="rId4" cstate="print"/>
            <a:stretch>
              <a:fillRect/>
            </a:stretch>
          </p:blipFill>
          <p:spPr>
            <a:xfrm>
              <a:off x="675829" y="527960"/>
              <a:ext cx="2253995" cy="1510283"/>
            </a:xfrm>
            <a:prstGeom prst="rect">
              <a:avLst/>
            </a:prstGeom>
          </p:spPr>
        </p:pic>
      </p:grpSp>
      <p:sp>
        <p:nvSpPr>
          <p:cNvPr id="6" name="object 6"/>
          <p:cNvSpPr txBox="1">
            <a:spLocks noGrp="1"/>
          </p:cNvSpPr>
          <p:nvPr>
            <p:ph type="title"/>
          </p:nvPr>
        </p:nvSpPr>
        <p:spPr>
          <a:xfrm>
            <a:off x="2425045" y="1158616"/>
            <a:ext cx="6031249" cy="436177"/>
          </a:xfrm>
          <a:prstGeom prst="rect">
            <a:avLst/>
          </a:prstGeom>
        </p:spPr>
        <p:txBody>
          <a:bodyPr vert="horz" wrap="square" lIns="0" tIns="9049" rIns="0" bIns="0" rtlCol="0" anchor="t" anchorCtr="0">
            <a:spAutoFit/>
          </a:bodyPr>
          <a:lstStyle/>
          <a:p>
            <a:pPr marL="674846">
              <a:spcBef>
                <a:spcPts val="71"/>
              </a:spcBef>
            </a:pPr>
            <a:r>
              <a:rPr lang="en-US" sz="2775" b="0" spc="-8">
                <a:solidFill>
                  <a:srgbClr val="2E5496"/>
                </a:solidFill>
              </a:rPr>
              <a:t>During Major Storms</a:t>
            </a:r>
            <a:r>
              <a:rPr sz="2775" b="0" spc="-56">
                <a:solidFill>
                  <a:srgbClr val="2E5496"/>
                </a:solidFill>
                <a:latin typeface="Calibri"/>
                <a:cs typeface="Calibri"/>
              </a:rPr>
              <a:t> </a:t>
            </a:r>
            <a:r>
              <a:rPr sz="2775"/>
              <a:t>(</a:t>
            </a:r>
            <a:r>
              <a:rPr sz="2775" i="1" spc="-8">
                <a:latin typeface="Calibri"/>
                <a:cs typeface="Calibri"/>
              </a:rPr>
              <a:t>Flooding</a:t>
            </a:r>
            <a:r>
              <a:rPr sz="2775" spc="-8"/>
              <a:t>)</a:t>
            </a:r>
            <a:endParaRPr sz="2775">
              <a:latin typeface="Calibri"/>
              <a:cs typeface="Calibri"/>
            </a:endParaRPr>
          </a:p>
        </p:txBody>
      </p:sp>
      <p:sp>
        <p:nvSpPr>
          <p:cNvPr id="7" name="object 7"/>
          <p:cNvSpPr txBox="1"/>
          <p:nvPr/>
        </p:nvSpPr>
        <p:spPr>
          <a:xfrm>
            <a:off x="6968376" y="5613561"/>
            <a:ext cx="1512094" cy="156068"/>
          </a:xfrm>
          <a:prstGeom prst="rect">
            <a:avLst/>
          </a:prstGeom>
        </p:spPr>
        <p:txBody>
          <a:bodyPr vert="horz" wrap="square" lIns="0" tIns="0" rIns="0" bIns="0" rtlCol="0">
            <a:spAutoFit/>
          </a:bodyPr>
          <a:lstStyle/>
          <a:p>
            <a:pPr marL="9525">
              <a:lnSpc>
                <a:spcPts val="1211"/>
              </a:lnSpc>
            </a:pPr>
            <a:r>
              <a:rPr sz="1200" i="1">
                <a:latin typeface="Calibri"/>
                <a:cs typeface="Calibri"/>
              </a:rPr>
              <a:t>Graphic</a:t>
            </a:r>
            <a:r>
              <a:rPr sz="1200" i="1" spc="-15">
                <a:latin typeface="Calibri"/>
                <a:cs typeface="Calibri"/>
              </a:rPr>
              <a:t> </a:t>
            </a:r>
            <a:r>
              <a:rPr sz="1200" i="1" spc="-8">
                <a:latin typeface="Calibri"/>
                <a:cs typeface="Calibri"/>
              </a:rPr>
              <a:t>courtesy</a:t>
            </a:r>
            <a:r>
              <a:rPr sz="1200" i="1" spc="-23">
                <a:latin typeface="Calibri"/>
                <a:cs typeface="Calibri"/>
              </a:rPr>
              <a:t> </a:t>
            </a:r>
            <a:r>
              <a:rPr sz="1200" i="1">
                <a:latin typeface="Calibri"/>
                <a:cs typeface="Calibri"/>
              </a:rPr>
              <a:t>of</a:t>
            </a:r>
            <a:r>
              <a:rPr sz="1200" i="1" spc="-23">
                <a:latin typeface="Calibri"/>
                <a:cs typeface="Calibri"/>
              </a:rPr>
              <a:t> </a:t>
            </a:r>
            <a:r>
              <a:rPr sz="1200" i="1" spc="-15">
                <a:latin typeface="Calibri"/>
                <a:cs typeface="Calibri"/>
              </a:rPr>
              <a:t>ICLR</a:t>
            </a:r>
            <a:endParaRPr sz="1200">
              <a:latin typeface="Calibri"/>
              <a:cs typeface="Calibri"/>
            </a:endParaRPr>
          </a:p>
        </p:txBody>
      </p:sp>
      <p:sp>
        <p:nvSpPr>
          <p:cNvPr id="8" name="object 8"/>
          <p:cNvSpPr txBox="1"/>
          <p:nvPr/>
        </p:nvSpPr>
        <p:spPr>
          <a:xfrm>
            <a:off x="8671227" y="5630505"/>
            <a:ext cx="124778" cy="117020"/>
          </a:xfrm>
          <a:prstGeom prst="rect">
            <a:avLst/>
          </a:prstGeom>
        </p:spPr>
        <p:txBody>
          <a:bodyPr vert="horz" wrap="square" lIns="0" tIns="0" rIns="0" bIns="0" rtlCol="0">
            <a:spAutoFit/>
          </a:bodyPr>
          <a:lstStyle/>
          <a:p>
            <a:pPr marL="28575">
              <a:lnSpc>
                <a:spcPts val="930"/>
              </a:lnSpc>
            </a:pPr>
            <a:fld id="{81D60167-4931-47E6-BA6A-407CBD079E47}" type="slidenum">
              <a:rPr sz="900" spc="-38" dirty="0">
                <a:solidFill>
                  <a:srgbClr val="888888"/>
                </a:solidFill>
                <a:latin typeface="Calibri"/>
                <a:cs typeface="Calibri"/>
              </a:rPr>
              <a:pPr marL="28575">
                <a:lnSpc>
                  <a:spcPts val="930"/>
                </a:lnSpc>
              </a:pPr>
              <a:t>18</a:t>
            </a:fld>
            <a:endParaRPr sz="900">
              <a:latin typeface="Calibri"/>
              <a:cs typeface="Calibri"/>
            </a:endParaRPr>
          </a:p>
        </p:txBody>
      </p:sp>
      <p:sp>
        <p:nvSpPr>
          <p:cNvPr id="9" name="object 9"/>
          <p:cNvSpPr txBox="1">
            <a:spLocks noGrp="1"/>
          </p:cNvSpPr>
          <p:nvPr>
            <p:ph type="sldNum" sz="quarter" idx="7"/>
          </p:nvPr>
        </p:nvSpPr>
        <p:spPr>
          <a:xfrm>
            <a:off x="206871" y="6479884"/>
            <a:ext cx="244475" cy="177800"/>
          </a:xfrm>
          <a:prstGeom prst="rect">
            <a:avLst/>
          </a:prstGeom>
        </p:spPr>
        <p:txBody>
          <a:bodyPr vert="horz" wrap="square" lIns="0" tIns="0" rIns="0" bIns="0" rtlCol="0">
            <a:spAutoFit/>
          </a:bodyPr>
          <a:lstStyle>
            <a:defPPr>
              <a:defRPr kern="0"/>
            </a:defPPr>
            <a:lvl1pPr>
              <a:defRPr sz="1200" b="0" i="0">
                <a:solidFill>
                  <a:srgbClr val="888888"/>
                </a:solidFill>
                <a:latin typeface="Calibri"/>
                <a:cs typeface="Calibri"/>
              </a:defRPr>
            </a:lvl1pPr>
          </a:lstStyle>
          <a:p>
            <a:pPr marL="77470">
              <a:lnSpc>
                <a:spcPts val="1240"/>
              </a:lnSpc>
            </a:pPr>
            <a:fld id="{81D60167-4931-47E6-BA6A-407CBD079E47}" type="slidenum">
              <a:rPr lang="en-US" spc="-50" smtClean="0"/>
              <a:pPr marL="77470">
                <a:lnSpc>
                  <a:spcPts val="1240"/>
                </a:lnSpc>
              </a:pPr>
              <a:t>18</a:t>
            </a:fld>
            <a:endParaRPr spc="-38"/>
          </a:p>
        </p:txBody>
      </p:sp>
      <p:sp>
        <p:nvSpPr>
          <p:cNvPr id="10" name="TextBox 9">
            <a:extLst>
              <a:ext uri="{FF2B5EF4-FFF2-40B4-BE49-F238E27FC236}">
                <a16:creationId xmlns:a16="http://schemas.microsoft.com/office/drawing/2014/main" id="{BE953587-CAE2-CDBB-2F04-6F788C5983C7}"/>
              </a:ext>
            </a:extLst>
          </p:cNvPr>
          <p:cNvSpPr txBox="1"/>
          <p:nvPr/>
        </p:nvSpPr>
        <p:spPr>
          <a:xfrm>
            <a:off x="5098341" y="1752973"/>
            <a:ext cx="3450210" cy="1131079"/>
          </a:xfrm>
          <a:prstGeom prst="rect">
            <a:avLst/>
          </a:prstGeom>
          <a:solidFill>
            <a:srgbClr val="FFFF99"/>
          </a:solidFill>
        </p:spPr>
        <p:txBody>
          <a:bodyPr wrap="square" rtlCol="0">
            <a:spAutoFit/>
          </a:bodyPr>
          <a:lstStyle/>
          <a:p>
            <a:pPr marL="214313" indent="-214313">
              <a:buFont typeface="Arial" panose="020B0604020202020204" pitchFamily="34" charset="0"/>
              <a:buChar char="•"/>
            </a:pPr>
            <a:r>
              <a:rPr lang="en-US" sz="1350"/>
              <a:t>Overland flooding results in surcharging of the storm system</a:t>
            </a:r>
          </a:p>
          <a:p>
            <a:pPr marL="214313" indent="-214313">
              <a:buFont typeface="Arial" panose="020B0604020202020204" pitchFamily="34" charset="0"/>
              <a:buChar char="•"/>
            </a:pPr>
            <a:r>
              <a:rPr lang="en-US" sz="1350"/>
              <a:t>Often results in flows into basements</a:t>
            </a:r>
          </a:p>
          <a:p>
            <a:pPr marL="214313" indent="-214313">
              <a:buFont typeface="Arial" panose="020B0604020202020204" pitchFamily="34" charset="0"/>
              <a:buChar char="•"/>
            </a:pPr>
            <a:r>
              <a:rPr lang="en-US" sz="1350"/>
              <a:t>Flow into basement floor drains begins to overwhelm the </a:t>
            </a:r>
            <a:r>
              <a:rPr lang="en-US" sz="1350" b="1" i="1"/>
              <a:t>sanitary</a:t>
            </a:r>
            <a:r>
              <a:rPr lang="en-US" sz="1350"/>
              <a:t> system</a:t>
            </a:r>
            <a:endParaRPr lang="en-CA" sz="1350"/>
          </a:p>
        </p:txBody>
      </p:sp>
    </p:spTree>
    <p:extLst>
      <p:ext uri="{BB962C8B-B14F-4D97-AF65-F5344CB8AC3E}">
        <p14:creationId xmlns:p14="http://schemas.microsoft.com/office/powerpoint/2010/main" val="3826098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4865" y="926974"/>
            <a:ext cx="384047" cy="221741"/>
          </a:xfrm>
          <a:prstGeom prst="rect">
            <a:avLst/>
          </a:prstGeom>
        </p:spPr>
      </p:pic>
      <p:sp>
        <p:nvSpPr>
          <p:cNvPr id="3" name="object 3"/>
          <p:cNvSpPr txBox="1">
            <a:spLocks noGrp="1"/>
          </p:cNvSpPr>
          <p:nvPr>
            <p:ph type="title"/>
          </p:nvPr>
        </p:nvSpPr>
        <p:spPr>
          <a:xfrm>
            <a:off x="666750" y="1771651"/>
            <a:ext cx="5524500" cy="863217"/>
          </a:xfrm>
          <a:prstGeom prst="rect">
            <a:avLst/>
          </a:prstGeom>
        </p:spPr>
        <p:txBody>
          <a:bodyPr vert="horz" wrap="square" lIns="0" tIns="9049" rIns="0" bIns="0" rtlCol="0" anchor="t" anchorCtr="0">
            <a:spAutoFit/>
          </a:bodyPr>
          <a:lstStyle/>
          <a:p>
            <a:pPr marL="1343025">
              <a:spcBef>
                <a:spcPts val="71"/>
              </a:spcBef>
            </a:pPr>
            <a:r>
              <a:rPr sz="2775" b="0" spc="-8">
                <a:solidFill>
                  <a:srgbClr val="2E5496"/>
                </a:solidFill>
                <a:latin typeface="Calibri"/>
                <a:cs typeface="Calibri"/>
              </a:rPr>
              <a:t>Surcharged</a:t>
            </a:r>
            <a:r>
              <a:rPr sz="2775" b="0" spc="-109">
                <a:solidFill>
                  <a:srgbClr val="2E5496"/>
                </a:solidFill>
                <a:latin typeface="Calibri"/>
                <a:cs typeface="Calibri"/>
              </a:rPr>
              <a:t> </a:t>
            </a:r>
            <a:r>
              <a:rPr sz="2775" b="0">
                <a:solidFill>
                  <a:srgbClr val="2E5496"/>
                </a:solidFill>
                <a:latin typeface="Calibri"/>
                <a:cs typeface="Calibri"/>
              </a:rPr>
              <a:t>Condition</a:t>
            </a:r>
            <a:r>
              <a:rPr sz="2775" b="0" spc="-98">
                <a:solidFill>
                  <a:srgbClr val="2E5496"/>
                </a:solidFill>
                <a:latin typeface="Calibri"/>
                <a:cs typeface="Calibri"/>
              </a:rPr>
              <a:t> </a:t>
            </a:r>
            <a:r>
              <a:rPr sz="2775" spc="-8"/>
              <a:t>(Sanitary)</a:t>
            </a:r>
            <a:endParaRPr sz="2775">
              <a:latin typeface="Calibri"/>
              <a:cs typeface="Calibri"/>
            </a:endParaRPr>
          </a:p>
        </p:txBody>
      </p:sp>
      <p:pic>
        <p:nvPicPr>
          <p:cNvPr id="4" name="object 4"/>
          <p:cNvPicPr/>
          <p:nvPr/>
        </p:nvPicPr>
        <p:blipFill>
          <a:blip r:embed="rId3" cstate="print"/>
          <a:stretch>
            <a:fillRect/>
          </a:stretch>
        </p:blipFill>
        <p:spPr>
          <a:xfrm>
            <a:off x="938403" y="1876807"/>
            <a:ext cx="7366634" cy="3710177"/>
          </a:xfrm>
          <a:prstGeom prst="rect">
            <a:avLst/>
          </a:prstGeom>
        </p:spPr>
      </p:pic>
      <p:sp>
        <p:nvSpPr>
          <p:cNvPr id="5" name="object 5"/>
          <p:cNvSpPr txBox="1"/>
          <p:nvPr/>
        </p:nvSpPr>
        <p:spPr>
          <a:xfrm>
            <a:off x="6968376" y="5613561"/>
            <a:ext cx="1512094" cy="156068"/>
          </a:xfrm>
          <a:prstGeom prst="rect">
            <a:avLst/>
          </a:prstGeom>
        </p:spPr>
        <p:txBody>
          <a:bodyPr vert="horz" wrap="square" lIns="0" tIns="0" rIns="0" bIns="0" rtlCol="0">
            <a:spAutoFit/>
          </a:bodyPr>
          <a:lstStyle/>
          <a:p>
            <a:pPr marL="9525">
              <a:lnSpc>
                <a:spcPts val="1211"/>
              </a:lnSpc>
            </a:pPr>
            <a:r>
              <a:rPr sz="1200" i="1">
                <a:latin typeface="Calibri"/>
                <a:cs typeface="Calibri"/>
              </a:rPr>
              <a:t>Graphic</a:t>
            </a:r>
            <a:r>
              <a:rPr sz="1200" i="1" spc="-15">
                <a:latin typeface="Calibri"/>
                <a:cs typeface="Calibri"/>
              </a:rPr>
              <a:t> </a:t>
            </a:r>
            <a:r>
              <a:rPr sz="1200" i="1" spc="-8">
                <a:latin typeface="Calibri"/>
                <a:cs typeface="Calibri"/>
              </a:rPr>
              <a:t>courtesy</a:t>
            </a:r>
            <a:r>
              <a:rPr sz="1200" i="1" spc="-23">
                <a:latin typeface="Calibri"/>
                <a:cs typeface="Calibri"/>
              </a:rPr>
              <a:t> </a:t>
            </a:r>
            <a:r>
              <a:rPr sz="1200" i="1">
                <a:latin typeface="Calibri"/>
                <a:cs typeface="Calibri"/>
              </a:rPr>
              <a:t>of</a:t>
            </a:r>
            <a:r>
              <a:rPr sz="1200" i="1" spc="-23">
                <a:latin typeface="Calibri"/>
                <a:cs typeface="Calibri"/>
              </a:rPr>
              <a:t> </a:t>
            </a:r>
            <a:r>
              <a:rPr sz="1200" i="1" spc="-15">
                <a:latin typeface="Calibri"/>
                <a:cs typeface="Calibri"/>
              </a:rPr>
              <a:t>ICLR</a:t>
            </a:r>
            <a:endParaRPr sz="1200">
              <a:latin typeface="Calibri"/>
              <a:cs typeface="Calibri"/>
            </a:endParaRPr>
          </a:p>
        </p:txBody>
      </p:sp>
      <p:sp>
        <p:nvSpPr>
          <p:cNvPr id="6" name="object 6"/>
          <p:cNvSpPr txBox="1"/>
          <p:nvPr/>
        </p:nvSpPr>
        <p:spPr>
          <a:xfrm>
            <a:off x="8671227" y="5630505"/>
            <a:ext cx="124778" cy="117020"/>
          </a:xfrm>
          <a:prstGeom prst="rect">
            <a:avLst/>
          </a:prstGeom>
        </p:spPr>
        <p:txBody>
          <a:bodyPr vert="horz" wrap="square" lIns="0" tIns="0" rIns="0" bIns="0" rtlCol="0">
            <a:spAutoFit/>
          </a:bodyPr>
          <a:lstStyle/>
          <a:p>
            <a:pPr marL="28575">
              <a:lnSpc>
                <a:spcPts val="930"/>
              </a:lnSpc>
            </a:pPr>
            <a:fld id="{81D60167-4931-47E6-BA6A-407CBD079E47}" type="slidenum">
              <a:rPr sz="900" spc="-38" dirty="0">
                <a:solidFill>
                  <a:srgbClr val="888888"/>
                </a:solidFill>
                <a:latin typeface="Calibri"/>
                <a:cs typeface="Calibri"/>
              </a:rPr>
              <a:pPr marL="28575">
                <a:lnSpc>
                  <a:spcPts val="930"/>
                </a:lnSpc>
              </a:pPr>
              <a:t>19</a:t>
            </a:fld>
            <a:endParaRPr sz="900">
              <a:latin typeface="Calibri"/>
              <a:cs typeface="Calibri"/>
            </a:endParaRPr>
          </a:p>
        </p:txBody>
      </p:sp>
      <p:sp>
        <p:nvSpPr>
          <p:cNvPr id="7" name="object 7"/>
          <p:cNvSpPr txBox="1">
            <a:spLocks noGrp="1"/>
          </p:cNvSpPr>
          <p:nvPr>
            <p:ph type="sldNum" sz="quarter" idx="7"/>
          </p:nvPr>
        </p:nvSpPr>
        <p:spPr>
          <a:xfrm>
            <a:off x="206871" y="6479884"/>
            <a:ext cx="244475" cy="177800"/>
          </a:xfrm>
          <a:prstGeom prst="rect">
            <a:avLst/>
          </a:prstGeom>
        </p:spPr>
        <p:txBody>
          <a:bodyPr vert="horz" wrap="square" lIns="0" tIns="0" rIns="0" bIns="0" rtlCol="0">
            <a:spAutoFit/>
          </a:bodyPr>
          <a:lstStyle>
            <a:defPPr>
              <a:defRPr kern="0"/>
            </a:defPPr>
            <a:lvl1pPr>
              <a:defRPr sz="1200" b="0" i="0">
                <a:solidFill>
                  <a:srgbClr val="888888"/>
                </a:solidFill>
                <a:latin typeface="Calibri"/>
                <a:cs typeface="Calibri"/>
              </a:defRPr>
            </a:lvl1pPr>
          </a:lstStyle>
          <a:p>
            <a:pPr marL="77470">
              <a:lnSpc>
                <a:spcPts val="1240"/>
              </a:lnSpc>
            </a:pPr>
            <a:fld id="{81D60167-4931-47E6-BA6A-407CBD079E47}" type="slidenum">
              <a:rPr lang="en-US" spc="-50" smtClean="0"/>
              <a:pPr marL="77470">
                <a:lnSpc>
                  <a:spcPts val="1240"/>
                </a:lnSpc>
              </a:pPr>
              <a:t>19</a:t>
            </a:fld>
            <a:endParaRPr spc="-38"/>
          </a:p>
        </p:txBody>
      </p:sp>
      <p:sp>
        <p:nvSpPr>
          <p:cNvPr id="14" name="TextBox 13">
            <a:extLst>
              <a:ext uri="{FF2B5EF4-FFF2-40B4-BE49-F238E27FC236}">
                <a16:creationId xmlns:a16="http://schemas.microsoft.com/office/drawing/2014/main" id="{27196B17-53D7-1D27-161D-77C902C63FEC}"/>
              </a:ext>
            </a:extLst>
          </p:cNvPr>
          <p:cNvSpPr txBox="1"/>
          <p:nvPr/>
        </p:nvSpPr>
        <p:spPr>
          <a:xfrm>
            <a:off x="5098341" y="1752973"/>
            <a:ext cx="3450210" cy="923330"/>
          </a:xfrm>
          <a:prstGeom prst="rect">
            <a:avLst/>
          </a:prstGeom>
          <a:solidFill>
            <a:srgbClr val="FFFF99"/>
          </a:solidFill>
        </p:spPr>
        <p:txBody>
          <a:bodyPr wrap="square" rtlCol="0">
            <a:spAutoFit/>
          </a:bodyPr>
          <a:lstStyle/>
          <a:p>
            <a:pPr marL="214313" indent="-214313">
              <a:buFont typeface="Arial" panose="020B0604020202020204" pitchFamily="34" charset="0"/>
              <a:buChar char="•"/>
            </a:pPr>
            <a:r>
              <a:rPr lang="en-US" sz="1350"/>
              <a:t>Eventually the sanitary system may become overwhelmed with storm water</a:t>
            </a:r>
          </a:p>
          <a:p>
            <a:pPr marL="214313" indent="-214313">
              <a:buFont typeface="Arial" panose="020B0604020202020204" pitchFamily="34" charset="0"/>
              <a:buChar char="•"/>
            </a:pPr>
            <a:r>
              <a:rPr lang="en-US" sz="1350"/>
              <a:t>Sanitary backflow into basements may occur</a:t>
            </a:r>
            <a:endParaRPr lang="en-CA" sz="1350"/>
          </a:p>
        </p:txBody>
      </p:sp>
    </p:spTree>
    <p:extLst>
      <p:ext uri="{BB962C8B-B14F-4D97-AF65-F5344CB8AC3E}">
        <p14:creationId xmlns:p14="http://schemas.microsoft.com/office/powerpoint/2010/main" val="1911737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642BC-CC31-1F05-2315-FCA3BCD20793}"/>
              </a:ext>
            </a:extLst>
          </p:cNvPr>
          <p:cNvSpPr>
            <a:spLocks noGrp="1"/>
          </p:cNvSpPr>
          <p:nvPr>
            <p:ph type="ctrTitle"/>
          </p:nvPr>
        </p:nvSpPr>
        <p:spPr>
          <a:xfrm>
            <a:off x="2540000" y="404664"/>
            <a:ext cx="4064000" cy="1143000"/>
          </a:xfrm>
        </p:spPr>
        <p:txBody>
          <a:bodyPr>
            <a:normAutofit/>
          </a:bodyPr>
          <a:lstStyle/>
          <a:p>
            <a:pPr algn="ctr"/>
            <a:r>
              <a:rPr lang="en-US" sz="6000" dirty="0"/>
              <a:t>AGENDA</a:t>
            </a:r>
          </a:p>
        </p:txBody>
      </p:sp>
      <p:sp>
        <p:nvSpPr>
          <p:cNvPr id="3" name="Subtitle 2">
            <a:extLst>
              <a:ext uri="{FF2B5EF4-FFF2-40B4-BE49-F238E27FC236}">
                <a16:creationId xmlns:a16="http://schemas.microsoft.com/office/drawing/2014/main" id="{44E762DC-9321-8EA8-7597-7906CC8AB53E}"/>
              </a:ext>
            </a:extLst>
          </p:cNvPr>
          <p:cNvSpPr>
            <a:spLocks noGrp="1"/>
          </p:cNvSpPr>
          <p:nvPr>
            <p:ph type="subTitle" idx="1"/>
          </p:nvPr>
        </p:nvSpPr>
        <p:spPr>
          <a:xfrm>
            <a:off x="539552" y="2132856"/>
            <a:ext cx="8435528" cy="889000"/>
          </a:xfrm>
        </p:spPr>
        <p:txBody>
          <a:bodyPr>
            <a:noAutofit/>
          </a:bodyPr>
          <a:lstStyle/>
          <a:p>
            <a:pPr marL="457200" marR="0" indent="-457200">
              <a:spcBef>
                <a:spcPts val="0"/>
              </a:spcBef>
              <a:spcAft>
                <a:spcPts val="0"/>
              </a:spcAft>
              <a:buFont typeface="+mj-lt"/>
              <a:buAutoNum type="arabicPeriod"/>
            </a:pPr>
            <a:r>
              <a:rPr lang="en-US" sz="2000" dirty="0">
                <a:effectLst/>
                <a:latin typeface="Arial" panose="020B0604020202020204" pitchFamily="34" charset="0"/>
                <a:ea typeface="Times New Roman" panose="02020603050405020304" pitchFamily="18" charset="0"/>
                <a:cs typeface="Arial" panose="020B0604020202020204" pitchFamily="34" charset="0"/>
              </a:rPr>
              <a:t>Welcome Remarks and Housekeeping </a:t>
            </a:r>
            <a:r>
              <a:rPr lang="en-US" sz="2000" dirty="0">
                <a:latin typeface="Arial" panose="020B0604020202020204" pitchFamily="34" charset="0"/>
                <a:ea typeface="Times New Roman" panose="02020603050405020304" pitchFamily="18" charset="0"/>
                <a:cs typeface="Arial" panose="020B0604020202020204" pitchFamily="34" charset="0"/>
              </a:rPr>
              <a:t>R</a:t>
            </a:r>
            <a:r>
              <a:rPr lang="en-US" sz="2000" dirty="0">
                <a:effectLst/>
                <a:latin typeface="Arial" panose="020B0604020202020204" pitchFamily="34" charset="0"/>
                <a:ea typeface="Times New Roman" panose="02020603050405020304" pitchFamily="18" charset="0"/>
                <a:cs typeface="Arial" panose="020B0604020202020204" pitchFamily="34" charset="0"/>
              </a:rPr>
              <a:t>eminders</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457200" marR="0" indent="-457200">
              <a:spcBef>
                <a:spcPts val="0"/>
              </a:spcBef>
              <a:spcAft>
                <a:spcPts val="0"/>
              </a:spcAft>
              <a:buFont typeface="+mj-lt"/>
              <a:buAutoNum type="arabicPeriod"/>
            </a:pPr>
            <a:r>
              <a:rPr lang="en-US" sz="2000" dirty="0">
                <a:effectLst/>
                <a:latin typeface="Arial" panose="020B0604020202020204" pitchFamily="34" charset="0"/>
                <a:ea typeface="Times New Roman" panose="02020603050405020304" pitchFamily="18" charset="0"/>
                <a:cs typeface="Arial" panose="020B0604020202020204" pitchFamily="34" charset="0"/>
              </a:rPr>
              <a:t>Opening Remarks and Review of Agenda by Councillor Fonseca </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457200" marR="0" indent="-457200">
              <a:spcBef>
                <a:spcPts val="0"/>
              </a:spcBef>
              <a:spcAft>
                <a:spcPts val="0"/>
              </a:spcAft>
              <a:buFont typeface="+mj-lt"/>
              <a:buAutoNum type="arabicPeriod"/>
            </a:pPr>
            <a:r>
              <a:rPr lang="en-US" sz="2000" dirty="0">
                <a:effectLst/>
                <a:latin typeface="Arial" panose="020B0604020202020204" pitchFamily="34" charset="0"/>
                <a:ea typeface="Times New Roman" panose="02020603050405020304" pitchFamily="18" charset="0"/>
                <a:cs typeface="Arial" panose="020B0604020202020204" pitchFamily="34" charset="0"/>
              </a:rPr>
              <a:t>City of Mississauga Team </a:t>
            </a:r>
            <a:r>
              <a:rPr lang="en-US" sz="2000" dirty="0">
                <a:latin typeface="Arial" panose="020B0604020202020204" pitchFamily="34" charset="0"/>
                <a:ea typeface="Times New Roman" panose="02020603050405020304" pitchFamily="18" charset="0"/>
                <a:cs typeface="Arial" panose="020B0604020202020204" pitchFamily="34" charset="0"/>
              </a:rPr>
              <a:t>P</a:t>
            </a:r>
            <a:r>
              <a:rPr lang="en-US" sz="2000" dirty="0">
                <a:effectLst/>
                <a:latin typeface="Arial" panose="020B0604020202020204" pitchFamily="34" charset="0"/>
                <a:ea typeface="Times New Roman" panose="02020603050405020304" pitchFamily="18" charset="0"/>
                <a:cs typeface="Arial" panose="020B0604020202020204" pitchFamily="34" charset="0"/>
              </a:rPr>
              <a:t>resentation</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457200" marR="0" indent="-457200">
              <a:spcBef>
                <a:spcPts val="0"/>
              </a:spcBef>
              <a:spcAft>
                <a:spcPts val="0"/>
              </a:spcAft>
              <a:buFont typeface="+mj-lt"/>
              <a:buAutoNum type="arabicPeriod"/>
            </a:pPr>
            <a:r>
              <a:rPr lang="en-US" sz="2000" dirty="0">
                <a:effectLst/>
                <a:latin typeface="Arial" panose="020B0604020202020204" pitchFamily="34" charset="0"/>
                <a:ea typeface="Times New Roman" panose="02020603050405020304" pitchFamily="18" charset="0"/>
                <a:cs typeface="Arial" panose="020B0604020202020204" pitchFamily="34" charset="0"/>
              </a:rPr>
              <a:t>Region of Peel Presentation</a:t>
            </a:r>
            <a:endParaRPr lang="en-US" sz="2000" dirty="0">
              <a:latin typeface="Arial" panose="020B0604020202020204" pitchFamily="34" charset="0"/>
              <a:cs typeface="Arial" panose="020B0604020202020204" pitchFamily="34" charset="0"/>
            </a:endParaRPr>
          </a:p>
          <a:p>
            <a:pPr marR="0">
              <a:spcBef>
                <a:spcPts val="0"/>
              </a:spcBef>
              <a:spcAft>
                <a:spcPts val="0"/>
              </a:spcAft>
            </a:pPr>
            <a:r>
              <a:rPr lang="en-US" sz="2000" dirty="0">
                <a:latin typeface="Arial" panose="020B0604020202020204" pitchFamily="34" charset="0"/>
                <a:cs typeface="Arial" panose="020B0604020202020204" pitchFamily="34" charset="0"/>
              </a:rPr>
              <a:t>      a. </a:t>
            </a:r>
            <a:r>
              <a:rPr lang="en-US" sz="2000" dirty="0"/>
              <a:t>Public Works</a:t>
            </a:r>
          </a:p>
          <a:p>
            <a:pPr marL="0" marR="0">
              <a:spcBef>
                <a:spcPts val="0"/>
              </a:spcBef>
              <a:spcAft>
                <a:spcPts val="0"/>
              </a:spcAft>
            </a:pPr>
            <a:r>
              <a:rPr lang="en-US" sz="2000" dirty="0"/>
              <a:t>      b. Transportation and Works</a:t>
            </a:r>
          </a:p>
          <a:p>
            <a:pPr marL="0" marR="0">
              <a:spcBef>
                <a:spcPts val="0"/>
              </a:spcBef>
              <a:spcAft>
                <a:spcPts val="0"/>
              </a:spcAft>
            </a:pPr>
            <a:r>
              <a:rPr lang="en-US" sz="2000" dirty="0"/>
              <a:t>      c. Housing</a:t>
            </a:r>
          </a:p>
          <a:p>
            <a:pPr marL="0" marR="0">
              <a:spcBef>
                <a:spcPts val="0"/>
              </a:spcBef>
              <a:spcAft>
                <a:spcPts val="0"/>
              </a:spcAft>
            </a:pPr>
            <a:r>
              <a:rPr lang="en-US" sz="2000" dirty="0"/>
              <a:t>5. Toronto and Region Conservation Authority (TRCA) Presentation </a:t>
            </a:r>
          </a:p>
          <a:p>
            <a:pPr marL="0" marR="0">
              <a:spcBef>
                <a:spcPts val="0"/>
              </a:spcBef>
              <a:spcAft>
                <a:spcPts val="0"/>
              </a:spcAft>
            </a:pPr>
            <a:r>
              <a:rPr lang="en-US" sz="2000" dirty="0"/>
              <a:t>6. Tyndall Seniors Village Presentation</a:t>
            </a:r>
          </a:p>
          <a:p>
            <a:pPr marL="0" marR="0">
              <a:spcBef>
                <a:spcPts val="0"/>
              </a:spcBef>
              <a:spcAft>
                <a:spcPts val="0"/>
              </a:spcAft>
            </a:pPr>
            <a:r>
              <a:rPr lang="en-US" sz="2000" dirty="0"/>
              <a:t>7. Q &amp; A</a:t>
            </a:r>
          </a:p>
          <a:p>
            <a:endParaRPr lang="en-US" sz="500" dirty="0"/>
          </a:p>
        </p:txBody>
      </p:sp>
    </p:spTree>
    <p:extLst>
      <p:ext uri="{BB962C8B-B14F-4D97-AF65-F5344CB8AC3E}">
        <p14:creationId xmlns:p14="http://schemas.microsoft.com/office/powerpoint/2010/main" val="1254222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4204" y="5688589"/>
            <a:ext cx="135731" cy="148117"/>
          </a:xfrm>
          <a:prstGeom prst="rect">
            <a:avLst/>
          </a:prstGeom>
        </p:spPr>
        <p:txBody>
          <a:bodyPr vert="horz" wrap="square" lIns="0" tIns="9525" rIns="0" bIns="0" rtlCol="0">
            <a:spAutoFit/>
          </a:bodyPr>
          <a:lstStyle/>
          <a:p>
            <a:pPr marL="9525">
              <a:spcBef>
                <a:spcPts val="75"/>
              </a:spcBef>
            </a:pPr>
            <a:r>
              <a:rPr sz="900" spc="-19">
                <a:solidFill>
                  <a:srgbClr val="888888"/>
                </a:solidFill>
                <a:latin typeface="Calibri"/>
                <a:cs typeface="Calibri"/>
              </a:rPr>
              <a:t>19</a:t>
            </a:r>
            <a:endParaRPr sz="900">
              <a:latin typeface="Calibri"/>
              <a:cs typeface="Calibri"/>
            </a:endParaRPr>
          </a:p>
        </p:txBody>
      </p:sp>
      <p:pic>
        <p:nvPicPr>
          <p:cNvPr id="3" name="object 3"/>
          <p:cNvPicPr/>
          <p:nvPr/>
        </p:nvPicPr>
        <p:blipFill>
          <a:blip r:embed="rId2" cstate="print"/>
          <a:stretch>
            <a:fillRect/>
          </a:stretch>
        </p:blipFill>
        <p:spPr>
          <a:xfrm>
            <a:off x="54865" y="926974"/>
            <a:ext cx="384047" cy="221741"/>
          </a:xfrm>
          <a:prstGeom prst="rect">
            <a:avLst/>
          </a:prstGeom>
        </p:spPr>
      </p:pic>
      <p:sp>
        <p:nvSpPr>
          <p:cNvPr id="4" name="object 4"/>
          <p:cNvSpPr txBox="1">
            <a:spLocks noGrp="1"/>
          </p:cNvSpPr>
          <p:nvPr>
            <p:ph type="title"/>
          </p:nvPr>
        </p:nvSpPr>
        <p:spPr>
          <a:xfrm>
            <a:off x="820133" y="2038956"/>
            <a:ext cx="4710456" cy="2780088"/>
          </a:xfrm>
          <a:prstGeom prst="rect">
            <a:avLst/>
          </a:prstGeom>
        </p:spPr>
        <p:txBody>
          <a:bodyPr vert="horz" wrap="square" lIns="0" tIns="10001" rIns="0" bIns="0" rtlCol="0" anchor="t" anchorCtr="0">
            <a:spAutoFit/>
          </a:bodyPr>
          <a:lstStyle/>
          <a:p>
            <a:pPr marL="9525">
              <a:spcBef>
                <a:spcPts val="79"/>
              </a:spcBef>
            </a:pPr>
            <a:r>
              <a:rPr lang="en-US" sz="4500" spc="-8">
                <a:solidFill>
                  <a:srgbClr val="2E5496"/>
                </a:solidFill>
              </a:rPr>
              <a:t>What is the Region doing to address impacts?</a:t>
            </a:r>
            <a:endParaRPr sz="4500"/>
          </a:p>
        </p:txBody>
      </p:sp>
    </p:spTree>
    <p:extLst>
      <p:ext uri="{BB962C8B-B14F-4D97-AF65-F5344CB8AC3E}">
        <p14:creationId xmlns:p14="http://schemas.microsoft.com/office/powerpoint/2010/main" val="2462661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4865" y="926974"/>
            <a:ext cx="384047" cy="221741"/>
          </a:xfrm>
          <a:prstGeom prst="rect">
            <a:avLst/>
          </a:prstGeom>
        </p:spPr>
      </p:pic>
      <p:sp>
        <p:nvSpPr>
          <p:cNvPr id="6" name="object 6"/>
          <p:cNvSpPr txBox="1">
            <a:spLocks noGrp="1"/>
          </p:cNvSpPr>
          <p:nvPr>
            <p:ph type="title"/>
          </p:nvPr>
        </p:nvSpPr>
        <p:spPr>
          <a:xfrm>
            <a:off x="815816" y="991786"/>
            <a:ext cx="7512368" cy="932467"/>
          </a:xfrm>
          <a:prstGeom prst="rect">
            <a:avLst/>
          </a:prstGeom>
        </p:spPr>
        <p:txBody>
          <a:bodyPr vert="horz" wrap="square" lIns="0" tIns="9049" rIns="0" bIns="0" rtlCol="0" anchor="t" anchorCtr="0">
            <a:spAutoFit/>
          </a:bodyPr>
          <a:lstStyle/>
          <a:p>
            <a:pPr marL="9525">
              <a:spcBef>
                <a:spcPts val="71"/>
              </a:spcBef>
            </a:pPr>
            <a:r>
              <a:rPr lang="en-US">
                <a:solidFill>
                  <a:srgbClr val="2E5496"/>
                </a:solidFill>
              </a:rPr>
              <a:t>Peel Region Sanitary Backwater Valve Rebate</a:t>
            </a:r>
            <a:endParaRPr spc="-8"/>
          </a:p>
        </p:txBody>
      </p:sp>
      <p:sp>
        <p:nvSpPr>
          <p:cNvPr id="21" name="object 21"/>
          <p:cNvSpPr txBox="1">
            <a:spLocks noGrp="1"/>
          </p:cNvSpPr>
          <p:nvPr>
            <p:ph type="sldNum" sz="quarter" idx="7"/>
          </p:nvPr>
        </p:nvSpPr>
        <p:spPr>
          <a:xfrm>
            <a:off x="206871" y="6479884"/>
            <a:ext cx="244475" cy="177800"/>
          </a:xfrm>
          <a:prstGeom prst="rect">
            <a:avLst/>
          </a:prstGeom>
        </p:spPr>
        <p:txBody>
          <a:bodyPr vert="horz" wrap="square" lIns="0" tIns="0" rIns="0" bIns="0" rtlCol="0">
            <a:spAutoFit/>
          </a:bodyPr>
          <a:lstStyle>
            <a:defPPr>
              <a:defRPr kern="0"/>
            </a:defPPr>
            <a:lvl1pPr>
              <a:defRPr sz="1200" b="0" i="0">
                <a:solidFill>
                  <a:srgbClr val="888888"/>
                </a:solidFill>
                <a:latin typeface="Calibri"/>
                <a:cs typeface="Calibri"/>
              </a:defRPr>
            </a:lvl1pPr>
          </a:lstStyle>
          <a:p>
            <a:pPr marL="77470">
              <a:lnSpc>
                <a:spcPts val="1240"/>
              </a:lnSpc>
            </a:pPr>
            <a:fld id="{81D60167-4931-47E6-BA6A-407CBD079E47}" type="slidenum">
              <a:rPr lang="en-US" spc="-50" smtClean="0"/>
              <a:pPr marL="77470">
                <a:lnSpc>
                  <a:spcPts val="1240"/>
                </a:lnSpc>
              </a:pPr>
              <a:t>21</a:t>
            </a:fld>
            <a:endParaRPr spc="-38"/>
          </a:p>
        </p:txBody>
      </p:sp>
      <p:sp>
        <p:nvSpPr>
          <p:cNvPr id="26" name="Rectangle 25">
            <a:extLst>
              <a:ext uri="{FF2B5EF4-FFF2-40B4-BE49-F238E27FC236}">
                <a16:creationId xmlns:a16="http://schemas.microsoft.com/office/drawing/2014/main" id="{B5CA3416-0D79-BBB6-C44B-4B1D2EEE8D13}"/>
              </a:ext>
            </a:extLst>
          </p:cNvPr>
          <p:cNvSpPr/>
          <p:nvPr/>
        </p:nvSpPr>
        <p:spPr>
          <a:xfrm>
            <a:off x="5223511" y="2114551"/>
            <a:ext cx="34289" cy="30868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350"/>
          </a:p>
        </p:txBody>
      </p:sp>
      <p:pic>
        <p:nvPicPr>
          <p:cNvPr id="1026" name="Picture 2">
            <a:extLst>
              <a:ext uri="{FF2B5EF4-FFF2-40B4-BE49-F238E27FC236}">
                <a16:creationId xmlns:a16="http://schemas.microsoft.com/office/drawing/2014/main" id="{C4E91C0A-020F-DB86-1E43-636B28A930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011" y="2516763"/>
            <a:ext cx="2945153" cy="3200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9249C9D-3031-6E88-3722-574608D8A818}"/>
              </a:ext>
            </a:extLst>
          </p:cNvPr>
          <p:cNvSpPr txBox="1"/>
          <p:nvPr/>
        </p:nvSpPr>
        <p:spPr>
          <a:xfrm>
            <a:off x="823476" y="1543706"/>
            <a:ext cx="6099334" cy="783676"/>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square" rtlCol="0">
            <a:spAutoFit/>
          </a:bodyPr>
          <a:lstStyle/>
          <a:p>
            <a:pPr>
              <a:lnSpc>
                <a:spcPct val="150000"/>
              </a:lnSpc>
            </a:pPr>
            <a:r>
              <a:rPr lang="en-US" sz="1650">
                <a:solidFill>
                  <a:schemeClr val="accent1"/>
                </a:solidFill>
              </a:rPr>
              <a:t>www.peelregion.ca/wastewater/backwater-valve-rebate</a:t>
            </a:r>
          </a:p>
          <a:p>
            <a:pPr>
              <a:lnSpc>
                <a:spcPct val="150000"/>
              </a:lnSpc>
            </a:pPr>
            <a:r>
              <a:rPr lang="en-US" sz="1500">
                <a:solidFill>
                  <a:schemeClr val="accent1"/>
                </a:solidFill>
              </a:rPr>
              <a:t>Contact the Region 905-791-7800 #4409</a:t>
            </a:r>
            <a:endParaRPr lang="en-CA" sz="1500">
              <a:solidFill>
                <a:schemeClr val="accent1"/>
              </a:solidFill>
            </a:endParaRPr>
          </a:p>
        </p:txBody>
      </p:sp>
      <p:sp>
        <p:nvSpPr>
          <p:cNvPr id="4" name="TextBox 3">
            <a:extLst>
              <a:ext uri="{FF2B5EF4-FFF2-40B4-BE49-F238E27FC236}">
                <a16:creationId xmlns:a16="http://schemas.microsoft.com/office/drawing/2014/main" id="{6CFB70B0-0189-3F4C-CC56-9FEC8A3F94AE}"/>
              </a:ext>
            </a:extLst>
          </p:cNvPr>
          <p:cNvSpPr txBox="1"/>
          <p:nvPr/>
        </p:nvSpPr>
        <p:spPr>
          <a:xfrm>
            <a:off x="4284687" y="2553425"/>
            <a:ext cx="4686300" cy="2977738"/>
          </a:xfrm>
          <a:prstGeom prst="rect">
            <a:avLst/>
          </a:prstGeom>
          <a:noFill/>
        </p:spPr>
        <p:txBody>
          <a:bodyPr wrap="square" rtlCol="0">
            <a:spAutoFit/>
          </a:bodyPr>
          <a:lstStyle/>
          <a:p>
            <a:pPr marL="257175" indent="-257175">
              <a:buFont typeface="+mj-lt"/>
              <a:buAutoNum type="arabicPeriod"/>
            </a:pPr>
            <a:r>
              <a:rPr lang="en-CA" sz="1350">
                <a:solidFill>
                  <a:schemeClr val="tx2"/>
                </a:solidFill>
              </a:rPr>
              <a:t>Check with Peel for eligibility:  Flood insurance claim or property is in a Region of Peel priority flood vulnerable area.</a:t>
            </a:r>
          </a:p>
          <a:p>
            <a:pPr marL="257175" indent="-257175">
              <a:buFont typeface="+mj-lt"/>
              <a:buAutoNum type="arabicPeriod"/>
            </a:pPr>
            <a:r>
              <a:rPr lang="en-CA" sz="1350">
                <a:solidFill>
                  <a:schemeClr val="tx2"/>
                </a:solidFill>
              </a:rPr>
              <a:t>Obtain a building permit from the City.</a:t>
            </a:r>
          </a:p>
          <a:p>
            <a:pPr marL="257175" indent="-257175">
              <a:buFont typeface="+mj-lt"/>
              <a:buAutoNum type="arabicPeriod"/>
            </a:pPr>
            <a:r>
              <a:rPr lang="en-CA" sz="1350">
                <a:solidFill>
                  <a:schemeClr val="tx2"/>
                </a:solidFill>
              </a:rPr>
              <a:t>Installation inspection by the City.</a:t>
            </a:r>
          </a:p>
          <a:p>
            <a:pPr marL="257175" indent="-257175">
              <a:buFont typeface="+mj-lt"/>
              <a:buAutoNum type="arabicPeriod"/>
            </a:pPr>
            <a:r>
              <a:rPr lang="en-CA" sz="1350">
                <a:solidFill>
                  <a:schemeClr val="tx2"/>
                </a:solidFill>
              </a:rPr>
              <a:t>Submit a rebate application to the Region of Peel.</a:t>
            </a:r>
          </a:p>
          <a:p>
            <a:endParaRPr lang="en-CA" sz="1350">
              <a:solidFill>
                <a:schemeClr val="tx2"/>
              </a:solidFill>
            </a:endParaRPr>
          </a:p>
          <a:p>
            <a:pPr marL="214313" indent="-214313">
              <a:buFont typeface="Arial" panose="020B0604020202020204" pitchFamily="34" charset="0"/>
              <a:buChar char="•"/>
            </a:pPr>
            <a:r>
              <a:rPr lang="en-CA" sz="1350">
                <a:solidFill>
                  <a:schemeClr val="tx2"/>
                </a:solidFill>
              </a:rPr>
              <a:t>The rebate recently increased by Regional Council to 60% of the invoiced cost up </a:t>
            </a:r>
            <a:r>
              <a:rPr lang="en-CA" sz="1350" b="1">
                <a:solidFill>
                  <a:schemeClr val="tx2"/>
                </a:solidFill>
              </a:rPr>
              <a:t>to a maximum of $1500</a:t>
            </a:r>
          </a:p>
          <a:p>
            <a:pPr marL="214313" indent="-214313">
              <a:buFont typeface="Arial" panose="020B0604020202020204" pitchFamily="34" charset="0"/>
              <a:buChar char="•"/>
            </a:pPr>
            <a:endParaRPr lang="en-CA" sz="600" b="1">
              <a:solidFill>
                <a:schemeClr val="tx2"/>
              </a:solidFill>
            </a:endParaRPr>
          </a:p>
          <a:p>
            <a:pPr marL="214313" indent="-214313">
              <a:buFont typeface="Arial" panose="020B0604020202020204" pitchFamily="34" charset="0"/>
              <a:buChar char="•"/>
            </a:pPr>
            <a:r>
              <a:rPr lang="en-CA" sz="1350">
                <a:solidFill>
                  <a:schemeClr val="tx2"/>
                </a:solidFill>
              </a:rPr>
              <a:t>Homeowners who have previously received a rebate from Peel Region program eligible for a further rebate after 10 years.</a:t>
            </a:r>
          </a:p>
          <a:p>
            <a:pPr marL="214313" indent="-214313">
              <a:buFont typeface="Arial" panose="020B0604020202020204" pitchFamily="34" charset="0"/>
              <a:buChar char="•"/>
            </a:pPr>
            <a:endParaRPr lang="en-CA" sz="600">
              <a:solidFill>
                <a:schemeClr val="tx2"/>
              </a:solidFill>
            </a:endParaRPr>
          </a:p>
          <a:p>
            <a:pPr marL="214313" indent="-214313">
              <a:buFont typeface="Arial" panose="020B0604020202020204" pitchFamily="34" charset="0"/>
              <a:buChar char="•"/>
            </a:pPr>
            <a:r>
              <a:rPr lang="en-CA" sz="1350">
                <a:solidFill>
                  <a:schemeClr val="tx2"/>
                </a:solidFill>
              </a:rPr>
              <a:t>Recent program changes are in effect retroactively to July 16, 2024.</a:t>
            </a:r>
          </a:p>
        </p:txBody>
      </p:sp>
    </p:spTree>
    <p:extLst>
      <p:ext uri="{BB962C8B-B14F-4D97-AF65-F5344CB8AC3E}">
        <p14:creationId xmlns:p14="http://schemas.microsoft.com/office/powerpoint/2010/main" val="1708427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4865" y="926974"/>
            <a:ext cx="384047" cy="221741"/>
          </a:xfrm>
          <a:prstGeom prst="rect">
            <a:avLst/>
          </a:prstGeom>
        </p:spPr>
      </p:pic>
      <p:sp>
        <p:nvSpPr>
          <p:cNvPr id="6" name="object 6"/>
          <p:cNvSpPr txBox="1">
            <a:spLocks noGrp="1"/>
          </p:cNvSpPr>
          <p:nvPr>
            <p:ph type="title"/>
          </p:nvPr>
        </p:nvSpPr>
        <p:spPr>
          <a:xfrm>
            <a:off x="911411" y="1147866"/>
            <a:ext cx="6705545" cy="932467"/>
          </a:xfrm>
          <a:prstGeom prst="rect">
            <a:avLst/>
          </a:prstGeom>
        </p:spPr>
        <p:txBody>
          <a:bodyPr vert="horz" wrap="square" lIns="0" tIns="9049" rIns="0" bIns="0" rtlCol="0" anchor="t" anchorCtr="0">
            <a:spAutoFit/>
          </a:bodyPr>
          <a:lstStyle/>
          <a:p>
            <a:pPr marL="9525">
              <a:spcBef>
                <a:spcPts val="71"/>
              </a:spcBef>
            </a:pPr>
            <a:r>
              <a:rPr lang="en-US">
                <a:solidFill>
                  <a:srgbClr val="2E5496"/>
                </a:solidFill>
              </a:rPr>
              <a:t>Sanitary Backwater Valve Considerations</a:t>
            </a:r>
            <a:endParaRPr spc="-8"/>
          </a:p>
        </p:txBody>
      </p:sp>
      <p:sp>
        <p:nvSpPr>
          <p:cNvPr id="21" name="object 21"/>
          <p:cNvSpPr txBox="1">
            <a:spLocks noGrp="1"/>
          </p:cNvSpPr>
          <p:nvPr>
            <p:ph type="sldNum" sz="quarter" idx="7"/>
          </p:nvPr>
        </p:nvSpPr>
        <p:spPr>
          <a:xfrm>
            <a:off x="206871" y="6479884"/>
            <a:ext cx="244475" cy="177800"/>
          </a:xfrm>
          <a:prstGeom prst="rect">
            <a:avLst/>
          </a:prstGeom>
        </p:spPr>
        <p:txBody>
          <a:bodyPr vert="horz" wrap="square" lIns="0" tIns="0" rIns="0" bIns="0" rtlCol="0">
            <a:spAutoFit/>
          </a:bodyPr>
          <a:lstStyle>
            <a:defPPr>
              <a:defRPr kern="0"/>
            </a:defPPr>
            <a:lvl1pPr>
              <a:defRPr sz="1200" b="0" i="0">
                <a:solidFill>
                  <a:srgbClr val="888888"/>
                </a:solidFill>
                <a:latin typeface="Calibri"/>
                <a:cs typeface="Calibri"/>
              </a:defRPr>
            </a:lvl1pPr>
          </a:lstStyle>
          <a:p>
            <a:pPr marL="77470">
              <a:lnSpc>
                <a:spcPts val="1240"/>
              </a:lnSpc>
            </a:pPr>
            <a:fld id="{81D60167-4931-47E6-BA6A-407CBD079E47}" type="slidenum">
              <a:rPr lang="en-US" spc="-50" smtClean="0"/>
              <a:pPr marL="77470">
                <a:lnSpc>
                  <a:spcPts val="1240"/>
                </a:lnSpc>
              </a:pPr>
              <a:t>22</a:t>
            </a:fld>
            <a:endParaRPr spc="-38"/>
          </a:p>
        </p:txBody>
      </p:sp>
      <p:sp>
        <p:nvSpPr>
          <p:cNvPr id="26" name="Rectangle 25">
            <a:extLst>
              <a:ext uri="{FF2B5EF4-FFF2-40B4-BE49-F238E27FC236}">
                <a16:creationId xmlns:a16="http://schemas.microsoft.com/office/drawing/2014/main" id="{B5CA3416-0D79-BBB6-C44B-4B1D2EEE8D13}"/>
              </a:ext>
            </a:extLst>
          </p:cNvPr>
          <p:cNvSpPr/>
          <p:nvPr/>
        </p:nvSpPr>
        <p:spPr>
          <a:xfrm>
            <a:off x="5223511" y="2114551"/>
            <a:ext cx="34289" cy="30868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4" name="TextBox 3">
            <a:extLst>
              <a:ext uri="{FF2B5EF4-FFF2-40B4-BE49-F238E27FC236}">
                <a16:creationId xmlns:a16="http://schemas.microsoft.com/office/drawing/2014/main" id="{6CFB70B0-0189-3F4C-CC56-9FEC8A3F94AE}"/>
              </a:ext>
            </a:extLst>
          </p:cNvPr>
          <p:cNvSpPr txBox="1"/>
          <p:nvPr/>
        </p:nvSpPr>
        <p:spPr>
          <a:xfrm>
            <a:off x="736986" y="2339125"/>
            <a:ext cx="4008041" cy="2423740"/>
          </a:xfrm>
          <a:prstGeom prst="rect">
            <a:avLst/>
          </a:prstGeom>
          <a:noFill/>
        </p:spPr>
        <p:txBody>
          <a:bodyPr wrap="square" rtlCol="0">
            <a:spAutoFit/>
          </a:bodyPr>
          <a:lstStyle/>
          <a:p>
            <a:pPr algn="l" rtl="0" fontAlgn="base"/>
            <a:r>
              <a:rPr lang="en-US" b="1">
                <a:solidFill>
                  <a:schemeClr val="accent1"/>
                </a:solidFill>
                <a:latin typeface="Avenir Next LT Pro Demi" panose="020B0704020202020204" pitchFamily="34" charset="0"/>
              </a:rPr>
              <a:t>Prevent Sewer Mainline Back-ups  </a:t>
            </a:r>
            <a:endParaRPr lang="en-US" b="1">
              <a:solidFill>
                <a:schemeClr val="accent1"/>
              </a:solidFill>
              <a:latin typeface="Avenir Next LT Pro" panose="020B0504020202020204" pitchFamily="34" charset="0"/>
            </a:endParaRPr>
          </a:p>
          <a:p>
            <a:pPr algn="l" rtl="0" fontAlgn="base"/>
            <a:r>
              <a:rPr lang="en-US" sz="1500">
                <a:solidFill>
                  <a:srgbClr val="000000"/>
                </a:solidFill>
                <a:latin typeface="Avenir Next LT Pro" panose="020B0504020202020204" pitchFamily="34" charset="0"/>
              </a:rPr>
              <a:t>Avoid flushing disposable wipes, diapers, paper towel, fats, oil, and grease.</a:t>
            </a:r>
            <a:r>
              <a:rPr lang="en-US" sz="1500">
                <a:solidFill>
                  <a:srgbClr val="000000"/>
                </a:solidFill>
                <a:latin typeface="WordVisiCarriageReturn_MSFontService"/>
              </a:rPr>
              <a:t> </a:t>
            </a:r>
            <a:br>
              <a:rPr lang="en-US" sz="1350">
                <a:solidFill>
                  <a:srgbClr val="000000"/>
                </a:solidFill>
                <a:latin typeface="WordVisiCarriageReturn_MSFontService"/>
              </a:rPr>
            </a:br>
            <a:r>
              <a:rPr lang="en-US" sz="1350">
                <a:solidFill>
                  <a:srgbClr val="000000"/>
                </a:solidFill>
                <a:latin typeface="Avenir Next LT Pro" panose="020B0504020202020204" pitchFamily="34" charset="0"/>
              </a:rPr>
              <a:t> </a:t>
            </a:r>
          </a:p>
          <a:p>
            <a:pPr algn="l" rtl="0" fontAlgn="base"/>
            <a:r>
              <a:rPr lang="en-US" b="1">
                <a:solidFill>
                  <a:schemeClr val="accent1"/>
                </a:solidFill>
                <a:latin typeface="Avenir Next LT Pro Demi" panose="020B0704020202020204" pitchFamily="34" charset="0"/>
              </a:rPr>
              <a:t>Get Professional Advice </a:t>
            </a:r>
            <a:endParaRPr lang="en-US" b="1">
              <a:solidFill>
                <a:schemeClr val="accent1"/>
              </a:solidFill>
              <a:latin typeface="Avenir Next LT Pro" panose="020B0504020202020204" pitchFamily="34" charset="0"/>
            </a:endParaRPr>
          </a:p>
          <a:p>
            <a:pPr algn="l" rtl="0" fontAlgn="base"/>
            <a:r>
              <a:rPr lang="en-US" sz="1500">
                <a:solidFill>
                  <a:srgbClr val="000000"/>
                </a:solidFill>
                <a:latin typeface="Avenir Next LT Pro" panose="020B0504020202020204" pitchFamily="34" charset="0"/>
              </a:rPr>
              <a:t>Retain a certified plumber to ensure you employ appropriate flood prevention methods for your home. </a:t>
            </a:r>
          </a:p>
          <a:p>
            <a:pPr algn="l" rtl="0" fontAlgn="base"/>
            <a:endParaRPr lang="en-US" sz="1350">
              <a:solidFill>
                <a:srgbClr val="000000"/>
              </a:solidFill>
              <a:latin typeface="Avenir Next LT Pro" panose="020B0504020202020204" pitchFamily="34" charset="0"/>
            </a:endParaRPr>
          </a:p>
          <a:p>
            <a:pPr algn="l" rtl="0" fontAlgn="base"/>
            <a:endParaRPr lang="en-US" sz="1350">
              <a:solidFill>
                <a:srgbClr val="000000"/>
              </a:solidFill>
              <a:latin typeface="Avenir Next LT Pro" panose="020B0504020202020204" pitchFamily="34" charset="0"/>
            </a:endParaRPr>
          </a:p>
        </p:txBody>
      </p:sp>
      <p:sp>
        <p:nvSpPr>
          <p:cNvPr id="3" name="TextBox 2">
            <a:extLst>
              <a:ext uri="{FF2B5EF4-FFF2-40B4-BE49-F238E27FC236}">
                <a16:creationId xmlns:a16="http://schemas.microsoft.com/office/drawing/2014/main" id="{6293893D-97C5-EC66-FA55-19BE827CA52C}"/>
              </a:ext>
            </a:extLst>
          </p:cNvPr>
          <p:cNvSpPr txBox="1"/>
          <p:nvPr/>
        </p:nvSpPr>
        <p:spPr>
          <a:xfrm>
            <a:off x="4801843" y="1913759"/>
            <a:ext cx="4008041" cy="2839239"/>
          </a:xfrm>
          <a:prstGeom prst="rect">
            <a:avLst/>
          </a:prstGeom>
          <a:solidFill>
            <a:srgbClr val="FFFF99"/>
          </a:solidFill>
        </p:spPr>
        <p:txBody>
          <a:bodyPr wrap="square" rtlCol="0">
            <a:spAutoFit/>
          </a:bodyPr>
          <a:lstStyle/>
          <a:p>
            <a:pPr algn="l" rtl="0" fontAlgn="base"/>
            <a:endParaRPr lang="en-US" b="1">
              <a:solidFill>
                <a:schemeClr val="accent1"/>
              </a:solidFill>
              <a:latin typeface="Avenir Next LT Pro Demi" panose="020B0704020202020204" pitchFamily="34" charset="0"/>
            </a:endParaRPr>
          </a:p>
          <a:p>
            <a:pPr algn="l" rtl="0" fontAlgn="base"/>
            <a:endParaRPr lang="en-US" sz="900" b="1">
              <a:solidFill>
                <a:schemeClr val="accent1"/>
              </a:solidFill>
              <a:latin typeface="Avenir Next LT Pro Demi" panose="020B0704020202020204" pitchFamily="34" charset="0"/>
            </a:endParaRPr>
          </a:p>
          <a:p>
            <a:pPr algn="l" rtl="0" fontAlgn="base"/>
            <a:r>
              <a:rPr lang="en-US" b="1">
                <a:solidFill>
                  <a:schemeClr val="accent1"/>
                </a:solidFill>
                <a:latin typeface="Avenir Next LT Pro Demi" panose="020B0704020202020204" pitchFamily="34" charset="0"/>
              </a:rPr>
              <a:t>Challenges</a:t>
            </a:r>
            <a:endParaRPr lang="en-US" b="1">
              <a:solidFill>
                <a:schemeClr val="accent1"/>
              </a:solidFill>
              <a:latin typeface="Avenir Next LT Pro" panose="020B0504020202020204" pitchFamily="34" charset="0"/>
            </a:endParaRPr>
          </a:p>
          <a:p>
            <a:pPr algn="l" rtl="0" fontAlgn="base"/>
            <a:r>
              <a:rPr lang="en-US" sz="1500">
                <a:solidFill>
                  <a:srgbClr val="000000"/>
                </a:solidFill>
                <a:latin typeface="Avenir Next LT Pro" panose="020B0504020202020204" pitchFamily="34" charset="0"/>
              </a:rPr>
              <a:t>Valves are mechanical devices and need </a:t>
            </a:r>
            <a:r>
              <a:rPr lang="en-US" sz="1500" b="1">
                <a:solidFill>
                  <a:srgbClr val="FF0000"/>
                </a:solidFill>
                <a:latin typeface="Avenir Next LT Pro" panose="020B0504020202020204" pitchFamily="34" charset="0"/>
              </a:rPr>
              <a:t>regular</a:t>
            </a:r>
            <a:r>
              <a:rPr lang="en-US" sz="1500">
                <a:solidFill>
                  <a:srgbClr val="000000"/>
                </a:solidFill>
                <a:latin typeface="Avenir Next LT Pro" panose="020B0504020202020204" pitchFamily="34" charset="0"/>
              </a:rPr>
              <a:t> maintenance (checked and cleaned)</a:t>
            </a:r>
          </a:p>
          <a:p>
            <a:pPr algn="l" rtl="0" fontAlgn="base"/>
            <a:endParaRPr lang="en-US" sz="1500">
              <a:solidFill>
                <a:srgbClr val="000000"/>
              </a:solidFill>
              <a:latin typeface="Avenir Next LT Pro" panose="020B0504020202020204" pitchFamily="34" charset="0"/>
            </a:endParaRPr>
          </a:p>
          <a:p>
            <a:pPr algn="l" rtl="0" fontAlgn="base"/>
            <a:r>
              <a:rPr lang="en-US" sz="1500">
                <a:solidFill>
                  <a:srgbClr val="000000"/>
                </a:solidFill>
                <a:latin typeface="Avenir Next LT Pro" panose="020B0504020202020204" pitchFamily="34" charset="0"/>
              </a:rPr>
              <a:t>If the backwater valve is </a:t>
            </a:r>
            <a:r>
              <a:rPr lang="en-US" sz="1500" b="1">
                <a:solidFill>
                  <a:srgbClr val="FF0000"/>
                </a:solidFill>
                <a:latin typeface="Avenir Next LT Pro" panose="020B0504020202020204" pitchFamily="34" charset="0"/>
              </a:rPr>
              <a:t>closed</a:t>
            </a:r>
            <a:r>
              <a:rPr lang="en-US" sz="1500">
                <a:solidFill>
                  <a:srgbClr val="000000"/>
                </a:solidFill>
                <a:latin typeface="Avenir Next LT Pro" panose="020B0504020202020204" pitchFamily="34" charset="0"/>
              </a:rPr>
              <a:t> during a storm, </a:t>
            </a:r>
            <a:r>
              <a:rPr lang="en-US" sz="1500" b="1" u="sng">
                <a:solidFill>
                  <a:srgbClr val="FF0000"/>
                </a:solidFill>
                <a:latin typeface="Avenir Next LT Pro" panose="020B0504020202020204" pitchFamily="34" charset="0"/>
              </a:rPr>
              <a:t>DO NOT </a:t>
            </a:r>
            <a:r>
              <a:rPr lang="en-US" sz="1500">
                <a:solidFill>
                  <a:srgbClr val="000000"/>
                </a:solidFill>
                <a:latin typeface="Avenir Next LT Pro" panose="020B0504020202020204" pitchFamily="34" charset="0"/>
              </a:rPr>
              <a:t>use water (shower, washing, flushing) because this will result in flooding your own basement.</a:t>
            </a:r>
            <a:r>
              <a:rPr lang="en-US" sz="1350">
                <a:solidFill>
                  <a:srgbClr val="000000"/>
                </a:solidFill>
                <a:latin typeface="Avenir Next LT Pro" panose="020B0504020202020204" pitchFamily="34" charset="0"/>
              </a:rPr>
              <a:t> </a:t>
            </a:r>
          </a:p>
          <a:p>
            <a:pPr algn="l" rtl="0" fontAlgn="base"/>
            <a:endParaRPr lang="en-US" sz="1350">
              <a:solidFill>
                <a:srgbClr val="000000"/>
              </a:solidFill>
              <a:latin typeface="Avenir Next LT Pro" panose="020B0504020202020204" pitchFamily="34" charset="0"/>
            </a:endParaRPr>
          </a:p>
        </p:txBody>
      </p:sp>
      <p:pic>
        <p:nvPicPr>
          <p:cNvPr id="10" name="Graphic 9" descr="Warning with solid fill">
            <a:extLst>
              <a:ext uri="{FF2B5EF4-FFF2-40B4-BE49-F238E27FC236}">
                <a16:creationId xmlns:a16="http://schemas.microsoft.com/office/drawing/2014/main" id="{73E8489B-D161-EC97-1250-3811DC5663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50371">
            <a:off x="7315520" y="1565005"/>
            <a:ext cx="976740" cy="976740"/>
          </a:xfrm>
          <a:prstGeom prst="rect">
            <a:avLst/>
          </a:prstGeom>
        </p:spPr>
      </p:pic>
    </p:spTree>
    <p:extLst>
      <p:ext uri="{BB962C8B-B14F-4D97-AF65-F5344CB8AC3E}">
        <p14:creationId xmlns:p14="http://schemas.microsoft.com/office/powerpoint/2010/main" val="3172801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7AD811-9F53-7420-9EF9-C8B5C00D89C6}"/>
              </a:ext>
            </a:extLst>
          </p:cNvPr>
          <p:cNvPicPr>
            <a:picLocks noChangeAspect="1"/>
          </p:cNvPicPr>
          <p:nvPr/>
        </p:nvPicPr>
        <p:blipFill>
          <a:blip r:embed="rId2"/>
          <a:stretch>
            <a:fillRect/>
          </a:stretch>
        </p:blipFill>
        <p:spPr>
          <a:xfrm>
            <a:off x="539831" y="4580053"/>
            <a:ext cx="2327722" cy="1281820"/>
          </a:xfrm>
          <a:prstGeom prst="rect">
            <a:avLst/>
          </a:prstGeom>
        </p:spPr>
      </p:pic>
      <p:pic>
        <p:nvPicPr>
          <p:cNvPr id="2" name="object 2"/>
          <p:cNvPicPr/>
          <p:nvPr/>
        </p:nvPicPr>
        <p:blipFill>
          <a:blip r:embed="rId3" cstate="print"/>
          <a:stretch>
            <a:fillRect/>
          </a:stretch>
        </p:blipFill>
        <p:spPr>
          <a:xfrm>
            <a:off x="54865" y="926974"/>
            <a:ext cx="384047" cy="221741"/>
          </a:xfrm>
          <a:prstGeom prst="rect">
            <a:avLst/>
          </a:prstGeom>
        </p:spPr>
      </p:pic>
      <p:sp>
        <p:nvSpPr>
          <p:cNvPr id="6" name="object 6"/>
          <p:cNvSpPr txBox="1">
            <a:spLocks noGrp="1"/>
          </p:cNvSpPr>
          <p:nvPr>
            <p:ph type="title"/>
          </p:nvPr>
        </p:nvSpPr>
        <p:spPr>
          <a:xfrm>
            <a:off x="1124383" y="1053738"/>
            <a:ext cx="3714750" cy="932467"/>
          </a:xfrm>
          <a:prstGeom prst="rect">
            <a:avLst/>
          </a:prstGeom>
        </p:spPr>
        <p:txBody>
          <a:bodyPr vert="horz" wrap="square" lIns="0" tIns="9049" rIns="0" bIns="0" rtlCol="0" anchor="t" anchorCtr="0">
            <a:spAutoFit/>
          </a:bodyPr>
          <a:lstStyle/>
          <a:p>
            <a:pPr marL="9525">
              <a:spcBef>
                <a:spcPts val="71"/>
              </a:spcBef>
            </a:pPr>
            <a:r>
              <a:rPr lang="en-US" dirty="0">
                <a:solidFill>
                  <a:srgbClr val="2E5496"/>
                </a:solidFill>
              </a:rPr>
              <a:t>Homeowner Resources</a:t>
            </a:r>
            <a:endParaRPr spc="-8" dirty="0"/>
          </a:p>
        </p:txBody>
      </p:sp>
      <p:sp>
        <p:nvSpPr>
          <p:cNvPr id="21" name="object 21"/>
          <p:cNvSpPr txBox="1">
            <a:spLocks noGrp="1"/>
          </p:cNvSpPr>
          <p:nvPr>
            <p:ph type="sldNum" sz="quarter" idx="7"/>
          </p:nvPr>
        </p:nvSpPr>
        <p:spPr>
          <a:xfrm>
            <a:off x="206871" y="6479884"/>
            <a:ext cx="244475" cy="177800"/>
          </a:xfrm>
          <a:prstGeom prst="rect">
            <a:avLst/>
          </a:prstGeom>
        </p:spPr>
        <p:txBody>
          <a:bodyPr vert="horz" wrap="square" lIns="0" tIns="0" rIns="0" bIns="0" rtlCol="0">
            <a:spAutoFit/>
          </a:bodyPr>
          <a:lstStyle>
            <a:defPPr>
              <a:defRPr kern="0"/>
            </a:defPPr>
            <a:lvl1pPr>
              <a:defRPr sz="1200" b="0" i="0">
                <a:solidFill>
                  <a:srgbClr val="888888"/>
                </a:solidFill>
                <a:latin typeface="Calibri"/>
                <a:cs typeface="Calibri"/>
              </a:defRPr>
            </a:lvl1pPr>
          </a:lstStyle>
          <a:p>
            <a:pPr marL="77470">
              <a:lnSpc>
                <a:spcPts val="1240"/>
              </a:lnSpc>
            </a:pPr>
            <a:fld id="{81D60167-4931-47E6-BA6A-407CBD079E47}" type="slidenum">
              <a:rPr lang="en-US" spc="-50" smtClean="0"/>
              <a:pPr marL="77470">
                <a:lnSpc>
                  <a:spcPts val="1240"/>
                </a:lnSpc>
              </a:pPr>
              <a:t>23</a:t>
            </a:fld>
            <a:endParaRPr spc="-38"/>
          </a:p>
        </p:txBody>
      </p:sp>
      <p:sp>
        <p:nvSpPr>
          <p:cNvPr id="26" name="Rectangle 25">
            <a:extLst>
              <a:ext uri="{FF2B5EF4-FFF2-40B4-BE49-F238E27FC236}">
                <a16:creationId xmlns:a16="http://schemas.microsoft.com/office/drawing/2014/main" id="{B5CA3416-0D79-BBB6-C44B-4B1D2EEE8D13}"/>
              </a:ext>
            </a:extLst>
          </p:cNvPr>
          <p:cNvSpPr/>
          <p:nvPr/>
        </p:nvSpPr>
        <p:spPr>
          <a:xfrm>
            <a:off x="5223511" y="2114551"/>
            <a:ext cx="34289" cy="30868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3" name="TextBox 2">
            <a:extLst>
              <a:ext uri="{FF2B5EF4-FFF2-40B4-BE49-F238E27FC236}">
                <a16:creationId xmlns:a16="http://schemas.microsoft.com/office/drawing/2014/main" id="{99249C9D-3031-6E88-3722-574608D8A818}"/>
              </a:ext>
            </a:extLst>
          </p:cNvPr>
          <p:cNvSpPr txBox="1"/>
          <p:nvPr/>
        </p:nvSpPr>
        <p:spPr>
          <a:xfrm>
            <a:off x="536073" y="1637037"/>
            <a:ext cx="4687437" cy="2885405"/>
          </a:xfrm>
          <a:prstGeom prst="rect">
            <a:avLst/>
          </a:prstGeom>
          <a:noFill/>
        </p:spPr>
        <p:txBody>
          <a:bodyPr wrap="none" lIns="68580" tIns="34290" rIns="68580" bIns="34290" rtlCol="0" anchor="t">
            <a:spAutoFit/>
          </a:bodyPr>
          <a:lstStyle/>
          <a:p>
            <a:pPr algn="r" rtl="0" fontAlgn="base"/>
            <a:r>
              <a:rPr lang="en-US" sz="1500" b="1" dirty="0">
                <a:solidFill>
                  <a:schemeClr val="accent1"/>
                </a:solidFill>
                <a:latin typeface="Arial"/>
                <a:cs typeface="Arial"/>
              </a:rPr>
              <a:t>A Residential Guide to </a:t>
            </a:r>
          </a:p>
          <a:p>
            <a:pPr algn="r" rtl="0" fontAlgn="base"/>
            <a:r>
              <a:rPr lang="en-US" sz="1500" b="1" dirty="0">
                <a:solidFill>
                  <a:schemeClr val="accent1"/>
                </a:solidFill>
                <a:latin typeface="Arial"/>
                <a:cs typeface="Arial"/>
              </a:rPr>
              <a:t>Flood Prevention and Recovery </a:t>
            </a:r>
            <a:endParaRPr lang="en-US" sz="1500" b="1" dirty="0"/>
          </a:p>
          <a:p>
            <a:pPr algn="r" rtl="0" fontAlgn="base"/>
            <a:r>
              <a:rPr lang="en-US" sz="1200" dirty="0">
                <a:solidFill>
                  <a:schemeClr val="accent1"/>
                </a:solidFill>
                <a:latin typeface="Arial"/>
                <a:cs typeface="Arial"/>
              </a:rPr>
              <a:t>www.peelregion.ca/water/-media/basement-flood-prevention-guide </a:t>
            </a:r>
          </a:p>
          <a:p>
            <a:pPr algn="r" rtl="0" fontAlgn="base"/>
            <a:endParaRPr lang="en-US" sz="1200" dirty="0">
              <a:solidFill>
                <a:schemeClr val="accent1"/>
              </a:solidFill>
              <a:latin typeface="Segoe UI" panose="020B0502040204020203" pitchFamily="34" charset="0"/>
              <a:cs typeface="Segoe UI" panose="020B0502040204020203" pitchFamily="34" charset="0"/>
            </a:endParaRPr>
          </a:p>
          <a:p>
            <a:pPr algn="r" rtl="0" fontAlgn="base"/>
            <a:endParaRPr lang="en-US" sz="1200" dirty="0">
              <a:solidFill>
                <a:schemeClr val="accent1"/>
              </a:solidFill>
              <a:latin typeface="Segoe UI" panose="020B0502040204020203" pitchFamily="34" charset="0"/>
              <a:cs typeface="Segoe UI" panose="020B0502040204020203" pitchFamily="34" charset="0"/>
            </a:endParaRPr>
          </a:p>
          <a:p>
            <a:pPr algn="r" rtl="0" fontAlgn="base"/>
            <a:endParaRPr lang="en-US" sz="1200" dirty="0">
              <a:solidFill>
                <a:schemeClr val="accent1"/>
              </a:solidFill>
              <a:latin typeface="Segoe UI" panose="020B0502040204020203" pitchFamily="34" charset="0"/>
              <a:cs typeface="Segoe UI" panose="020B0502040204020203" pitchFamily="34" charset="0"/>
            </a:endParaRPr>
          </a:p>
          <a:p>
            <a:pPr algn="r" rtl="0" fontAlgn="base"/>
            <a:r>
              <a:rPr lang="en-US" sz="1500" b="1" dirty="0">
                <a:solidFill>
                  <a:schemeClr val="accent1"/>
                </a:solidFill>
                <a:latin typeface="Arial"/>
                <a:cs typeface="Arial"/>
              </a:rPr>
              <a:t>Region of Peel Sanitary Backwater Valve </a:t>
            </a:r>
          </a:p>
          <a:p>
            <a:pPr algn="r" rtl="0" fontAlgn="base"/>
            <a:r>
              <a:rPr lang="en-US" sz="1500" b="1" dirty="0">
                <a:solidFill>
                  <a:schemeClr val="accent1"/>
                </a:solidFill>
                <a:latin typeface="Arial"/>
                <a:cs typeface="Arial"/>
              </a:rPr>
              <a:t>Rebate Program </a:t>
            </a:r>
          </a:p>
          <a:p>
            <a:pPr algn="r" rtl="0" fontAlgn="base"/>
            <a:r>
              <a:rPr lang="en-US" sz="1200" dirty="0">
                <a:solidFill>
                  <a:schemeClr val="accent1"/>
                </a:solidFill>
                <a:latin typeface="Arial"/>
                <a:cs typeface="Arial"/>
              </a:rPr>
              <a:t>www.peelregion.ca/wastewater/backwater-valve-rebate.asp </a:t>
            </a:r>
          </a:p>
          <a:p>
            <a:pPr algn="r" rtl="0" fontAlgn="base"/>
            <a:endParaRPr lang="en-US" sz="1200" dirty="0">
              <a:solidFill>
                <a:schemeClr val="accent1"/>
              </a:solidFill>
              <a:latin typeface="Segoe UI" panose="020B0502040204020203" pitchFamily="34" charset="0"/>
              <a:cs typeface="Segoe UI" panose="020B0502040204020203" pitchFamily="34" charset="0"/>
            </a:endParaRPr>
          </a:p>
          <a:p>
            <a:pPr algn="r" rtl="0" fontAlgn="base"/>
            <a:endParaRPr lang="en-US" sz="1200" dirty="0">
              <a:solidFill>
                <a:schemeClr val="accent1"/>
              </a:solidFill>
              <a:latin typeface="Segoe UI" panose="020B0502040204020203" pitchFamily="34" charset="0"/>
              <a:cs typeface="Segoe UI" panose="020B0502040204020203" pitchFamily="34" charset="0"/>
            </a:endParaRPr>
          </a:p>
          <a:p>
            <a:pPr algn="r" rtl="0" fontAlgn="base"/>
            <a:endParaRPr lang="en-US" sz="1200" dirty="0">
              <a:solidFill>
                <a:schemeClr val="accent1"/>
              </a:solidFill>
              <a:latin typeface="Segoe UI" panose="020B0502040204020203" pitchFamily="34" charset="0"/>
              <a:cs typeface="Segoe UI" panose="020B0502040204020203" pitchFamily="34" charset="0"/>
            </a:endParaRPr>
          </a:p>
          <a:p>
            <a:pPr algn="r" rtl="0" fontAlgn="base"/>
            <a:r>
              <a:rPr lang="en-US" sz="1500" b="1" dirty="0">
                <a:solidFill>
                  <a:schemeClr val="accent1"/>
                </a:solidFill>
                <a:latin typeface="Arial"/>
                <a:cs typeface="Arial"/>
              </a:rPr>
              <a:t>Region of Peel</a:t>
            </a:r>
            <a:r>
              <a:rPr lang="en-US" sz="1500" dirty="0">
                <a:solidFill>
                  <a:schemeClr val="accent1"/>
                </a:solidFill>
                <a:latin typeface="Arial"/>
                <a:cs typeface="Arial"/>
              </a:rPr>
              <a:t> </a:t>
            </a:r>
            <a:r>
              <a:rPr lang="en-US" sz="1500" b="1" dirty="0">
                <a:solidFill>
                  <a:schemeClr val="accent1"/>
                </a:solidFill>
                <a:latin typeface="Arial"/>
                <a:cs typeface="Arial"/>
              </a:rPr>
              <a:t>Guidance</a:t>
            </a:r>
            <a:r>
              <a:rPr lang="en-US" sz="1500" dirty="0">
                <a:solidFill>
                  <a:schemeClr val="accent1"/>
                </a:solidFill>
                <a:latin typeface="Arial"/>
                <a:cs typeface="Arial"/>
              </a:rPr>
              <a:t> </a:t>
            </a:r>
          </a:p>
          <a:p>
            <a:pPr algn="r" rtl="0" fontAlgn="base"/>
            <a:r>
              <a:rPr lang="en-US" sz="1200" dirty="0">
                <a:solidFill>
                  <a:schemeClr val="accent1"/>
                </a:solidFill>
                <a:latin typeface="Arial"/>
                <a:cs typeface="Arial"/>
              </a:rPr>
              <a:t>www.peelregion.ca/water/flooding-leaks/ </a:t>
            </a:r>
          </a:p>
        </p:txBody>
      </p:sp>
      <p:pic>
        <p:nvPicPr>
          <p:cNvPr id="7" name="Picture 6">
            <a:extLst>
              <a:ext uri="{FF2B5EF4-FFF2-40B4-BE49-F238E27FC236}">
                <a16:creationId xmlns:a16="http://schemas.microsoft.com/office/drawing/2014/main" id="{7933CE05-3487-BF3C-91CF-250C7B7D8378}"/>
              </a:ext>
            </a:extLst>
          </p:cNvPr>
          <p:cNvPicPr>
            <a:picLocks noChangeAspect="1"/>
          </p:cNvPicPr>
          <p:nvPr/>
        </p:nvPicPr>
        <p:blipFill>
          <a:blip r:embed="rId4"/>
          <a:stretch>
            <a:fillRect/>
          </a:stretch>
        </p:blipFill>
        <p:spPr>
          <a:xfrm>
            <a:off x="5386603" y="1275593"/>
            <a:ext cx="3527216" cy="4307790"/>
          </a:xfrm>
          <a:prstGeom prst="rect">
            <a:avLst/>
          </a:prstGeom>
        </p:spPr>
      </p:pic>
      <p:pic>
        <p:nvPicPr>
          <p:cNvPr id="9" name="Picture 8">
            <a:extLst>
              <a:ext uri="{FF2B5EF4-FFF2-40B4-BE49-F238E27FC236}">
                <a16:creationId xmlns:a16="http://schemas.microsoft.com/office/drawing/2014/main" id="{A9F03EA1-A386-FCA6-BC6E-AA33A651FB31}"/>
              </a:ext>
            </a:extLst>
          </p:cNvPr>
          <p:cNvPicPr>
            <a:picLocks noChangeAspect="1"/>
          </p:cNvPicPr>
          <p:nvPr/>
        </p:nvPicPr>
        <p:blipFill>
          <a:blip r:embed="rId5"/>
          <a:stretch>
            <a:fillRect/>
          </a:stretch>
        </p:blipFill>
        <p:spPr>
          <a:xfrm>
            <a:off x="2981758" y="4580053"/>
            <a:ext cx="2338909" cy="1270460"/>
          </a:xfrm>
          <a:prstGeom prst="rect">
            <a:avLst/>
          </a:prstGeom>
        </p:spPr>
      </p:pic>
    </p:spTree>
    <p:extLst>
      <p:ext uri="{BB962C8B-B14F-4D97-AF65-F5344CB8AC3E}">
        <p14:creationId xmlns:p14="http://schemas.microsoft.com/office/powerpoint/2010/main" val="4193767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4204" y="5688589"/>
            <a:ext cx="135731" cy="148117"/>
          </a:xfrm>
          <a:prstGeom prst="rect">
            <a:avLst/>
          </a:prstGeom>
        </p:spPr>
        <p:txBody>
          <a:bodyPr vert="horz" wrap="square" lIns="0" tIns="9525" rIns="0" bIns="0" rtlCol="0">
            <a:spAutoFit/>
          </a:bodyPr>
          <a:lstStyle/>
          <a:p>
            <a:pPr marL="9525">
              <a:spcBef>
                <a:spcPts val="75"/>
              </a:spcBef>
            </a:pPr>
            <a:r>
              <a:rPr sz="900" spc="-19">
                <a:solidFill>
                  <a:srgbClr val="888888"/>
                </a:solidFill>
                <a:latin typeface="Calibri"/>
                <a:cs typeface="Calibri"/>
              </a:rPr>
              <a:t>19</a:t>
            </a:r>
            <a:endParaRPr sz="900">
              <a:latin typeface="Calibri"/>
              <a:cs typeface="Calibri"/>
            </a:endParaRPr>
          </a:p>
        </p:txBody>
      </p:sp>
      <p:pic>
        <p:nvPicPr>
          <p:cNvPr id="3" name="object 3"/>
          <p:cNvPicPr/>
          <p:nvPr/>
        </p:nvPicPr>
        <p:blipFill>
          <a:blip r:embed="rId2" cstate="print"/>
          <a:stretch>
            <a:fillRect/>
          </a:stretch>
        </p:blipFill>
        <p:spPr>
          <a:xfrm>
            <a:off x="54865" y="926974"/>
            <a:ext cx="384047" cy="221741"/>
          </a:xfrm>
          <a:prstGeom prst="rect">
            <a:avLst/>
          </a:prstGeom>
        </p:spPr>
      </p:pic>
      <p:sp>
        <p:nvSpPr>
          <p:cNvPr id="4" name="object 4"/>
          <p:cNvSpPr txBox="1">
            <a:spLocks noGrp="1"/>
          </p:cNvSpPr>
          <p:nvPr>
            <p:ph type="title"/>
          </p:nvPr>
        </p:nvSpPr>
        <p:spPr>
          <a:xfrm>
            <a:off x="820133" y="2038956"/>
            <a:ext cx="4710456" cy="2780088"/>
          </a:xfrm>
          <a:prstGeom prst="rect">
            <a:avLst/>
          </a:prstGeom>
        </p:spPr>
        <p:txBody>
          <a:bodyPr vert="horz" wrap="square" lIns="0" tIns="10001" rIns="0" bIns="0" rtlCol="0" anchor="t" anchorCtr="0">
            <a:spAutoFit/>
          </a:bodyPr>
          <a:lstStyle/>
          <a:p>
            <a:pPr marL="9525">
              <a:spcBef>
                <a:spcPts val="79"/>
              </a:spcBef>
            </a:pPr>
            <a:r>
              <a:rPr lang="en-US" sz="4500" spc="-8">
                <a:solidFill>
                  <a:srgbClr val="2E5496"/>
                </a:solidFill>
              </a:rPr>
              <a:t>How are we improving Peel’s Wastewater System?</a:t>
            </a:r>
            <a:endParaRPr sz="4500"/>
          </a:p>
        </p:txBody>
      </p:sp>
    </p:spTree>
    <p:extLst>
      <p:ext uri="{BB962C8B-B14F-4D97-AF65-F5344CB8AC3E}">
        <p14:creationId xmlns:p14="http://schemas.microsoft.com/office/powerpoint/2010/main" val="2892123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Straight Connector 52">
            <a:extLst>
              <a:ext uri="{FF2B5EF4-FFF2-40B4-BE49-F238E27FC236}">
                <a16:creationId xmlns:a16="http://schemas.microsoft.com/office/drawing/2014/main" id="{DA7BDC8B-6CB2-459D-F914-08787C9779E1}"/>
              </a:ext>
            </a:extLst>
          </p:cNvPr>
          <p:cNvCxnSpPr>
            <a:cxnSpLocks/>
            <a:endCxn id="48" idx="2"/>
          </p:cNvCxnSpPr>
          <p:nvPr/>
        </p:nvCxnSpPr>
        <p:spPr>
          <a:xfrm>
            <a:off x="6000750" y="4160966"/>
            <a:ext cx="113395" cy="8550"/>
          </a:xfrm>
          <a:prstGeom prst="line">
            <a:avLst/>
          </a:prstGeom>
          <a:ln w="444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object 2"/>
          <p:cNvSpPr txBox="1"/>
          <p:nvPr/>
        </p:nvSpPr>
        <p:spPr>
          <a:xfrm>
            <a:off x="203897" y="5688589"/>
            <a:ext cx="77153" cy="148117"/>
          </a:xfrm>
          <a:prstGeom prst="rect">
            <a:avLst/>
          </a:prstGeom>
        </p:spPr>
        <p:txBody>
          <a:bodyPr vert="horz" wrap="square" lIns="0" tIns="9525" rIns="0" bIns="0" rtlCol="0">
            <a:spAutoFit/>
          </a:bodyPr>
          <a:lstStyle/>
          <a:p>
            <a:pPr marL="9525">
              <a:spcBef>
                <a:spcPts val="75"/>
              </a:spcBef>
            </a:pPr>
            <a:r>
              <a:rPr sz="900" spc="-38">
                <a:solidFill>
                  <a:srgbClr val="888888"/>
                </a:solidFill>
                <a:latin typeface="Calibri"/>
                <a:cs typeface="Calibri"/>
              </a:rPr>
              <a:t>4</a:t>
            </a:r>
            <a:endParaRPr sz="900">
              <a:latin typeface="Calibri"/>
              <a:cs typeface="Calibri"/>
            </a:endParaRPr>
          </a:p>
        </p:txBody>
      </p:sp>
      <p:pic>
        <p:nvPicPr>
          <p:cNvPr id="3" name="object 3"/>
          <p:cNvPicPr/>
          <p:nvPr/>
        </p:nvPicPr>
        <p:blipFill>
          <a:blip r:embed="rId2" cstate="print"/>
          <a:stretch>
            <a:fillRect/>
          </a:stretch>
        </p:blipFill>
        <p:spPr>
          <a:xfrm>
            <a:off x="54865" y="926974"/>
            <a:ext cx="384047" cy="221741"/>
          </a:xfrm>
          <a:prstGeom prst="rect">
            <a:avLst/>
          </a:prstGeom>
        </p:spPr>
      </p:pic>
      <p:sp>
        <p:nvSpPr>
          <p:cNvPr id="7" name="object 7"/>
          <p:cNvSpPr txBox="1"/>
          <p:nvPr/>
        </p:nvSpPr>
        <p:spPr>
          <a:xfrm>
            <a:off x="8751139" y="5601931"/>
            <a:ext cx="77153" cy="148117"/>
          </a:xfrm>
          <a:prstGeom prst="rect">
            <a:avLst/>
          </a:prstGeom>
        </p:spPr>
        <p:txBody>
          <a:bodyPr vert="horz" wrap="square" lIns="0" tIns="9525" rIns="0" bIns="0" rtlCol="0">
            <a:spAutoFit/>
          </a:bodyPr>
          <a:lstStyle/>
          <a:p>
            <a:pPr marL="9525">
              <a:spcBef>
                <a:spcPts val="75"/>
              </a:spcBef>
            </a:pPr>
            <a:r>
              <a:rPr sz="900" spc="-38">
                <a:solidFill>
                  <a:srgbClr val="888888"/>
                </a:solidFill>
                <a:latin typeface="Calibri"/>
                <a:cs typeface="Calibri"/>
              </a:rPr>
              <a:t>4</a:t>
            </a:r>
            <a:endParaRPr sz="900">
              <a:latin typeface="Calibri"/>
              <a:cs typeface="Calibri"/>
            </a:endParaRPr>
          </a:p>
        </p:txBody>
      </p:sp>
      <p:sp>
        <p:nvSpPr>
          <p:cNvPr id="8" name="Isosceles Triangle 7">
            <a:extLst>
              <a:ext uri="{FF2B5EF4-FFF2-40B4-BE49-F238E27FC236}">
                <a16:creationId xmlns:a16="http://schemas.microsoft.com/office/drawing/2014/main" id="{3231C9E6-11B6-FD0A-01BD-4ED0F368B7D1}"/>
              </a:ext>
            </a:extLst>
          </p:cNvPr>
          <p:cNvSpPr/>
          <p:nvPr/>
        </p:nvSpPr>
        <p:spPr>
          <a:xfrm>
            <a:off x="1600200" y="1894490"/>
            <a:ext cx="2971800" cy="841567"/>
          </a:xfrm>
          <a:prstGeom prst="triangle">
            <a:avLst>
              <a:gd name="adj" fmla="val 50568"/>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9" name="Rectangle 8">
            <a:extLst>
              <a:ext uri="{FF2B5EF4-FFF2-40B4-BE49-F238E27FC236}">
                <a16:creationId xmlns:a16="http://schemas.microsoft.com/office/drawing/2014/main" id="{9F1661C2-2640-82B0-E70B-D05CBC287219}"/>
              </a:ext>
            </a:extLst>
          </p:cNvPr>
          <p:cNvSpPr/>
          <p:nvPr/>
        </p:nvSpPr>
        <p:spPr>
          <a:xfrm>
            <a:off x="1943100" y="2743200"/>
            <a:ext cx="2286000" cy="1714500"/>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10" name="Rectangle 9">
            <a:extLst>
              <a:ext uri="{FF2B5EF4-FFF2-40B4-BE49-F238E27FC236}">
                <a16:creationId xmlns:a16="http://schemas.microsoft.com/office/drawing/2014/main" id="{F9B12A62-74CE-1EA4-AD18-990E5C140E2B}"/>
              </a:ext>
            </a:extLst>
          </p:cNvPr>
          <p:cNvSpPr/>
          <p:nvPr/>
        </p:nvSpPr>
        <p:spPr>
          <a:xfrm>
            <a:off x="2955386" y="4256046"/>
            <a:ext cx="52463" cy="687694"/>
          </a:xfrm>
          <a:prstGeom prst="rect">
            <a:avLst/>
          </a:prstGeom>
          <a:ln>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A" sz="1350"/>
          </a:p>
        </p:txBody>
      </p:sp>
      <p:sp>
        <p:nvSpPr>
          <p:cNvPr id="11" name="Rectangle 10">
            <a:extLst>
              <a:ext uri="{FF2B5EF4-FFF2-40B4-BE49-F238E27FC236}">
                <a16:creationId xmlns:a16="http://schemas.microsoft.com/office/drawing/2014/main" id="{A5C0645D-3968-C7A6-446E-77DEDF38BBB4}"/>
              </a:ext>
            </a:extLst>
          </p:cNvPr>
          <p:cNvSpPr/>
          <p:nvPr/>
        </p:nvSpPr>
        <p:spPr>
          <a:xfrm>
            <a:off x="3531169" y="4016481"/>
            <a:ext cx="46796" cy="1012092"/>
          </a:xfrm>
          <a:prstGeom prst="rect">
            <a:avLst/>
          </a:prstGeom>
          <a:ln>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A" sz="1350"/>
          </a:p>
        </p:txBody>
      </p:sp>
      <p:pic>
        <p:nvPicPr>
          <p:cNvPr id="15" name="Graphic 14" descr="Toilet with solid fill">
            <a:extLst>
              <a:ext uri="{FF2B5EF4-FFF2-40B4-BE49-F238E27FC236}">
                <a16:creationId xmlns:a16="http://schemas.microsoft.com/office/drawing/2014/main" id="{16BEE8FF-60CF-5882-0B58-D667FB1CC2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11679" y="3601650"/>
            <a:ext cx="485775" cy="485775"/>
          </a:xfrm>
          <a:prstGeom prst="rect">
            <a:avLst/>
          </a:prstGeom>
        </p:spPr>
      </p:pic>
      <p:sp>
        <p:nvSpPr>
          <p:cNvPr id="16" name="Block Arc 15">
            <a:extLst>
              <a:ext uri="{FF2B5EF4-FFF2-40B4-BE49-F238E27FC236}">
                <a16:creationId xmlns:a16="http://schemas.microsoft.com/office/drawing/2014/main" id="{FA953229-44E4-3F58-D97B-490954125578}"/>
              </a:ext>
            </a:extLst>
          </p:cNvPr>
          <p:cNvSpPr/>
          <p:nvPr/>
        </p:nvSpPr>
        <p:spPr>
          <a:xfrm rot="10800000">
            <a:off x="2953750" y="4841971"/>
            <a:ext cx="228600" cy="214589"/>
          </a:xfrm>
          <a:prstGeom prst="blockArc">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sp>
        <p:nvSpPr>
          <p:cNvPr id="18" name="Rectangle 17">
            <a:extLst>
              <a:ext uri="{FF2B5EF4-FFF2-40B4-BE49-F238E27FC236}">
                <a16:creationId xmlns:a16="http://schemas.microsoft.com/office/drawing/2014/main" id="{6CA56B85-A113-F442-73B5-2A248186D772}"/>
              </a:ext>
            </a:extLst>
          </p:cNvPr>
          <p:cNvSpPr/>
          <p:nvPr/>
        </p:nvSpPr>
        <p:spPr>
          <a:xfrm rot="16646813">
            <a:off x="4447411" y="3809416"/>
            <a:ext cx="34289" cy="2657316"/>
          </a:xfrm>
          <a:prstGeom prst="rect">
            <a:avLst/>
          </a:prstGeom>
          <a:ln>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A" sz="1350"/>
          </a:p>
        </p:txBody>
      </p:sp>
      <p:sp>
        <p:nvSpPr>
          <p:cNvPr id="19" name="Oval 18">
            <a:extLst>
              <a:ext uri="{FF2B5EF4-FFF2-40B4-BE49-F238E27FC236}">
                <a16:creationId xmlns:a16="http://schemas.microsoft.com/office/drawing/2014/main" id="{7F8CA0C1-9A17-C162-497A-430AE739148C}"/>
              </a:ext>
            </a:extLst>
          </p:cNvPr>
          <p:cNvSpPr/>
          <p:nvPr/>
        </p:nvSpPr>
        <p:spPr>
          <a:xfrm>
            <a:off x="5751768" y="5086384"/>
            <a:ext cx="400050" cy="415547"/>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A" sz="1350"/>
          </a:p>
        </p:txBody>
      </p:sp>
      <p:sp>
        <p:nvSpPr>
          <p:cNvPr id="6" name="Oval 5">
            <a:extLst>
              <a:ext uri="{FF2B5EF4-FFF2-40B4-BE49-F238E27FC236}">
                <a16:creationId xmlns:a16="http://schemas.microsoft.com/office/drawing/2014/main" id="{000AC1AB-FB9B-7C44-32D7-AEF69DDB38EF}"/>
              </a:ext>
            </a:extLst>
          </p:cNvPr>
          <p:cNvSpPr/>
          <p:nvPr/>
        </p:nvSpPr>
        <p:spPr>
          <a:xfrm>
            <a:off x="6013737" y="4389951"/>
            <a:ext cx="586496" cy="618206"/>
          </a:xfrm>
          <a:prstGeom prst="ellipse">
            <a:avLst/>
          </a:prstGeom>
          <a:solidFill>
            <a:schemeClr val="tx2">
              <a:lumMod val="40000"/>
              <a:lumOff val="60000"/>
            </a:schemeClr>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A" sz="1350"/>
          </a:p>
        </p:txBody>
      </p:sp>
      <p:sp>
        <p:nvSpPr>
          <p:cNvPr id="12" name="Rectangle 11">
            <a:extLst>
              <a:ext uri="{FF2B5EF4-FFF2-40B4-BE49-F238E27FC236}">
                <a16:creationId xmlns:a16="http://schemas.microsoft.com/office/drawing/2014/main" id="{964F9615-CA2C-B6C6-47F3-DBDFF7BA98B1}"/>
              </a:ext>
            </a:extLst>
          </p:cNvPr>
          <p:cNvSpPr/>
          <p:nvPr/>
        </p:nvSpPr>
        <p:spPr>
          <a:xfrm flipH="1">
            <a:off x="4457698" y="3011532"/>
            <a:ext cx="34289" cy="1589043"/>
          </a:xfrm>
          <a:prstGeom prst="rect">
            <a:avLst/>
          </a:prstGeom>
          <a:solidFill>
            <a:schemeClr val="tx2">
              <a:lumMod val="40000"/>
              <a:lumOff val="60000"/>
            </a:schemeClr>
          </a:solidFill>
          <a:ln>
            <a:solidFill>
              <a:schemeClr val="tx2">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A" sz="1350"/>
          </a:p>
        </p:txBody>
      </p:sp>
      <p:sp>
        <p:nvSpPr>
          <p:cNvPr id="17" name="Rectangle 16">
            <a:extLst>
              <a:ext uri="{FF2B5EF4-FFF2-40B4-BE49-F238E27FC236}">
                <a16:creationId xmlns:a16="http://schemas.microsoft.com/office/drawing/2014/main" id="{0DAECA82-2F30-F7AD-12AF-1F72C18643FC}"/>
              </a:ext>
            </a:extLst>
          </p:cNvPr>
          <p:cNvSpPr/>
          <p:nvPr/>
        </p:nvSpPr>
        <p:spPr>
          <a:xfrm rot="5400000" flipH="1">
            <a:off x="4018250" y="4147453"/>
            <a:ext cx="34289" cy="888781"/>
          </a:xfrm>
          <a:prstGeom prst="rect">
            <a:avLst/>
          </a:prstGeom>
          <a:solidFill>
            <a:schemeClr val="tx2">
              <a:lumMod val="40000"/>
              <a:lumOff val="60000"/>
            </a:schemeClr>
          </a:solidFill>
          <a:ln>
            <a:solidFill>
              <a:schemeClr val="tx2">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A" sz="1350"/>
          </a:p>
        </p:txBody>
      </p:sp>
      <p:sp>
        <p:nvSpPr>
          <p:cNvPr id="20" name="Rectangle 19">
            <a:extLst>
              <a:ext uri="{FF2B5EF4-FFF2-40B4-BE49-F238E27FC236}">
                <a16:creationId xmlns:a16="http://schemas.microsoft.com/office/drawing/2014/main" id="{B46F3B52-84CF-2BA3-38F8-91FAB1ECF59B}"/>
              </a:ext>
            </a:extLst>
          </p:cNvPr>
          <p:cNvSpPr/>
          <p:nvPr/>
        </p:nvSpPr>
        <p:spPr>
          <a:xfrm rot="5400000" flipH="1">
            <a:off x="2377365" y="4049721"/>
            <a:ext cx="34289" cy="1095674"/>
          </a:xfrm>
          <a:prstGeom prst="rect">
            <a:avLst/>
          </a:prstGeom>
          <a:solidFill>
            <a:schemeClr val="tx2">
              <a:lumMod val="40000"/>
              <a:lumOff val="60000"/>
            </a:schemeClr>
          </a:solidFill>
          <a:ln>
            <a:solidFill>
              <a:schemeClr val="tx2">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A" sz="1350"/>
          </a:p>
        </p:txBody>
      </p:sp>
      <p:sp>
        <p:nvSpPr>
          <p:cNvPr id="22" name="Rectangle 21">
            <a:extLst>
              <a:ext uri="{FF2B5EF4-FFF2-40B4-BE49-F238E27FC236}">
                <a16:creationId xmlns:a16="http://schemas.microsoft.com/office/drawing/2014/main" id="{D7D51F1E-0A11-689A-17D4-B61BBF6BA48F}"/>
              </a:ext>
            </a:extLst>
          </p:cNvPr>
          <p:cNvSpPr/>
          <p:nvPr/>
        </p:nvSpPr>
        <p:spPr>
          <a:xfrm rot="2922909" flipH="1">
            <a:off x="4573717" y="2770937"/>
            <a:ext cx="34289" cy="302531"/>
          </a:xfrm>
          <a:prstGeom prst="rect">
            <a:avLst/>
          </a:prstGeom>
          <a:solidFill>
            <a:schemeClr val="tx2">
              <a:lumMod val="40000"/>
              <a:lumOff val="60000"/>
            </a:schemeClr>
          </a:solidFill>
          <a:ln>
            <a:solidFill>
              <a:schemeClr val="tx2">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A" sz="1350"/>
          </a:p>
        </p:txBody>
      </p:sp>
      <p:sp>
        <p:nvSpPr>
          <p:cNvPr id="23" name="Block Arc 22">
            <a:extLst>
              <a:ext uri="{FF2B5EF4-FFF2-40B4-BE49-F238E27FC236}">
                <a16:creationId xmlns:a16="http://schemas.microsoft.com/office/drawing/2014/main" id="{834787BA-95A7-6613-0293-56831F01014A}"/>
              </a:ext>
            </a:extLst>
          </p:cNvPr>
          <p:cNvSpPr/>
          <p:nvPr/>
        </p:nvSpPr>
        <p:spPr>
          <a:xfrm rot="10800000">
            <a:off x="4556450" y="2635906"/>
            <a:ext cx="228600" cy="214589"/>
          </a:xfrm>
          <a:prstGeom prst="blockArc">
            <a:avLst/>
          </a:prstGeom>
          <a:solidFill>
            <a:schemeClr val="tx2">
              <a:lumMod val="40000"/>
              <a:lumOff val="60000"/>
            </a:schemeClr>
          </a:solidFill>
          <a:ln>
            <a:solidFill>
              <a:schemeClr val="tx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cxnSp>
        <p:nvCxnSpPr>
          <p:cNvPr id="31" name="Straight Connector 30">
            <a:extLst>
              <a:ext uri="{FF2B5EF4-FFF2-40B4-BE49-F238E27FC236}">
                <a16:creationId xmlns:a16="http://schemas.microsoft.com/office/drawing/2014/main" id="{4B72E238-5CCE-D244-BE51-D2392A8ED691}"/>
              </a:ext>
            </a:extLst>
          </p:cNvPr>
          <p:cNvCxnSpPr>
            <a:cxnSpLocks/>
          </p:cNvCxnSpPr>
          <p:nvPr/>
        </p:nvCxnSpPr>
        <p:spPr>
          <a:xfrm flipV="1">
            <a:off x="899092" y="3943350"/>
            <a:ext cx="1044008" cy="114300"/>
          </a:xfrm>
          <a:prstGeom prst="line">
            <a:avLst/>
          </a:prstGeom>
          <a:ln w="444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4E54037-FB0C-8B1A-2A56-84DC701F675F}"/>
              </a:ext>
            </a:extLst>
          </p:cNvPr>
          <p:cNvCxnSpPr>
            <a:cxnSpLocks/>
            <a:endCxn id="38" idx="1"/>
          </p:cNvCxnSpPr>
          <p:nvPr/>
        </p:nvCxnSpPr>
        <p:spPr>
          <a:xfrm>
            <a:off x="4559515" y="3978137"/>
            <a:ext cx="1225622" cy="151997"/>
          </a:xfrm>
          <a:prstGeom prst="line">
            <a:avLst/>
          </a:prstGeom>
          <a:ln w="444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36" name="Graphic 35" descr="Plant outline">
            <a:extLst>
              <a:ext uri="{FF2B5EF4-FFF2-40B4-BE49-F238E27FC236}">
                <a16:creationId xmlns:a16="http://schemas.microsoft.com/office/drawing/2014/main" id="{8C5FF76C-D4B2-A4DA-3B9E-AD8403B67F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1188220">
            <a:off x="957103" y="3650032"/>
            <a:ext cx="393323" cy="393323"/>
          </a:xfrm>
          <a:prstGeom prst="rect">
            <a:avLst/>
          </a:prstGeom>
        </p:spPr>
      </p:pic>
      <p:pic>
        <p:nvPicPr>
          <p:cNvPr id="37" name="Graphic 36" descr="Plant outline">
            <a:extLst>
              <a:ext uri="{FF2B5EF4-FFF2-40B4-BE49-F238E27FC236}">
                <a16:creationId xmlns:a16="http://schemas.microsoft.com/office/drawing/2014/main" id="{E34FB253-1CA5-AF7B-8B7E-2841A6F8E85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447554">
            <a:off x="5117332" y="3689402"/>
            <a:ext cx="393323" cy="393323"/>
          </a:xfrm>
          <a:prstGeom prst="rect">
            <a:avLst/>
          </a:prstGeom>
        </p:spPr>
      </p:pic>
      <p:sp>
        <p:nvSpPr>
          <p:cNvPr id="38" name="Rectangle: Rounded Corners 37">
            <a:extLst>
              <a:ext uri="{FF2B5EF4-FFF2-40B4-BE49-F238E27FC236}">
                <a16:creationId xmlns:a16="http://schemas.microsoft.com/office/drawing/2014/main" id="{9C71BA61-12D9-FD84-A7AC-8EA1443A200B}"/>
              </a:ext>
            </a:extLst>
          </p:cNvPr>
          <p:cNvSpPr/>
          <p:nvPr/>
        </p:nvSpPr>
        <p:spPr>
          <a:xfrm>
            <a:off x="5785136" y="4083886"/>
            <a:ext cx="228600" cy="92495"/>
          </a:xfrm>
          <a:prstGeom prst="round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350"/>
          </a:p>
        </p:txBody>
      </p:sp>
      <p:cxnSp>
        <p:nvCxnSpPr>
          <p:cNvPr id="39" name="Straight Connector 38">
            <a:extLst>
              <a:ext uri="{FF2B5EF4-FFF2-40B4-BE49-F238E27FC236}">
                <a16:creationId xmlns:a16="http://schemas.microsoft.com/office/drawing/2014/main" id="{6B51C746-B0A0-A50F-F5F5-665E25BEB8E2}"/>
              </a:ext>
            </a:extLst>
          </p:cNvPr>
          <p:cNvCxnSpPr>
            <a:cxnSpLocks/>
          </p:cNvCxnSpPr>
          <p:nvPr/>
        </p:nvCxnSpPr>
        <p:spPr>
          <a:xfrm>
            <a:off x="6756048" y="4160464"/>
            <a:ext cx="1339898" cy="10748"/>
          </a:xfrm>
          <a:prstGeom prst="line">
            <a:avLst/>
          </a:prstGeom>
          <a:ln w="444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Rectangle: Rounded Corners 42">
            <a:extLst>
              <a:ext uri="{FF2B5EF4-FFF2-40B4-BE49-F238E27FC236}">
                <a16:creationId xmlns:a16="http://schemas.microsoft.com/office/drawing/2014/main" id="{130A09A6-50C5-5825-D768-50AC5539A2B9}"/>
              </a:ext>
            </a:extLst>
          </p:cNvPr>
          <p:cNvSpPr/>
          <p:nvPr/>
        </p:nvSpPr>
        <p:spPr>
          <a:xfrm>
            <a:off x="8090246" y="4105078"/>
            <a:ext cx="196504" cy="78611"/>
          </a:xfrm>
          <a:prstGeom prst="round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49" name="Rectangle 48">
            <a:extLst>
              <a:ext uri="{FF2B5EF4-FFF2-40B4-BE49-F238E27FC236}">
                <a16:creationId xmlns:a16="http://schemas.microsoft.com/office/drawing/2014/main" id="{366918C9-91DC-9ADD-B1F9-14649B7F1C60}"/>
              </a:ext>
            </a:extLst>
          </p:cNvPr>
          <p:cNvSpPr/>
          <p:nvPr/>
        </p:nvSpPr>
        <p:spPr>
          <a:xfrm rot="5400000" flipH="1">
            <a:off x="6211137" y="4101217"/>
            <a:ext cx="55196" cy="65945"/>
          </a:xfrm>
          <a:prstGeom prst="rect">
            <a:avLst/>
          </a:prstGeom>
          <a:solidFill>
            <a:schemeClr val="tx2">
              <a:lumMod val="40000"/>
              <a:lumOff val="60000"/>
            </a:schemeClr>
          </a:solidFill>
          <a:ln>
            <a:solidFill>
              <a:schemeClr val="tx2">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A" sz="1350"/>
          </a:p>
        </p:txBody>
      </p:sp>
      <p:sp>
        <p:nvSpPr>
          <p:cNvPr id="50" name="Rectangle 49">
            <a:extLst>
              <a:ext uri="{FF2B5EF4-FFF2-40B4-BE49-F238E27FC236}">
                <a16:creationId xmlns:a16="http://schemas.microsoft.com/office/drawing/2014/main" id="{72EC7BD3-7C82-A9D9-3515-2587C219D6CF}"/>
              </a:ext>
            </a:extLst>
          </p:cNvPr>
          <p:cNvSpPr/>
          <p:nvPr/>
        </p:nvSpPr>
        <p:spPr>
          <a:xfrm rot="5400000" flipH="1">
            <a:off x="6333893" y="4100793"/>
            <a:ext cx="50687" cy="64337"/>
          </a:xfrm>
          <a:prstGeom prst="rect">
            <a:avLst/>
          </a:prstGeom>
          <a:solidFill>
            <a:schemeClr val="tx2">
              <a:lumMod val="40000"/>
              <a:lumOff val="60000"/>
            </a:schemeClr>
          </a:solidFill>
          <a:ln>
            <a:solidFill>
              <a:schemeClr val="tx2">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A" sz="1350"/>
          </a:p>
        </p:txBody>
      </p:sp>
      <p:sp>
        <p:nvSpPr>
          <p:cNvPr id="51" name="Rectangle 50">
            <a:extLst>
              <a:ext uri="{FF2B5EF4-FFF2-40B4-BE49-F238E27FC236}">
                <a16:creationId xmlns:a16="http://schemas.microsoft.com/office/drawing/2014/main" id="{B9ADF427-500D-EFC2-EE68-25CDD078B3C9}"/>
              </a:ext>
            </a:extLst>
          </p:cNvPr>
          <p:cNvSpPr/>
          <p:nvPr/>
        </p:nvSpPr>
        <p:spPr>
          <a:xfrm flipH="1">
            <a:off x="6115050" y="4225510"/>
            <a:ext cx="586496" cy="34289"/>
          </a:xfrm>
          <a:prstGeom prst="rect">
            <a:avLst/>
          </a:prstGeom>
          <a:solidFill>
            <a:schemeClr val="tx2">
              <a:lumMod val="40000"/>
              <a:lumOff val="60000"/>
            </a:schemeClr>
          </a:solidFill>
          <a:ln>
            <a:solidFill>
              <a:schemeClr val="tx2">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A" sz="1350"/>
          </a:p>
        </p:txBody>
      </p:sp>
      <p:sp>
        <p:nvSpPr>
          <p:cNvPr id="48" name="Rectangle 47">
            <a:extLst>
              <a:ext uri="{FF2B5EF4-FFF2-40B4-BE49-F238E27FC236}">
                <a16:creationId xmlns:a16="http://schemas.microsoft.com/office/drawing/2014/main" id="{10C6A4A7-4982-D18A-111C-D7D14CE05EC7}"/>
              </a:ext>
            </a:extLst>
          </p:cNvPr>
          <p:cNvSpPr/>
          <p:nvPr/>
        </p:nvSpPr>
        <p:spPr>
          <a:xfrm rot="5532794" flipH="1">
            <a:off x="6075409" y="4151545"/>
            <a:ext cx="114831" cy="37388"/>
          </a:xfrm>
          <a:prstGeom prst="rect">
            <a:avLst/>
          </a:prstGeom>
          <a:solidFill>
            <a:schemeClr val="tx2">
              <a:lumMod val="40000"/>
              <a:lumOff val="60000"/>
            </a:schemeClr>
          </a:solidFill>
          <a:ln>
            <a:solidFill>
              <a:schemeClr val="tx2">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A" sz="1350"/>
          </a:p>
        </p:txBody>
      </p:sp>
      <p:sp>
        <p:nvSpPr>
          <p:cNvPr id="69" name="Rectangle 68">
            <a:extLst>
              <a:ext uri="{FF2B5EF4-FFF2-40B4-BE49-F238E27FC236}">
                <a16:creationId xmlns:a16="http://schemas.microsoft.com/office/drawing/2014/main" id="{75B2BF5C-A2D4-4CA2-78A2-19031AA75BD4}"/>
              </a:ext>
            </a:extLst>
          </p:cNvPr>
          <p:cNvSpPr/>
          <p:nvPr/>
        </p:nvSpPr>
        <p:spPr>
          <a:xfrm rot="5400000" flipH="1">
            <a:off x="6578917" y="4100793"/>
            <a:ext cx="50687" cy="64337"/>
          </a:xfrm>
          <a:prstGeom prst="rect">
            <a:avLst/>
          </a:prstGeom>
          <a:solidFill>
            <a:schemeClr val="tx2">
              <a:lumMod val="40000"/>
              <a:lumOff val="60000"/>
            </a:schemeClr>
          </a:solidFill>
          <a:ln>
            <a:solidFill>
              <a:schemeClr val="tx2">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A" sz="1350"/>
          </a:p>
        </p:txBody>
      </p:sp>
      <p:sp>
        <p:nvSpPr>
          <p:cNvPr id="71" name="Rectangle 70">
            <a:extLst>
              <a:ext uri="{FF2B5EF4-FFF2-40B4-BE49-F238E27FC236}">
                <a16:creationId xmlns:a16="http://schemas.microsoft.com/office/drawing/2014/main" id="{5729CC9A-D862-016F-1115-A2E17DA25E5B}"/>
              </a:ext>
            </a:extLst>
          </p:cNvPr>
          <p:cNvSpPr/>
          <p:nvPr/>
        </p:nvSpPr>
        <p:spPr>
          <a:xfrm rot="5400000" flipH="1">
            <a:off x="6623786" y="4163356"/>
            <a:ext cx="146181" cy="39200"/>
          </a:xfrm>
          <a:prstGeom prst="rect">
            <a:avLst/>
          </a:prstGeom>
          <a:solidFill>
            <a:schemeClr val="tx2">
              <a:lumMod val="40000"/>
              <a:lumOff val="60000"/>
            </a:schemeClr>
          </a:solidFill>
          <a:ln>
            <a:solidFill>
              <a:schemeClr val="tx2">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A" sz="1350"/>
          </a:p>
        </p:txBody>
      </p:sp>
      <p:sp>
        <p:nvSpPr>
          <p:cNvPr id="74" name="Rectangle 73">
            <a:extLst>
              <a:ext uri="{FF2B5EF4-FFF2-40B4-BE49-F238E27FC236}">
                <a16:creationId xmlns:a16="http://schemas.microsoft.com/office/drawing/2014/main" id="{CCD364F3-A73D-8AB8-8F0D-7C585861102F}"/>
              </a:ext>
            </a:extLst>
          </p:cNvPr>
          <p:cNvSpPr/>
          <p:nvPr/>
        </p:nvSpPr>
        <p:spPr>
          <a:xfrm rot="5400000" flipH="1">
            <a:off x="6156559" y="4378065"/>
            <a:ext cx="313784" cy="74086"/>
          </a:xfrm>
          <a:prstGeom prst="rect">
            <a:avLst/>
          </a:prstGeom>
          <a:solidFill>
            <a:schemeClr val="tx2">
              <a:lumMod val="40000"/>
              <a:lumOff val="60000"/>
            </a:schemeClr>
          </a:solidFill>
          <a:ln>
            <a:solidFill>
              <a:schemeClr val="tx2">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A" sz="1350"/>
          </a:p>
        </p:txBody>
      </p:sp>
      <p:pic>
        <p:nvPicPr>
          <p:cNvPr id="76" name="Graphic 75" descr="Taxi with solid fill">
            <a:extLst>
              <a:ext uri="{FF2B5EF4-FFF2-40B4-BE49-F238E27FC236}">
                <a16:creationId xmlns:a16="http://schemas.microsoft.com/office/drawing/2014/main" id="{EA10805F-9DD7-62FC-3E3C-0DAF9B0894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87357" y="3385909"/>
            <a:ext cx="942188" cy="942188"/>
          </a:xfrm>
          <a:prstGeom prst="rect">
            <a:avLst/>
          </a:prstGeom>
        </p:spPr>
      </p:pic>
      <p:sp>
        <p:nvSpPr>
          <p:cNvPr id="84" name="Rectangle 83">
            <a:extLst>
              <a:ext uri="{FF2B5EF4-FFF2-40B4-BE49-F238E27FC236}">
                <a16:creationId xmlns:a16="http://schemas.microsoft.com/office/drawing/2014/main" id="{8C303670-7D26-EA8C-0983-0E9126C1F59F}"/>
              </a:ext>
            </a:extLst>
          </p:cNvPr>
          <p:cNvSpPr/>
          <p:nvPr/>
        </p:nvSpPr>
        <p:spPr>
          <a:xfrm rot="5400000" flipH="1">
            <a:off x="3237622" y="4339389"/>
            <a:ext cx="34289" cy="507014"/>
          </a:xfrm>
          <a:prstGeom prst="rect">
            <a:avLst/>
          </a:prstGeom>
          <a:solidFill>
            <a:schemeClr val="tx2">
              <a:lumMod val="40000"/>
              <a:lumOff val="60000"/>
            </a:schemeClr>
          </a:solidFill>
          <a:ln>
            <a:solidFill>
              <a:schemeClr val="tx2">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A" sz="1350"/>
          </a:p>
        </p:txBody>
      </p:sp>
      <p:sp>
        <p:nvSpPr>
          <p:cNvPr id="85" name="Isosceles Triangle 84">
            <a:extLst>
              <a:ext uri="{FF2B5EF4-FFF2-40B4-BE49-F238E27FC236}">
                <a16:creationId xmlns:a16="http://schemas.microsoft.com/office/drawing/2014/main" id="{E6F07BE0-4388-8E6D-0D3D-758AD35F1DF1}"/>
              </a:ext>
            </a:extLst>
          </p:cNvPr>
          <p:cNvSpPr/>
          <p:nvPr/>
        </p:nvSpPr>
        <p:spPr>
          <a:xfrm rot="10800000">
            <a:off x="4423073" y="3286099"/>
            <a:ext cx="103536" cy="114300"/>
          </a:xfrm>
          <a:prstGeom prst="triangle">
            <a:avLst/>
          </a:prstGeom>
          <a:solidFill>
            <a:schemeClr val="tx2">
              <a:lumMod val="40000"/>
              <a:lumOff val="60000"/>
            </a:schemeClr>
          </a:solidFill>
          <a:ln>
            <a:solidFill>
              <a:schemeClr val="tx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86" name="Isosceles Triangle 85">
            <a:extLst>
              <a:ext uri="{FF2B5EF4-FFF2-40B4-BE49-F238E27FC236}">
                <a16:creationId xmlns:a16="http://schemas.microsoft.com/office/drawing/2014/main" id="{9D482A8F-59C8-5D6D-ADEF-A45A93F3AB8B}"/>
              </a:ext>
            </a:extLst>
          </p:cNvPr>
          <p:cNvSpPr/>
          <p:nvPr/>
        </p:nvSpPr>
        <p:spPr>
          <a:xfrm rot="16200000">
            <a:off x="4134389" y="4538537"/>
            <a:ext cx="103536" cy="114300"/>
          </a:xfrm>
          <a:prstGeom prst="triangle">
            <a:avLst/>
          </a:prstGeom>
          <a:solidFill>
            <a:schemeClr val="tx2">
              <a:lumMod val="40000"/>
              <a:lumOff val="60000"/>
            </a:schemeClr>
          </a:solidFill>
          <a:ln>
            <a:solidFill>
              <a:schemeClr val="tx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87" name="Isosceles Triangle 86">
            <a:extLst>
              <a:ext uri="{FF2B5EF4-FFF2-40B4-BE49-F238E27FC236}">
                <a16:creationId xmlns:a16="http://schemas.microsoft.com/office/drawing/2014/main" id="{28DEEE12-F529-84C5-28AB-6699699A27EC}"/>
              </a:ext>
            </a:extLst>
          </p:cNvPr>
          <p:cNvSpPr/>
          <p:nvPr/>
        </p:nvSpPr>
        <p:spPr>
          <a:xfrm rot="5933210">
            <a:off x="4975024" y="5156523"/>
            <a:ext cx="103536" cy="114300"/>
          </a:xfrm>
          <a:prstGeom prst="triangl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92" name="TextBox 91">
            <a:extLst>
              <a:ext uri="{FF2B5EF4-FFF2-40B4-BE49-F238E27FC236}">
                <a16:creationId xmlns:a16="http://schemas.microsoft.com/office/drawing/2014/main" id="{4C834E95-5B53-1A60-6393-7C1B34A5F3AF}"/>
              </a:ext>
            </a:extLst>
          </p:cNvPr>
          <p:cNvSpPr txBox="1"/>
          <p:nvPr/>
        </p:nvSpPr>
        <p:spPr>
          <a:xfrm>
            <a:off x="6642016" y="4521868"/>
            <a:ext cx="1498295" cy="300082"/>
          </a:xfrm>
          <a:prstGeom prst="rect">
            <a:avLst/>
          </a:prstGeom>
          <a:noFill/>
        </p:spPr>
        <p:txBody>
          <a:bodyPr wrap="none" rtlCol="0">
            <a:spAutoFit/>
          </a:bodyPr>
          <a:lstStyle/>
          <a:p>
            <a:r>
              <a:rPr lang="en-US" sz="1350"/>
              <a:t>Storm Sewer (City)</a:t>
            </a:r>
            <a:endParaRPr lang="en-CA" sz="1350"/>
          </a:p>
        </p:txBody>
      </p:sp>
      <p:sp>
        <p:nvSpPr>
          <p:cNvPr id="93" name="TextBox 92">
            <a:extLst>
              <a:ext uri="{FF2B5EF4-FFF2-40B4-BE49-F238E27FC236}">
                <a16:creationId xmlns:a16="http://schemas.microsoft.com/office/drawing/2014/main" id="{F4BCF556-A387-EE0B-8E5E-C89050559459}"/>
              </a:ext>
            </a:extLst>
          </p:cNvPr>
          <p:cNvSpPr txBox="1"/>
          <p:nvPr/>
        </p:nvSpPr>
        <p:spPr>
          <a:xfrm>
            <a:off x="6158021" y="5276946"/>
            <a:ext cx="2380267" cy="300082"/>
          </a:xfrm>
          <a:prstGeom prst="rect">
            <a:avLst/>
          </a:prstGeom>
          <a:noFill/>
        </p:spPr>
        <p:txBody>
          <a:bodyPr wrap="none" rtlCol="0">
            <a:spAutoFit/>
          </a:bodyPr>
          <a:lstStyle/>
          <a:p>
            <a:r>
              <a:rPr lang="en-US" sz="1350"/>
              <a:t>Sanitary Sewer (Region of Peel)</a:t>
            </a:r>
            <a:endParaRPr lang="en-CA" sz="1350"/>
          </a:p>
        </p:txBody>
      </p:sp>
      <p:sp>
        <p:nvSpPr>
          <p:cNvPr id="94" name="TextBox 93">
            <a:extLst>
              <a:ext uri="{FF2B5EF4-FFF2-40B4-BE49-F238E27FC236}">
                <a16:creationId xmlns:a16="http://schemas.microsoft.com/office/drawing/2014/main" id="{0653FEDA-0449-53AC-F295-1FCD43DA6D56}"/>
              </a:ext>
            </a:extLst>
          </p:cNvPr>
          <p:cNvSpPr txBox="1"/>
          <p:nvPr/>
        </p:nvSpPr>
        <p:spPr>
          <a:xfrm>
            <a:off x="3609328" y="4604889"/>
            <a:ext cx="1656928" cy="300082"/>
          </a:xfrm>
          <a:prstGeom prst="rect">
            <a:avLst/>
          </a:prstGeom>
          <a:noFill/>
        </p:spPr>
        <p:txBody>
          <a:bodyPr wrap="none" rtlCol="0">
            <a:spAutoFit/>
          </a:bodyPr>
          <a:lstStyle/>
          <a:p>
            <a:r>
              <a:rPr lang="en-US" sz="1350"/>
              <a:t>Foundation Drainage</a:t>
            </a:r>
            <a:endParaRPr lang="en-CA" sz="1350"/>
          </a:p>
        </p:txBody>
      </p:sp>
      <p:cxnSp>
        <p:nvCxnSpPr>
          <p:cNvPr id="96" name="Straight Connector 95">
            <a:extLst>
              <a:ext uri="{FF2B5EF4-FFF2-40B4-BE49-F238E27FC236}">
                <a16:creationId xmlns:a16="http://schemas.microsoft.com/office/drawing/2014/main" id="{F0C1DBEE-014F-C399-4360-B5D749583EFF}"/>
              </a:ext>
            </a:extLst>
          </p:cNvPr>
          <p:cNvCxnSpPr/>
          <p:nvPr/>
        </p:nvCxnSpPr>
        <p:spPr>
          <a:xfrm>
            <a:off x="5600700" y="2315272"/>
            <a:ext cx="0" cy="3399728"/>
          </a:xfrm>
          <a:prstGeom prst="line">
            <a:avLst/>
          </a:prstGeom>
          <a:ln w="349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0AC0421F-D449-15E5-D5E6-07D39F23D707}"/>
              </a:ext>
            </a:extLst>
          </p:cNvPr>
          <p:cNvSpPr txBox="1"/>
          <p:nvPr/>
        </p:nvSpPr>
        <p:spPr>
          <a:xfrm>
            <a:off x="5691615" y="2348608"/>
            <a:ext cx="883575" cy="300082"/>
          </a:xfrm>
          <a:prstGeom prst="rect">
            <a:avLst/>
          </a:prstGeom>
          <a:noFill/>
        </p:spPr>
        <p:txBody>
          <a:bodyPr wrap="none" rtlCol="0">
            <a:spAutoFit/>
          </a:bodyPr>
          <a:lstStyle/>
          <a:p>
            <a:r>
              <a:rPr lang="en-US" sz="1350"/>
              <a:t>Municipal</a:t>
            </a:r>
            <a:endParaRPr lang="en-CA" sz="1350"/>
          </a:p>
        </p:txBody>
      </p:sp>
      <p:sp>
        <p:nvSpPr>
          <p:cNvPr id="98" name="TextBox 97">
            <a:extLst>
              <a:ext uri="{FF2B5EF4-FFF2-40B4-BE49-F238E27FC236}">
                <a16:creationId xmlns:a16="http://schemas.microsoft.com/office/drawing/2014/main" id="{E38AFBCF-27F9-FF1B-F85A-DC58E9125BE9}"/>
              </a:ext>
            </a:extLst>
          </p:cNvPr>
          <p:cNvSpPr txBox="1"/>
          <p:nvPr/>
        </p:nvSpPr>
        <p:spPr>
          <a:xfrm>
            <a:off x="4890502" y="2331124"/>
            <a:ext cx="675570" cy="300082"/>
          </a:xfrm>
          <a:prstGeom prst="rect">
            <a:avLst/>
          </a:prstGeom>
          <a:noFill/>
        </p:spPr>
        <p:txBody>
          <a:bodyPr wrap="none" rtlCol="0">
            <a:spAutoFit/>
          </a:bodyPr>
          <a:lstStyle/>
          <a:p>
            <a:r>
              <a:rPr lang="en-US" sz="1350"/>
              <a:t>Private</a:t>
            </a:r>
            <a:endParaRPr lang="en-CA" sz="1350"/>
          </a:p>
        </p:txBody>
      </p:sp>
      <p:sp>
        <p:nvSpPr>
          <p:cNvPr id="99" name="TextBox 98">
            <a:extLst>
              <a:ext uri="{FF2B5EF4-FFF2-40B4-BE49-F238E27FC236}">
                <a16:creationId xmlns:a16="http://schemas.microsoft.com/office/drawing/2014/main" id="{AF24D22B-7E2C-7583-6EC6-892B6EA1EF25}"/>
              </a:ext>
            </a:extLst>
          </p:cNvPr>
          <p:cNvSpPr txBox="1"/>
          <p:nvPr/>
        </p:nvSpPr>
        <p:spPr>
          <a:xfrm rot="476181">
            <a:off x="3878952" y="5169676"/>
            <a:ext cx="1135504" cy="300082"/>
          </a:xfrm>
          <a:prstGeom prst="rect">
            <a:avLst/>
          </a:prstGeom>
          <a:noFill/>
        </p:spPr>
        <p:txBody>
          <a:bodyPr wrap="none" rtlCol="0">
            <a:spAutoFit/>
          </a:bodyPr>
          <a:lstStyle/>
          <a:p>
            <a:r>
              <a:rPr lang="en-US" sz="1350"/>
              <a:t>Sewer Lateral</a:t>
            </a:r>
            <a:endParaRPr lang="en-CA" sz="1350"/>
          </a:p>
        </p:txBody>
      </p:sp>
      <p:cxnSp>
        <p:nvCxnSpPr>
          <p:cNvPr id="102" name="Straight Connector 101">
            <a:extLst>
              <a:ext uri="{FF2B5EF4-FFF2-40B4-BE49-F238E27FC236}">
                <a16:creationId xmlns:a16="http://schemas.microsoft.com/office/drawing/2014/main" id="{C5626BE6-5E4A-A76D-5783-861F9DF14DD7}"/>
              </a:ext>
            </a:extLst>
          </p:cNvPr>
          <p:cNvCxnSpPr>
            <a:cxnSpLocks/>
          </p:cNvCxnSpPr>
          <p:nvPr/>
        </p:nvCxnSpPr>
        <p:spPr>
          <a:xfrm>
            <a:off x="4235139" y="3933174"/>
            <a:ext cx="171450" cy="20352"/>
          </a:xfrm>
          <a:prstGeom prst="line">
            <a:avLst/>
          </a:prstGeom>
          <a:ln w="444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14" name="Rectangle 113">
            <a:extLst>
              <a:ext uri="{FF2B5EF4-FFF2-40B4-BE49-F238E27FC236}">
                <a16:creationId xmlns:a16="http://schemas.microsoft.com/office/drawing/2014/main" id="{2BD60D76-399A-478C-CAF0-D40760139A72}"/>
              </a:ext>
            </a:extLst>
          </p:cNvPr>
          <p:cNvSpPr/>
          <p:nvPr/>
        </p:nvSpPr>
        <p:spPr>
          <a:xfrm rot="5400000" flipH="1">
            <a:off x="6454744" y="4097964"/>
            <a:ext cx="50687" cy="64337"/>
          </a:xfrm>
          <a:prstGeom prst="rect">
            <a:avLst/>
          </a:prstGeom>
          <a:solidFill>
            <a:schemeClr val="tx2">
              <a:lumMod val="40000"/>
              <a:lumOff val="60000"/>
            </a:schemeClr>
          </a:solidFill>
          <a:ln>
            <a:solidFill>
              <a:schemeClr val="tx2">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A" sz="1350"/>
          </a:p>
        </p:txBody>
      </p:sp>
      <p:sp>
        <p:nvSpPr>
          <p:cNvPr id="115" name="TextBox 114">
            <a:extLst>
              <a:ext uri="{FF2B5EF4-FFF2-40B4-BE49-F238E27FC236}">
                <a16:creationId xmlns:a16="http://schemas.microsoft.com/office/drawing/2014/main" id="{CFBD0E9D-3DD2-BC20-E87C-29B2C14A3B3C}"/>
              </a:ext>
            </a:extLst>
          </p:cNvPr>
          <p:cNvSpPr txBox="1"/>
          <p:nvPr/>
        </p:nvSpPr>
        <p:spPr>
          <a:xfrm>
            <a:off x="5906236" y="3796037"/>
            <a:ext cx="992066" cy="300082"/>
          </a:xfrm>
          <a:prstGeom prst="rect">
            <a:avLst/>
          </a:prstGeom>
          <a:noFill/>
        </p:spPr>
        <p:txBody>
          <a:bodyPr wrap="none" rtlCol="0">
            <a:spAutoFit/>
          </a:bodyPr>
          <a:lstStyle/>
          <a:p>
            <a:r>
              <a:rPr lang="en-US" sz="1350"/>
              <a:t>Catch basin</a:t>
            </a:r>
            <a:endParaRPr lang="en-CA" sz="1350"/>
          </a:p>
        </p:txBody>
      </p:sp>
      <p:sp>
        <p:nvSpPr>
          <p:cNvPr id="28" name="object 6">
            <a:extLst>
              <a:ext uri="{FF2B5EF4-FFF2-40B4-BE49-F238E27FC236}">
                <a16:creationId xmlns:a16="http://schemas.microsoft.com/office/drawing/2014/main" id="{9BDBF266-489C-0BCF-B0D1-CBA751996F22}"/>
              </a:ext>
            </a:extLst>
          </p:cNvPr>
          <p:cNvSpPr txBox="1">
            <a:spLocks/>
          </p:cNvSpPr>
          <p:nvPr/>
        </p:nvSpPr>
        <p:spPr>
          <a:xfrm>
            <a:off x="242473" y="1002090"/>
            <a:ext cx="8387177" cy="436177"/>
          </a:xfrm>
          <a:prstGeom prst="rect">
            <a:avLst/>
          </a:prstGeom>
        </p:spPr>
        <p:txBody>
          <a:bodyPr vert="horz" wrap="square" lIns="0" tIns="9049" rIns="0" bIns="0" rtlCol="0">
            <a:spAutoFit/>
          </a:bodyPr>
          <a:lstStyle>
            <a:lvl1pPr>
              <a:defRPr sz="4000" b="1" i="0">
                <a:solidFill>
                  <a:schemeClr val="tx1"/>
                </a:solidFill>
                <a:latin typeface="Calibri"/>
                <a:ea typeface="+mj-ea"/>
                <a:cs typeface="Calibri"/>
              </a:defRPr>
            </a:lvl1pPr>
          </a:lstStyle>
          <a:p>
            <a:pPr marL="674846">
              <a:spcBef>
                <a:spcPts val="71"/>
              </a:spcBef>
            </a:pPr>
            <a:r>
              <a:rPr lang="en-CA" sz="2775" spc="-8">
                <a:solidFill>
                  <a:srgbClr val="2E5496"/>
                </a:solidFill>
              </a:rPr>
              <a:t>Downspout Disconnection</a:t>
            </a:r>
            <a:endParaRPr lang="en-CA" sz="2775">
              <a:solidFill>
                <a:srgbClr val="FF0000"/>
              </a:solidFill>
            </a:endParaRPr>
          </a:p>
        </p:txBody>
      </p:sp>
      <p:sp>
        <p:nvSpPr>
          <p:cNvPr id="30" name="Oval 29">
            <a:extLst>
              <a:ext uri="{FF2B5EF4-FFF2-40B4-BE49-F238E27FC236}">
                <a16:creationId xmlns:a16="http://schemas.microsoft.com/office/drawing/2014/main" id="{CB1834F5-45FE-B8D0-A7EB-76C655313AEE}"/>
              </a:ext>
            </a:extLst>
          </p:cNvPr>
          <p:cNvSpPr/>
          <p:nvPr/>
        </p:nvSpPr>
        <p:spPr>
          <a:xfrm>
            <a:off x="3464007" y="4517384"/>
            <a:ext cx="171450" cy="15842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350"/>
          </a:p>
        </p:txBody>
      </p:sp>
      <p:cxnSp>
        <p:nvCxnSpPr>
          <p:cNvPr id="42" name="Straight Arrow Connector 41">
            <a:extLst>
              <a:ext uri="{FF2B5EF4-FFF2-40B4-BE49-F238E27FC236}">
                <a16:creationId xmlns:a16="http://schemas.microsoft.com/office/drawing/2014/main" id="{A1D1E637-1FFA-C2F8-E9FD-88B42F6C74B5}"/>
              </a:ext>
            </a:extLst>
          </p:cNvPr>
          <p:cNvCxnSpPr>
            <a:cxnSpLocks/>
          </p:cNvCxnSpPr>
          <p:nvPr/>
        </p:nvCxnSpPr>
        <p:spPr>
          <a:xfrm flipH="1">
            <a:off x="4594222" y="3300461"/>
            <a:ext cx="1146965" cy="6004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Isosceles Triangle 3">
            <a:extLst>
              <a:ext uri="{FF2B5EF4-FFF2-40B4-BE49-F238E27FC236}">
                <a16:creationId xmlns:a16="http://schemas.microsoft.com/office/drawing/2014/main" id="{0220AA13-C6C7-98A0-902F-39D2CE0610A4}"/>
              </a:ext>
            </a:extLst>
          </p:cNvPr>
          <p:cNvSpPr/>
          <p:nvPr/>
        </p:nvSpPr>
        <p:spPr>
          <a:xfrm rot="5400000">
            <a:off x="2444894" y="4540408"/>
            <a:ext cx="103536" cy="114300"/>
          </a:xfrm>
          <a:prstGeom prst="triangle">
            <a:avLst/>
          </a:prstGeom>
          <a:solidFill>
            <a:schemeClr val="tx2">
              <a:lumMod val="40000"/>
              <a:lumOff val="60000"/>
            </a:schemeClr>
          </a:solidFill>
          <a:ln>
            <a:solidFill>
              <a:schemeClr val="tx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5" name="Oval 4">
            <a:extLst>
              <a:ext uri="{FF2B5EF4-FFF2-40B4-BE49-F238E27FC236}">
                <a16:creationId xmlns:a16="http://schemas.microsoft.com/office/drawing/2014/main" id="{9C49AA73-9835-5F15-D24F-897DDE23CA0B}"/>
              </a:ext>
            </a:extLst>
          </p:cNvPr>
          <p:cNvSpPr/>
          <p:nvPr/>
        </p:nvSpPr>
        <p:spPr>
          <a:xfrm>
            <a:off x="2889711" y="4518344"/>
            <a:ext cx="171450" cy="15842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14" name="Isosceles Triangle 13">
            <a:extLst>
              <a:ext uri="{FF2B5EF4-FFF2-40B4-BE49-F238E27FC236}">
                <a16:creationId xmlns:a16="http://schemas.microsoft.com/office/drawing/2014/main" id="{1C731829-24F3-94F3-675C-F37CF75A2F58}"/>
              </a:ext>
            </a:extLst>
          </p:cNvPr>
          <p:cNvSpPr/>
          <p:nvPr/>
        </p:nvSpPr>
        <p:spPr>
          <a:xfrm rot="10800000">
            <a:off x="3502799" y="4777060"/>
            <a:ext cx="103536" cy="114300"/>
          </a:xfrm>
          <a:prstGeom prst="triangl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350"/>
          </a:p>
        </p:txBody>
      </p:sp>
      <p:cxnSp>
        <p:nvCxnSpPr>
          <p:cNvPr id="24" name="Straight Arrow Connector 23">
            <a:extLst>
              <a:ext uri="{FF2B5EF4-FFF2-40B4-BE49-F238E27FC236}">
                <a16:creationId xmlns:a16="http://schemas.microsoft.com/office/drawing/2014/main" id="{E464B4B0-00F7-641C-BBD9-4755448E99CA}"/>
              </a:ext>
            </a:extLst>
          </p:cNvPr>
          <p:cNvCxnSpPr>
            <a:cxnSpLocks/>
          </p:cNvCxnSpPr>
          <p:nvPr/>
        </p:nvCxnSpPr>
        <p:spPr>
          <a:xfrm flipV="1">
            <a:off x="2301522" y="4716500"/>
            <a:ext cx="534479" cy="3106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70AAF5F-DF6B-9713-625F-872684A6B2B7}"/>
              </a:ext>
            </a:extLst>
          </p:cNvPr>
          <p:cNvSpPr/>
          <p:nvPr/>
        </p:nvSpPr>
        <p:spPr>
          <a:xfrm>
            <a:off x="674970" y="4891361"/>
            <a:ext cx="1563217" cy="496244"/>
          </a:xfrm>
          <a:prstGeom prst="rect">
            <a:avLst/>
          </a:pr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500">
                <a:solidFill>
                  <a:srgbClr val="FF0000"/>
                </a:solidFill>
              </a:rPr>
              <a:t>Cross-connections</a:t>
            </a:r>
            <a:endParaRPr lang="en-CA" sz="1500">
              <a:solidFill>
                <a:srgbClr val="FF0000"/>
              </a:solidFill>
            </a:endParaRPr>
          </a:p>
        </p:txBody>
      </p:sp>
      <p:sp>
        <p:nvSpPr>
          <p:cNvPr id="13" name="TextBox 12">
            <a:extLst>
              <a:ext uri="{FF2B5EF4-FFF2-40B4-BE49-F238E27FC236}">
                <a16:creationId xmlns:a16="http://schemas.microsoft.com/office/drawing/2014/main" id="{8FA2E56E-E5C4-7ECA-D8AD-A0856D182AB1}"/>
              </a:ext>
            </a:extLst>
          </p:cNvPr>
          <p:cNvSpPr txBox="1"/>
          <p:nvPr/>
        </p:nvSpPr>
        <p:spPr>
          <a:xfrm>
            <a:off x="1078939" y="1492685"/>
            <a:ext cx="7412222" cy="369332"/>
          </a:xfrm>
          <a:prstGeom prst="rect">
            <a:avLst/>
          </a:prstGeom>
          <a:solidFill>
            <a:srgbClr val="FFFF99"/>
          </a:solidFill>
        </p:spPr>
        <p:txBody>
          <a:bodyPr wrap="square" rtlCol="0">
            <a:spAutoFit/>
          </a:bodyPr>
          <a:lstStyle/>
          <a:p>
            <a:r>
              <a:rPr lang="en-US"/>
              <a:t>Eliminating direct connections to the sanitary system – where they exist</a:t>
            </a:r>
            <a:endParaRPr lang="en-CA"/>
          </a:p>
        </p:txBody>
      </p:sp>
      <p:grpSp>
        <p:nvGrpSpPr>
          <p:cNvPr id="25" name="Group 24">
            <a:extLst>
              <a:ext uri="{FF2B5EF4-FFF2-40B4-BE49-F238E27FC236}">
                <a16:creationId xmlns:a16="http://schemas.microsoft.com/office/drawing/2014/main" id="{F169C1FF-CBAD-578C-F171-775545D063EA}"/>
              </a:ext>
            </a:extLst>
          </p:cNvPr>
          <p:cNvGrpSpPr/>
          <p:nvPr/>
        </p:nvGrpSpPr>
        <p:grpSpPr>
          <a:xfrm>
            <a:off x="7256758" y="1959313"/>
            <a:ext cx="1658513" cy="1434807"/>
            <a:chOff x="9675678" y="1469417"/>
            <a:chExt cx="2211350" cy="1913075"/>
          </a:xfrm>
        </p:grpSpPr>
        <p:pic>
          <p:nvPicPr>
            <p:cNvPr id="26" name="Picture 25">
              <a:extLst>
                <a:ext uri="{FF2B5EF4-FFF2-40B4-BE49-F238E27FC236}">
                  <a16:creationId xmlns:a16="http://schemas.microsoft.com/office/drawing/2014/main" id="{48C024C5-6BC2-764F-ADFC-22F8D61BBACC}"/>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r="5205"/>
            <a:stretch/>
          </p:blipFill>
          <p:spPr>
            <a:xfrm>
              <a:off x="9682080" y="1469417"/>
              <a:ext cx="2204948" cy="1367905"/>
            </a:xfrm>
            <a:prstGeom prst="rect">
              <a:avLst/>
            </a:prstGeom>
          </p:spPr>
        </p:pic>
        <p:sp>
          <p:nvSpPr>
            <p:cNvPr id="29" name="TextBox 28">
              <a:extLst>
                <a:ext uri="{FF2B5EF4-FFF2-40B4-BE49-F238E27FC236}">
                  <a16:creationId xmlns:a16="http://schemas.microsoft.com/office/drawing/2014/main" id="{0482CC60-9CC2-1E5D-173A-D2E6C5026CA1}"/>
                </a:ext>
              </a:extLst>
            </p:cNvPr>
            <p:cNvSpPr txBox="1"/>
            <p:nvPr/>
          </p:nvSpPr>
          <p:spPr>
            <a:xfrm>
              <a:off x="9675678" y="2828495"/>
              <a:ext cx="2204947" cy="553997"/>
            </a:xfrm>
            <a:prstGeom prst="rect">
              <a:avLst/>
            </a:prstGeom>
            <a:solidFill>
              <a:srgbClr val="7F7F7F">
                <a:alpha val="69804"/>
              </a:srgbClr>
            </a:solidFill>
          </p:spPr>
          <p:txBody>
            <a:bodyPr wrap="square" rtlCol="0">
              <a:spAutoFit/>
            </a:bodyPr>
            <a:lstStyle/>
            <a:p>
              <a:pPr algn="ctr"/>
              <a:r>
                <a:rPr lang="en-US" sz="1050" b="1">
                  <a:solidFill>
                    <a:schemeClr val="bg1"/>
                  </a:solidFill>
                </a:rPr>
                <a:t>Cross-connected </a:t>
              </a:r>
            </a:p>
            <a:p>
              <a:pPr algn="ctr"/>
              <a:r>
                <a:rPr lang="en-US" sz="1050" b="1">
                  <a:solidFill>
                    <a:schemeClr val="bg1"/>
                  </a:solidFill>
                </a:rPr>
                <a:t>Downspout</a:t>
              </a:r>
              <a:endParaRPr lang="en-CA" sz="1050" b="1">
                <a:solidFill>
                  <a:schemeClr val="bg1"/>
                </a:solidFill>
              </a:endParaRPr>
            </a:p>
          </p:txBody>
        </p:sp>
      </p:grpSp>
      <p:sp>
        <p:nvSpPr>
          <p:cNvPr id="32" name="Rectangle 31">
            <a:extLst>
              <a:ext uri="{FF2B5EF4-FFF2-40B4-BE49-F238E27FC236}">
                <a16:creationId xmlns:a16="http://schemas.microsoft.com/office/drawing/2014/main" id="{AE6B83FB-5AD7-D217-4065-DDBD1D638E14}"/>
              </a:ext>
            </a:extLst>
          </p:cNvPr>
          <p:cNvSpPr/>
          <p:nvPr/>
        </p:nvSpPr>
        <p:spPr>
          <a:xfrm>
            <a:off x="5722320" y="2702689"/>
            <a:ext cx="1421089" cy="742176"/>
          </a:xfrm>
          <a:prstGeom prst="rect">
            <a:avLst/>
          </a:pr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500">
                <a:solidFill>
                  <a:srgbClr val="FF0000"/>
                </a:solidFill>
              </a:rPr>
              <a:t>Downspout Disconnection Opportunity</a:t>
            </a:r>
            <a:endParaRPr lang="en-CA" sz="1500">
              <a:solidFill>
                <a:srgbClr val="FF0000"/>
              </a:solidFill>
            </a:endParaRPr>
          </a:p>
        </p:txBody>
      </p:sp>
    </p:spTree>
    <p:extLst>
      <p:ext uri="{BB962C8B-B14F-4D97-AF65-F5344CB8AC3E}">
        <p14:creationId xmlns:p14="http://schemas.microsoft.com/office/powerpoint/2010/main" val="25399042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3897" y="5688589"/>
            <a:ext cx="77153" cy="148117"/>
          </a:xfrm>
          <a:prstGeom prst="rect">
            <a:avLst/>
          </a:prstGeom>
        </p:spPr>
        <p:txBody>
          <a:bodyPr vert="horz" wrap="square" lIns="0" tIns="9525" rIns="0" bIns="0" rtlCol="0">
            <a:spAutoFit/>
          </a:bodyPr>
          <a:lstStyle/>
          <a:p>
            <a:pPr marL="9525">
              <a:spcBef>
                <a:spcPts val="75"/>
              </a:spcBef>
            </a:pPr>
            <a:r>
              <a:rPr sz="900" spc="-38">
                <a:solidFill>
                  <a:srgbClr val="888888"/>
                </a:solidFill>
                <a:latin typeface="Calibri"/>
                <a:cs typeface="Calibri"/>
              </a:rPr>
              <a:t>4</a:t>
            </a:r>
            <a:endParaRPr sz="900">
              <a:latin typeface="Calibri"/>
              <a:cs typeface="Calibri"/>
            </a:endParaRPr>
          </a:p>
        </p:txBody>
      </p:sp>
      <p:pic>
        <p:nvPicPr>
          <p:cNvPr id="3" name="object 3"/>
          <p:cNvPicPr/>
          <p:nvPr/>
        </p:nvPicPr>
        <p:blipFill>
          <a:blip r:embed="rId2" cstate="print"/>
          <a:stretch>
            <a:fillRect/>
          </a:stretch>
        </p:blipFill>
        <p:spPr>
          <a:xfrm>
            <a:off x="54865" y="926974"/>
            <a:ext cx="384047" cy="221741"/>
          </a:xfrm>
          <a:prstGeom prst="rect">
            <a:avLst/>
          </a:prstGeom>
        </p:spPr>
      </p:pic>
      <p:sp>
        <p:nvSpPr>
          <p:cNvPr id="7" name="object 7"/>
          <p:cNvSpPr txBox="1"/>
          <p:nvPr/>
        </p:nvSpPr>
        <p:spPr>
          <a:xfrm>
            <a:off x="8751139" y="5601931"/>
            <a:ext cx="77153" cy="148117"/>
          </a:xfrm>
          <a:prstGeom prst="rect">
            <a:avLst/>
          </a:prstGeom>
        </p:spPr>
        <p:txBody>
          <a:bodyPr vert="horz" wrap="square" lIns="0" tIns="9525" rIns="0" bIns="0" rtlCol="0">
            <a:spAutoFit/>
          </a:bodyPr>
          <a:lstStyle/>
          <a:p>
            <a:pPr marL="9525">
              <a:spcBef>
                <a:spcPts val="75"/>
              </a:spcBef>
            </a:pPr>
            <a:r>
              <a:rPr sz="900" spc="-38">
                <a:solidFill>
                  <a:srgbClr val="888888"/>
                </a:solidFill>
                <a:latin typeface="Calibri"/>
                <a:cs typeface="Calibri"/>
              </a:rPr>
              <a:t>4</a:t>
            </a:r>
            <a:endParaRPr sz="900">
              <a:latin typeface="Calibri"/>
              <a:cs typeface="Calibri"/>
            </a:endParaRPr>
          </a:p>
        </p:txBody>
      </p:sp>
      <p:sp>
        <p:nvSpPr>
          <p:cNvPr id="28" name="object 6">
            <a:extLst>
              <a:ext uri="{FF2B5EF4-FFF2-40B4-BE49-F238E27FC236}">
                <a16:creationId xmlns:a16="http://schemas.microsoft.com/office/drawing/2014/main" id="{9BDBF266-489C-0BCF-B0D1-CBA751996F22}"/>
              </a:ext>
            </a:extLst>
          </p:cNvPr>
          <p:cNvSpPr txBox="1">
            <a:spLocks/>
          </p:cNvSpPr>
          <p:nvPr/>
        </p:nvSpPr>
        <p:spPr>
          <a:xfrm>
            <a:off x="-1" y="1037844"/>
            <a:ext cx="6269362" cy="436177"/>
          </a:xfrm>
          <a:prstGeom prst="rect">
            <a:avLst/>
          </a:prstGeom>
        </p:spPr>
        <p:txBody>
          <a:bodyPr vert="horz" wrap="square" lIns="0" tIns="9049" rIns="0" bIns="0" rtlCol="0">
            <a:spAutoFit/>
          </a:bodyPr>
          <a:lstStyle>
            <a:lvl1pPr>
              <a:defRPr sz="4000" b="1" i="0">
                <a:solidFill>
                  <a:schemeClr val="tx1"/>
                </a:solidFill>
                <a:latin typeface="Calibri"/>
                <a:ea typeface="+mj-ea"/>
                <a:cs typeface="Calibri"/>
              </a:defRPr>
            </a:lvl1pPr>
          </a:lstStyle>
          <a:p>
            <a:pPr marL="674846">
              <a:spcBef>
                <a:spcPts val="71"/>
              </a:spcBef>
            </a:pPr>
            <a:r>
              <a:rPr lang="en-US" sz="2775" spc="-8">
                <a:solidFill>
                  <a:srgbClr val="2E5496"/>
                </a:solidFill>
              </a:rPr>
              <a:t>Rehabilitating</a:t>
            </a:r>
            <a:r>
              <a:rPr lang="en-CA" sz="2775" spc="-8">
                <a:solidFill>
                  <a:srgbClr val="2E5496"/>
                </a:solidFill>
              </a:rPr>
              <a:t> our system</a:t>
            </a:r>
            <a:endParaRPr lang="en-CA" sz="2775">
              <a:solidFill>
                <a:srgbClr val="FF0000"/>
              </a:solidFill>
            </a:endParaRPr>
          </a:p>
        </p:txBody>
      </p:sp>
      <p:pic>
        <p:nvPicPr>
          <p:cNvPr id="4" name="object 7">
            <a:extLst>
              <a:ext uri="{FF2B5EF4-FFF2-40B4-BE49-F238E27FC236}">
                <a16:creationId xmlns:a16="http://schemas.microsoft.com/office/drawing/2014/main" id="{BEAF0B4D-84BD-556B-4A7C-26098F3F2D73}"/>
              </a:ext>
            </a:extLst>
          </p:cNvPr>
          <p:cNvPicPr/>
          <p:nvPr/>
        </p:nvPicPr>
        <p:blipFill>
          <a:blip r:embed="rId3" cstate="print"/>
          <a:stretch>
            <a:fillRect/>
          </a:stretch>
        </p:blipFill>
        <p:spPr>
          <a:xfrm>
            <a:off x="6269362" y="1728140"/>
            <a:ext cx="1714499" cy="1943100"/>
          </a:xfrm>
          <a:prstGeom prst="rect">
            <a:avLst/>
          </a:prstGeom>
        </p:spPr>
      </p:pic>
      <p:pic>
        <p:nvPicPr>
          <p:cNvPr id="5" name="object 7">
            <a:extLst>
              <a:ext uri="{FF2B5EF4-FFF2-40B4-BE49-F238E27FC236}">
                <a16:creationId xmlns:a16="http://schemas.microsoft.com/office/drawing/2014/main" id="{65473FEF-4761-4B9C-E538-60998FCEE81F}"/>
              </a:ext>
            </a:extLst>
          </p:cNvPr>
          <p:cNvPicPr/>
          <p:nvPr/>
        </p:nvPicPr>
        <p:blipFill>
          <a:blip r:embed="rId4" cstate="print"/>
          <a:stretch>
            <a:fillRect/>
          </a:stretch>
        </p:blipFill>
        <p:spPr>
          <a:xfrm>
            <a:off x="1902017" y="1728140"/>
            <a:ext cx="2400300" cy="1943100"/>
          </a:xfrm>
          <a:prstGeom prst="rect">
            <a:avLst/>
          </a:prstGeom>
        </p:spPr>
      </p:pic>
      <p:sp>
        <p:nvSpPr>
          <p:cNvPr id="14" name="Arrow: Right 13">
            <a:extLst>
              <a:ext uri="{FF2B5EF4-FFF2-40B4-BE49-F238E27FC236}">
                <a16:creationId xmlns:a16="http://schemas.microsoft.com/office/drawing/2014/main" id="{48B944BF-8E8C-FE4A-B966-F8DC5B7589E9}"/>
              </a:ext>
            </a:extLst>
          </p:cNvPr>
          <p:cNvSpPr/>
          <p:nvPr/>
        </p:nvSpPr>
        <p:spPr>
          <a:xfrm>
            <a:off x="5016553" y="2355211"/>
            <a:ext cx="437561" cy="514350"/>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350"/>
          </a:p>
        </p:txBody>
      </p:sp>
      <p:pic>
        <p:nvPicPr>
          <p:cNvPr id="21" name="object 8">
            <a:extLst>
              <a:ext uri="{FF2B5EF4-FFF2-40B4-BE49-F238E27FC236}">
                <a16:creationId xmlns:a16="http://schemas.microsoft.com/office/drawing/2014/main" id="{21FBEA28-13A8-6545-30B3-4D43B18C9505}"/>
              </a:ext>
            </a:extLst>
          </p:cNvPr>
          <p:cNvPicPr/>
          <p:nvPr/>
        </p:nvPicPr>
        <p:blipFill rotWithShape="1">
          <a:blip r:embed="rId5" cstate="print"/>
          <a:srcRect b="15872"/>
          <a:stretch/>
        </p:blipFill>
        <p:spPr>
          <a:xfrm>
            <a:off x="1586649" y="4024508"/>
            <a:ext cx="3086100" cy="1742185"/>
          </a:xfrm>
          <a:prstGeom prst="rect">
            <a:avLst/>
          </a:prstGeom>
        </p:spPr>
      </p:pic>
      <p:pic>
        <p:nvPicPr>
          <p:cNvPr id="24" name="object 10">
            <a:extLst>
              <a:ext uri="{FF2B5EF4-FFF2-40B4-BE49-F238E27FC236}">
                <a16:creationId xmlns:a16="http://schemas.microsoft.com/office/drawing/2014/main" id="{63EE9596-AC7F-4E1A-8C14-AF4D98B9112C}"/>
              </a:ext>
            </a:extLst>
          </p:cNvPr>
          <p:cNvPicPr/>
          <p:nvPr/>
        </p:nvPicPr>
        <p:blipFill rotWithShape="1">
          <a:blip r:embed="rId6" cstate="print"/>
          <a:srcRect t="7107" b="10888"/>
          <a:stretch/>
        </p:blipFill>
        <p:spPr>
          <a:xfrm>
            <a:off x="5723580" y="4015955"/>
            <a:ext cx="2806064" cy="1742185"/>
          </a:xfrm>
          <a:prstGeom prst="rect">
            <a:avLst/>
          </a:prstGeom>
        </p:spPr>
      </p:pic>
      <p:sp>
        <p:nvSpPr>
          <p:cNvPr id="25" name="Arrow: Right 24">
            <a:extLst>
              <a:ext uri="{FF2B5EF4-FFF2-40B4-BE49-F238E27FC236}">
                <a16:creationId xmlns:a16="http://schemas.microsoft.com/office/drawing/2014/main" id="{8B347A40-E6F1-1224-140F-76864C78CED1}"/>
              </a:ext>
            </a:extLst>
          </p:cNvPr>
          <p:cNvSpPr/>
          <p:nvPr/>
        </p:nvSpPr>
        <p:spPr>
          <a:xfrm>
            <a:off x="5064523" y="4629872"/>
            <a:ext cx="437561" cy="514350"/>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350"/>
          </a:p>
        </p:txBody>
      </p:sp>
      <p:pic>
        <p:nvPicPr>
          <p:cNvPr id="10" name="Picture 9" descr="Red rectangular signs with white text&#10;&#10;Description automatically generated">
            <a:extLst>
              <a:ext uri="{FF2B5EF4-FFF2-40B4-BE49-F238E27FC236}">
                <a16:creationId xmlns:a16="http://schemas.microsoft.com/office/drawing/2014/main" id="{07591EB5-D75D-A627-4C13-8FDACED75558}"/>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102167" y="3196383"/>
            <a:ext cx="3982641" cy="1285875"/>
          </a:xfrm>
          <a:prstGeom prst="rect">
            <a:avLst/>
          </a:prstGeom>
        </p:spPr>
      </p:pic>
    </p:spTree>
    <p:extLst>
      <p:ext uri="{BB962C8B-B14F-4D97-AF65-F5344CB8AC3E}">
        <p14:creationId xmlns:p14="http://schemas.microsoft.com/office/powerpoint/2010/main" val="3646969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02392CC-CCE6-2107-41CE-61A2A25F4FB9}"/>
              </a:ext>
            </a:extLst>
          </p:cNvPr>
          <p:cNvSpPr/>
          <p:nvPr/>
        </p:nvSpPr>
        <p:spPr>
          <a:xfrm>
            <a:off x="5740116" y="4229100"/>
            <a:ext cx="457200" cy="742950"/>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2" name="object 2"/>
          <p:cNvSpPr txBox="1"/>
          <p:nvPr/>
        </p:nvSpPr>
        <p:spPr>
          <a:xfrm>
            <a:off x="203897" y="5688589"/>
            <a:ext cx="77153" cy="148117"/>
          </a:xfrm>
          <a:prstGeom prst="rect">
            <a:avLst/>
          </a:prstGeom>
        </p:spPr>
        <p:txBody>
          <a:bodyPr vert="horz" wrap="square" lIns="0" tIns="9525" rIns="0" bIns="0" rtlCol="0">
            <a:spAutoFit/>
          </a:bodyPr>
          <a:lstStyle/>
          <a:p>
            <a:pPr marL="9525">
              <a:spcBef>
                <a:spcPts val="75"/>
              </a:spcBef>
            </a:pPr>
            <a:r>
              <a:rPr sz="900" spc="-38">
                <a:solidFill>
                  <a:srgbClr val="888888"/>
                </a:solidFill>
                <a:latin typeface="Calibri"/>
                <a:cs typeface="Calibri"/>
              </a:rPr>
              <a:t>4</a:t>
            </a:r>
            <a:endParaRPr sz="900">
              <a:latin typeface="Calibri"/>
              <a:cs typeface="Calibri"/>
            </a:endParaRPr>
          </a:p>
        </p:txBody>
      </p:sp>
      <p:pic>
        <p:nvPicPr>
          <p:cNvPr id="3" name="object 3"/>
          <p:cNvPicPr/>
          <p:nvPr/>
        </p:nvPicPr>
        <p:blipFill>
          <a:blip r:embed="rId2" cstate="print"/>
          <a:stretch>
            <a:fillRect/>
          </a:stretch>
        </p:blipFill>
        <p:spPr>
          <a:xfrm>
            <a:off x="54865" y="926974"/>
            <a:ext cx="384047" cy="221741"/>
          </a:xfrm>
          <a:prstGeom prst="rect">
            <a:avLst/>
          </a:prstGeom>
        </p:spPr>
      </p:pic>
      <p:sp>
        <p:nvSpPr>
          <p:cNvPr id="7" name="object 7"/>
          <p:cNvSpPr txBox="1"/>
          <p:nvPr/>
        </p:nvSpPr>
        <p:spPr>
          <a:xfrm>
            <a:off x="8751139" y="5601931"/>
            <a:ext cx="77153" cy="148117"/>
          </a:xfrm>
          <a:prstGeom prst="rect">
            <a:avLst/>
          </a:prstGeom>
        </p:spPr>
        <p:txBody>
          <a:bodyPr vert="horz" wrap="square" lIns="0" tIns="9525" rIns="0" bIns="0" rtlCol="0">
            <a:spAutoFit/>
          </a:bodyPr>
          <a:lstStyle/>
          <a:p>
            <a:pPr marL="9525">
              <a:spcBef>
                <a:spcPts val="75"/>
              </a:spcBef>
            </a:pPr>
            <a:r>
              <a:rPr sz="900" spc="-38">
                <a:solidFill>
                  <a:srgbClr val="888888"/>
                </a:solidFill>
                <a:latin typeface="Calibri"/>
                <a:cs typeface="Calibri"/>
              </a:rPr>
              <a:t>4</a:t>
            </a:r>
            <a:endParaRPr sz="900">
              <a:latin typeface="Calibri"/>
              <a:cs typeface="Calibri"/>
            </a:endParaRPr>
          </a:p>
        </p:txBody>
      </p:sp>
      <p:sp>
        <p:nvSpPr>
          <p:cNvPr id="28" name="object 6">
            <a:extLst>
              <a:ext uri="{FF2B5EF4-FFF2-40B4-BE49-F238E27FC236}">
                <a16:creationId xmlns:a16="http://schemas.microsoft.com/office/drawing/2014/main" id="{9BDBF266-489C-0BCF-B0D1-CBA751996F22}"/>
              </a:ext>
            </a:extLst>
          </p:cNvPr>
          <p:cNvSpPr txBox="1">
            <a:spLocks/>
          </p:cNvSpPr>
          <p:nvPr/>
        </p:nvSpPr>
        <p:spPr>
          <a:xfrm>
            <a:off x="301580" y="1203722"/>
            <a:ext cx="8058150" cy="470802"/>
          </a:xfrm>
          <a:prstGeom prst="rect">
            <a:avLst/>
          </a:prstGeom>
        </p:spPr>
        <p:txBody>
          <a:bodyPr vert="horz" wrap="square" lIns="0" tIns="9049" rIns="0" bIns="0" rtlCol="0">
            <a:spAutoFit/>
          </a:bodyPr>
          <a:lstStyle>
            <a:lvl1pPr>
              <a:defRPr sz="4000" b="1" i="0">
                <a:solidFill>
                  <a:schemeClr val="tx1"/>
                </a:solidFill>
                <a:latin typeface="Calibri"/>
                <a:ea typeface="+mj-ea"/>
                <a:cs typeface="Calibri"/>
              </a:defRPr>
            </a:lvl1pPr>
          </a:lstStyle>
          <a:p>
            <a:pPr marL="674846">
              <a:spcBef>
                <a:spcPts val="71"/>
              </a:spcBef>
            </a:pPr>
            <a:r>
              <a:rPr lang="en-CA" sz="3000" spc="-8">
                <a:solidFill>
                  <a:srgbClr val="2E5496"/>
                </a:solidFill>
              </a:rPr>
              <a:t>Eliminating Storm/ Sanitary Cross Connections</a:t>
            </a:r>
            <a:endParaRPr lang="en-CA" sz="3000">
              <a:solidFill>
                <a:srgbClr val="FF0000"/>
              </a:solidFill>
            </a:endParaRPr>
          </a:p>
        </p:txBody>
      </p:sp>
      <p:pic>
        <p:nvPicPr>
          <p:cNvPr id="8" name="Graphic 7" descr="Building outline">
            <a:extLst>
              <a:ext uri="{FF2B5EF4-FFF2-40B4-BE49-F238E27FC236}">
                <a16:creationId xmlns:a16="http://schemas.microsoft.com/office/drawing/2014/main" id="{48F24418-A2CD-EA54-78E4-A2FC696EC9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4400" y="1943100"/>
            <a:ext cx="2082019" cy="2057400"/>
          </a:xfrm>
          <a:prstGeom prst="rect">
            <a:avLst/>
          </a:prstGeom>
        </p:spPr>
      </p:pic>
      <p:cxnSp>
        <p:nvCxnSpPr>
          <p:cNvPr id="10" name="Straight Connector 9">
            <a:extLst>
              <a:ext uri="{FF2B5EF4-FFF2-40B4-BE49-F238E27FC236}">
                <a16:creationId xmlns:a16="http://schemas.microsoft.com/office/drawing/2014/main" id="{ED8A9E03-0F81-F2E0-3919-92807E692279}"/>
              </a:ext>
            </a:extLst>
          </p:cNvPr>
          <p:cNvCxnSpPr/>
          <p:nvPr/>
        </p:nvCxnSpPr>
        <p:spPr>
          <a:xfrm>
            <a:off x="2540977" y="3807619"/>
            <a:ext cx="2602523"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Graphic 14" descr="Taxi outline">
            <a:extLst>
              <a:ext uri="{FF2B5EF4-FFF2-40B4-BE49-F238E27FC236}">
                <a16:creationId xmlns:a16="http://schemas.microsoft.com/office/drawing/2014/main" id="{D0892548-C401-7E7F-9C4F-53B86008FE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40977" y="3421856"/>
            <a:ext cx="390379" cy="385763"/>
          </a:xfrm>
          <a:prstGeom prst="rect">
            <a:avLst/>
          </a:prstGeom>
        </p:spPr>
      </p:pic>
      <p:pic>
        <p:nvPicPr>
          <p:cNvPr id="17" name="Graphic 16" descr="Taxi with solid fill">
            <a:extLst>
              <a:ext uri="{FF2B5EF4-FFF2-40B4-BE49-F238E27FC236}">
                <a16:creationId xmlns:a16="http://schemas.microsoft.com/office/drawing/2014/main" id="{3904EB70-A8A9-EE2B-5527-E24324B39E9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31356" y="3411810"/>
            <a:ext cx="410711" cy="405855"/>
          </a:xfrm>
          <a:prstGeom prst="rect">
            <a:avLst/>
          </a:prstGeom>
        </p:spPr>
      </p:pic>
      <p:pic>
        <p:nvPicPr>
          <p:cNvPr id="18" name="Graphic 17" descr="Taxi with solid fill">
            <a:extLst>
              <a:ext uri="{FF2B5EF4-FFF2-40B4-BE49-F238E27FC236}">
                <a16:creationId xmlns:a16="http://schemas.microsoft.com/office/drawing/2014/main" id="{80DAF0A8-6075-C74A-9F47-CE04DE8EA87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97335" y="3411809"/>
            <a:ext cx="410711" cy="405855"/>
          </a:xfrm>
          <a:prstGeom prst="rect">
            <a:avLst/>
          </a:prstGeom>
        </p:spPr>
      </p:pic>
      <p:pic>
        <p:nvPicPr>
          <p:cNvPr id="19" name="Graphic 18" descr="Taxi outline">
            <a:extLst>
              <a:ext uri="{FF2B5EF4-FFF2-40B4-BE49-F238E27FC236}">
                <a16:creationId xmlns:a16="http://schemas.microsoft.com/office/drawing/2014/main" id="{86F16989-009E-AA97-337B-58A8FC0655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69415" y="3435919"/>
            <a:ext cx="390379" cy="385763"/>
          </a:xfrm>
          <a:prstGeom prst="rect">
            <a:avLst/>
          </a:prstGeom>
        </p:spPr>
      </p:pic>
      <p:sp>
        <p:nvSpPr>
          <p:cNvPr id="22" name="Rectangle: Rounded Corners 21">
            <a:extLst>
              <a:ext uri="{FF2B5EF4-FFF2-40B4-BE49-F238E27FC236}">
                <a16:creationId xmlns:a16="http://schemas.microsoft.com/office/drawing/2014/main" id="{B162CDE9-494D-C00B-2B6F-2AA582AA0A56}"/>
              </a:ext>
            </a:extLst>
          </p:cNvPr>
          <p:cNvSpPr/>
          <p:nvPr/>
        </p:nvSpPr>
        <p:spPr>
          <a:xfrm>
            <a:off x="4418466" y="3771900"/>
            <a:ext cx="285750" cy="514340"/>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350"/>
          </a:p>
        </p:txBody>
      </p:sp>
      <p:pic>
        <p:nvPicPr>
          <p:cNvPr id="23" name="Graphic 22" descr="Taxi outline">
            <a:extLst>
              <a:ext uri="{FF2B5EF4-FFF2-40B4-BE49-F238E27FC236}">
                <a16:creationId xmlns:a16="http://schemas.microsoft.com/office/drawing/2014/main" id="{B542B7D3-7C66-873B-09AD-3FE61A39FC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93830" y="3429000"/>
            <a:ext cx="390379" cy="385763"/>
          </a:xfrm>
          <a:prstGeom prst="rect">
            <a:avLst/>
          </a:prstGeom>
        </p:spPr>
      </p:pic>
      <p:pic>
        <p:nvPicPr>
          <p:cNvPr id="26" name="Graphic 25" descr="Taxi with solid fill">
            <a:extLst>
              <a:ext uri="{FF2B5EF4-FFF2-40B4-BE49-F238E27FC236}">
                <a16:creationId xmlns:a16="http://schemas.microsoft.com/office/drawing/2014/main" id="{1B041F04-09FE-9273-07A2-E8E967F7925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98990" y="3421856"/>
            <a:ext cx="410711" cy="405855"/>
          </a:xfrm>
          <a:prstGeom prst="rect">
            <a:avLst/>
          </a:prstGeom>
        </p:spPr>
      </p:pic>
      <p:sp>
        <p:nvSpPr>
          <p:cNvPr id="27" name="TextBox 26">
            <a:extLst>
              <a:ext uri="{FF2B5EF4-FFF2-40B4-BE49-F238E27FC236}">
                <a16:creationId xmlns:a16="http://schemas.microsoft.com/office/drawing/2014/main" id="{E0DBA80F-D35C-9B53-A5D6-2F5BB8554AB8}"/>
              </a:ext>
            </a:extLst>
          </p:cNvPr>
          <p:cNvSpPr txBox="1"/>
          <p:nvPr/>
        </p:nvSpPr>
        <p:spPr>
          <a:xfrm>
            <a:off x="3371851" y="4079584"/>
            <a:ext cx="1107483" cy="507831"/>
          </a:xfrm>
          <a:prstGeom prst="rect">
            <a:avLst/>
          </a:prstGeom>
          <a:noFill/>
        </p:spPr>
        <p:txBody>
          <a:bodyPr wrap="none" rtlCol="0">
            <a:spAutoFit/>
          </a:bodyPr>
          <a:lstStyle/>
          <a:p>
            <a:r>
              <a:rPr lang="en-US" sz="1350"/>
              <a:t>Catch basin</a:t>
            </a:r>
          </a:p>
          <a:p>
            <a:r>
              <a:rPr lang="en-US" sz="1350"/>
              <a:t>(stormwater)</a:t>
            </a:r>
            <a:endParaRPr lang="en-CA" sz="1350"/>
          </a:p>
        </p:txBody>
      </p:sp>
      <p:sp>
        <p:nvSpPr>
          <p:cNvPr id="29" name="Oval 28">
            <a:extLst>
              <a:ext uri="{FF2B5EF4-FFF2-40B4-BE49-F238E27FC236}">
                <a16:creationId xmlns:a16="http://schemas.microsoft.com/office/drawing/2014/main" id="{FD8E1595-EC54-4183-58EF-E17EEB62C863}"/>
              </a:ext>
            </a:extLst>
          </p:cNvPr>
          <p:cNvSpPr/>
          <p:nvPr/>
        </p:nvSpPr>
        <p:spPr>
          <a:xfrm>
            <a:off x="5772150" y="4686300"/>
            <a:ext cx="396126" cy="400050"/>
          </a:xfrm>
          <a:prstGeom prst="ellips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31" name="Isosceles Triangle 30">
            <a:extLst>
              <a:ext uri="{FF2B5EF4-FFF2-40B4-BE49-F238E27FC236}">
                <a16:creationId xmlns:a16="http://schemas.microsoft.com/office/drawing/2014/main" id="{E60571EC-09A4-21CB-3007-14F6A3CE0879}"/>
              </a:ext>
            </a:extLst>
          </p:cNvPr>
          <p:cNvSpPr/>
          <p:nvPr/>
        </p:nvSpPr>
        <p:spPr>
          <a:xfrm>
            <a:off x="5740116" y="3832622"/>
            <a:ext cx="457200" cy="400050"/>
          </a:xfrm>
          <a:prstGeom prst="triangl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32" name="Rectangle 31">
            <a:extLst>
              <a:ext uri="{FF2B5EF4-FFF2-40B4-BE49-F238E27FC236}">
                <a16:creationId xmlns:a16="http://schemas.microsoft.com/office/drawing/2014/main" id="{E935D81A-9AB2-DA8C-2D93-A98096DA5B24}"/>
              </a:ext>
            </a:extLst>
          </p:cNvPr>
          <p:cNvSpPr/>
          <p:nvPr/>
        </p:nvSpPr>
        <p:spPr>
          <a:xfrm>
            <a:off x="5882991" y="3807619"/>
            <a:ext cx="171450" cy="171440"/>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350"/>
          </a:p>
        </p:txBody>
      </p:sp>
      <p:cxnSp>
        <p:nvCxnSpPr>
          <p:cNvPr id="34" name="Straight Connector 33">
            <a:extLst>
              <a:ext uri="{FF2B5EF4-FFF2-40B4-BE49-F238E27FC236}">
                <a16:creationId xmlns:a16="http://schemas.microsoft.com/office/drawing/2014/main" id="{73D584D7-B599-9EF9-9383-2877A320AC7A}"/>
              </a:ext>
            </a:extLst>
          </p:cNvPr>
          <p:cNvCxnSpPr/>
          <p:nvPr/>
        </p:nvCxnSpPr>
        <p:spPr>
          <a:xfrm>
            <a:off x="5143500" y="3807619"/>
            <a:ext cx="1600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E59823A2-B387-E936-0F1E-B5AF01823CAA}"/>
              </a:ext>
            </a:extLst>
          </p:cNvPr>
          <p:cNvSpPr/>
          <p:nvPr/>
        </p:nvSpPr>
        <p:spPr>
          <a:xfrm>
            <a:off x="5130093" y="3758291"/>
            <a:ext cx="114300" cy="74331"/>
          </a:xfrm>
          <a:prstGeom prst="round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36" name="Rectangle: Rounded Corners 35">
            <a:extLst>
              <a:ext uri="{FF2B5EF4-FFF2-40B4-BE49-F238E27FC236}">
                <a16:creationId xmlns:a16="http://schemas.microsoft.com/office/drawing/2014/main" id="{B722288D-8D22-D277-0596-73A58AF64D87}"/>
              </a:ext>
            </a:extLst>
          </p:cNvPr>
          <p:cNvSpPr/>
          <p:nvPr/>
        </p:nvSpPr>
        <p:spPr>
          <a:xfrm>
            <a:off x="6747510" y="3758291"/>
            <a:ext cx="114300" cy="74331"/>
          </a:xfrm>
          <a:prstGeom prst="round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37" name="TextBox 36">
            <a:extLst>
              <a:ext uri="{FF2B5EF4-FFF2-40B4-BE49-F238E27FC236}">
                <a16:creationId xmlns:a16="http://schemas.microsoft.com/office/drawing/2014/main" id="{9B082664-DDFA-5857-9971-7476F3925072}"/>
              </a:ext>
            </a:extLst>
          </p:cNvPr>
          <p:cNvSpPr txBox="1"/>
          <p:nvPr/>
        </p:nvSpPr>
        <p:spPr>
          <a:xfrm>
            <a:off x="6200776" y="4743450"/>
            <a:ext cx="2380267" cy="300082"/>
          </a:xfrm>
          <a:prstGeom prst="rect">
            <a:avLst/>
          </a:prstGeom>
          <a:noFill/>
        </p:spPr>
        <p:txBody>
          <a:bodyPr wrap="none" rtlCol="0">
            <a:spAutoFit/>
          </a:bodyPr>
          <a:lstStyle/>
          <a:p>
            <a:r>
              <a:rPr lang="en-US" sz="1350"/>
              <a:t>Sanitary Sewer (Region of Peel)</a:t>
            </a:r>
            <a:endParaRPr lang="en-CA" sz="1350"/>
          </a:p>
        </p:txBody>
      </p:sp>
      <p:sp>
        <p:nvSpPr>
          <p:cNvPr id="38" name="TextBox 37">
            <a:extLst>
              <a:ext uri="{FF2B5EF4-FFF2-40B4-BE49-F238E27FC236}">
                <a16:creationId xmlns:a16="http://schemas.microsoft.com/office/drawing/2014/main" id="{469155C3-606C-155A-9F86-EB0571D968AF}"/>
              </a:ext>
            </a:extLst>
          </p:cNvPr>
          <p:cNvSpPr txBox="1"/>
          <p:nvPr/>
        </p:nvSpPr>
        <p:spPr>
          <a:xfrm>
            <a:off x="6168277" y="3093244"/>
            <a:ext cx="1152623" cy="507831"/>
          </a:xfrm>
          <a:prstGeom prst="rect">
            <a:avLst/>
          </a:prstGeom>
          <a:noFill/>
        </p:spPr>
        <p:txBody>
          <a:bodyPr wrap="none" rtlCol="0">
            <a:spAutoFit/>
          </a:bodyPr>
          <a:lstStyle/>
          <a:p>
            <a:r>
              <a:rPr lang="en-US" sz="1350"/>
              <a:t>Maintenance </a:t>
            </a:r>
          </a:p>
          <a:p>
            <a:r>
              <a:rPr lang="en-US" sz="1350"/>
              <a:t>Hole Cover</a:t>
            </a:r>
            <a:endParaRPr lang="en-CA" sz="1350"/>
          </a:p>
        </p:txBody>
      </p:sp>
      <p:cxnSp>
        <p:nvCxnSpPr>
          <p:cNvPr id="40" name="Straight Arrow Connector 39">
            <a:extLst>
              <a:ext uri="{FF2B5EF4-FFF2-40B4-BE49-F238E27FC236}">
                <a16:creationId xmlns:a16="http://schemas.microsoft.com/office/drawing/2014/main" id="{CAD1C723-750A-50D9-55D4-00FB2321E3B3}"/>
              </a:ext>
            </a:extLst>
          </p:cNvPr>
          <p:cNvCxnSpPr>
            <a:cxnSpLocks/>
          </p:cNvCxnSpPr>
          <p:nvPr/>
        </p:nvCxnSpPr>
        <p:spPr>
          <a:xfrm flipH="1">
            <a:off x="5968716" y="3549079"/>
            <a:ext cx="228600" cy="20921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32AED4C2-991D-CCE5-62DC-66456997752A}"/>
              </a:ext>
            </a:extLst>
          </p:cNvPr>
          <p:cNvSpPr txBox="1"/>
          <p:nvPr/>
        </p:nvSpPr>
        <p:spPr>
          <a:xfrm>
            <a:off x="3167284" y="3146865"/>
            <a:ext cx="1045479" cy="300082"/>
          </a:xfrm>
          <a:prstGeom prst="rect">
            <a:avLst/>
          </a:prstGeom>
          <a:noFill/>
        </p:spPr>
        <p:txBody>
          <a:bodyPr wrap="none" rtlCol="0">
            <a:spAutoFit/>
          </a:bodyPr>
          <a:lstStyle/>
          <a:p>
            <a:r>
              <a:rPr lang="en-US" sz="1350"/>
              <a:t>(parking lot)</a:t>
            </a:r>
            <a:endParaRPr lang="en-CA" sz="1350"/>
          </a:p>
        </p:txBody>
      </p:sp>
      <p:sp>
        <p:nvSpPr>
          <p:cNvPr id="43" name="Rectangle 42">
            <a:extLst>
              <a:ext uri="{FF2B5EF4-FFF2-40B4-BE49-F238E27FC236}">
                <a16:creationId xmlns:a16="http://schemas.microsoft.com/office/drawing/2014/main" id="{8E36AC33-C063-50DD-290E-DD22A2061A12}"/>
              </a:ext>
            </a:extLst>
          </p:cNvPr>
          <p:cNvSpPr/>
          <p:nvPr/>
        </p:nvSpPr>
        <p:spPr>
          <a:xfrm rot="1748368">
            <a:off x="4535433" y="4395478"/>
            <a:ext cx="1417919" cy="59915"/>
          </a:xfrm>
          <a:prstGeom prst="rect">
            <a:avLst/>
          </a:prstGeom>
          <a:solidFill>
            <a:schemeClr val="tx2">
              <a:lumMod val="40000"/>
              <a:lumOff val="60000"/>
            </a:schemeClr>
          </a:solidFill>
          <a:ln>
            <a:solidFill>
              <a:schemeClr val="tx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44" name="Isosceles Triangle 43">
            <a:extLst>
              <a:ext uri="{FF2B5EF4-FFF2-40B4-BE49-F238E27FC236}">
                <a16:creationId xmlns:a16="http://schemas.microsoft.com/office/drawing/2014/main" id="{6E2AC522-8065-42C5-C43E-4DC578DE3B67}"/>
              </a:ext>
            </a:extLst>
          </p:cNvPr>
          <p:cNvSpPr/>
          <p:nvPr/>
        </p:nvSpPr>
        <p:spPr>
          <a:xfrm rot="7445122">
            <a:off x="5167587" y="4340211"/>
            <a:ext cx="152312" cy="170447"/>
          </a:xfrm>
          <a:prstGeom prst="triangle">
            <a:avLst/>
          </a:prstGeom>
          <a:solidFill>
            <a:schemeClr val="tx2">
              <a:lumMod val="40000"/>
              <a:lumOff val="60000"/>
            </a:schemeClr>
          </a:solidFill>
          <a:ln>
            <a:solidFill>
              <a:schemeClr val="tx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45" name="Oval 44">
            <a:extLst>
              <a:ext uri="{FF2B5EF4-FFF2-40B4-BE49-F238E27FC236}">
                <a16:creationId xmlns:a16="http://schemas.microsoft.com/office/drawing/2014/main" id="{6AF2D0D4-DCED-185F-2C7B-EDB3657825BF}"/>
              </a:ext>
            </a:extLst>
          </p:cNvPr>
          <p:cNvSpPr/>
          <p:nvPr/>
        </p:nvSpPr>
        <p:spPr>
          <a:xfrm>
            <a:off x="5658751" y="4572000"/>
            <a:ext cx="348615" cy="3429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350"/>
          </a:p>
        </p:txBody>
      </p:sp>
      <p:cxnSp>
        <p:nvCxnSpPr>
          <p:cNvPr id="47" name="Straight Arrow Connector 46">
            <a:extLst>
              <a:ext uri="{FF2B5EF4-FFF2-40B4-BE49-F238E27FC236}">
                <a16:creationId xmlns:a16="http://schemas.microsoft.com/office/drawing/2014/main" id="{6C66A76F-3623-CFEF-2207-19B7D2CC2582}"/>
              </a:ext>
            </a:extLst>
          </p:cNvPr>
          <p:cNvCxnSpPr>
            <a:cxnSpLocks/>
          </p:cNvCxnSpPr>
          <p:nvPr/>
        </p:nvCxnSpPr>
        <p:spPr>
          <a:xfrm flipV="1">
            <a:off x="5165573" y="4840675"/>
            <a:ext cx="460679" cy="24567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600378B-80BD-D799-E968-39BF6A854036}"/>
              </a:ext>
            </a:extLst>
          </p:cNvPr>
          <p:cNvSpPr/>
          <p:nvPr/>
        </p:nvSpPr>
        <p:spPr>
          <a:xfrm>
            <a:off x="3520992" y="4929462"/>
            <a:ext cx="1563217" cy="496244"/>
          </a:xfrm>
          <a:prstGeom prst="rect">
            <a:avLst/>
          </a:pr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500">
                <a:solidFill>
                  <a:srgbClr val="FF0000"/>
                </a:solidFill>
              </a:rPr>
              <a:t>Cross-connection</a:t>
            </a:r>
            <a:endParaRPr lang="en-CA" sz="1500">
              <a:solidFill>
                <a:srgbClr val="FF0000"/>
              </a:solidFill>
            </a:endParaRPr>
          </a:p>
        </p:txBody>
      </p:sp>
      <p:grpSp>
        <p:nvGrpSpPr>
          <p:cNvPr id="5" name="Group 4">
            <a:extLst>
              <a:ext uri="{FF2B5EF4-FFF2-40B4-BE49-F238E27FC236}">
                <a16:creationId xmlns:a16="http://schemas.microsoft.com/office/drawing/2014/main" id="{1578980D-6E5B-9284-1B10-CCFF1B3B1824}"/>
              </a:ext>
            </a:extLst>
          </p:cNvPr>
          <p:cNvGrpSpPr/>
          <p:nvPr/>
        </p:nvGrpSpPr>
        <p:grpSpPr>
          <a:xfrm>
            <a:off x="632278" y="3924913"/>
            <a:ext cx="2189382" cy="1798205"/>
            <a:chOff x="4623262" y="1124554"/>
            <a:chExt cx="2137132" cy="1770635"/>
          </a:xfrm>
        </p:grpSpPr>
        <p:pic>
          <p:nvPicPr>
            <p:cNvPr id="6" name="Picture 5">
              <a:extLst>
                <a:ext uri="{FF2B5EF4-FFF2-40B4-BE49-F238E27FC236}">
                  <a16:creationId xmlns:a16="http://schemas.microsoft.com/office/drawing/2014/main" id="{B62D1F6B-1833-35A3-4BE5-F9FCCA5A304F}"/>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5540562" y="1135083"/>
              <a:ext cx="1213736" cy="1367906"/>
            </a:xfrm>
            <a:prstGeom prst="rect">
              <a:avLst/>
            </a:prstGeom>
            <a:ln w="38100">
              <a:noFill/>
            </a:ln>
          </p:spPr>
        </p:pic>
        <p:pic>
          <p:nvPicPr>
            <p:cNvPr id="9" name="Picture 8">
              <a:extLst>
                <a:ext uri="{FF2B5EF4-FFF2-40B4-BE49-F238E27FC236}">
                  <a16:creationId xmlns:a16="http://schemas.microsoft.com/office/drawing/2014/main" id="{AF42A384-251B-C205-1CA8-F386EBE41638}"/>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4623262" y="1124554"/>
              <a:ext cx="984815" cy="1367907"/>
            </a:xfrm>
            <a:prstGeom prst="rect">
              <a:avLst/>
            </a:prstGeom>
            <a:ln w="38100">
              <a:noFill/>
            </a:ln>
          </p:spPr>
        </p:pic>
        <p:sp>
          <p:nvSpPr>
            <p:cNvPr id="11" name="TextBox 10">
              <a:extLst>
                <a:ext uri="{FF2B5EF4-FFF2-40B4-BE49-F238E27FC236}">
                  <a16:creationId xmlns:a16="http://schemas.microsoft.com/office/drawing/2014/main" id="{DE465BA7-0B56-5E1C-15A0-D85EA7500187}"/>
                </a:ext>
              </a:extLst>
            </p:cNvPr>
            <p:cNvSpPr txBox="1"/>
            <p:nvPr/>
          </p:nvSpPr>
          <p:spPr>
            <a:xfrm>
              <a:off x="4629358" y="2486061"/>
              <a:ext cx="2131036" cy="409128"/>
            </a:xfrm>
            <a:prstGeom prst="rect">
              <a:avLst/>
            </a:prstGeom>
            <a:solidFill>
              <a:srgbClr val="7F7F7F">
                <a:alpha val="69804"/>
              </a:srgbClr>
            </a:solidFill>
          </p:spPr>
          <p:txBody>
            <a:bodyPr wrap="square" rtlCol="0">
              <a:spAutoFit/>
            </a:bodyPr>
            <a:lstStyle/>
            <a:p>
              <a:pPr algn="ctr"/>
              <a:r>
                <a:rPr lang="en-US" sz="1050" b="1">
                  <a:solidFill>
                    <a:schemeClr val="bg1"/>
                  </a:solidFill>
                </a:rPr>
                <a:t>Cross-connected </a:t>
              </a:r>
            </a:p>
            <a:p>
              <a:pPr algn="ctr"/>
              <a:r>
                <a:rPr lang="en-US" sz="1050" b="1">
                  <a:solidFill>
                    <a:schemeClr val="bg1"/>
                  </a:solidFill>
                </a:rPr>
                <a:t>Catch basin</a:t>
              </a:r>
              <a:endParaRPr lang="en-CA" sz="1050" b="1">
                <a:solidFill>
                  <a:schemeClr val="bg1"/>
                </a:solidFill>
              </a:endParaRPr>
            </a:p>
          </p:txBody>
        </p:sp>
      </p:grpSp>
    </p:spTree>
    <p:extLst>
      <p:ext uri="{BB962C8B-B14F-4D97-AF65-F5344CB8AC3E}">
        <p14:creationId xmlns:p14="http://schemas.microsoft.com/office/powerpoint/2010/main" val="4137078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4865" y="926974"/>
            <a:ext cx="384047" cy="221741"/>
          </a:xfrm>
          <a:prstGeom prst="rect">
            <a:avLst/>
          </a:prstGeom>
        </p:spPr>
      </p:pic>
      <p:sp>
        <p:nvSpPr>
          <p:cNvPr id="3" name="object 3"/>
          <p:cNvSpPr txBox="1">
            <a:spLocks noGrp="1"/>
          </p:cNvSpPr>
          <p:nvPr>
            <p:ph type="title"/>
          </p:nvPr>
        </p:nvSpPr>
        <p:spPr>
          <a:xfrm>
            <a:off x="687705" y="1158616"/>
            <a:ext cx="4741546" cy="470802"/>
          </a:xfrm>
          <a:prstGeom prst="rect">
            <a:avLst/>
          </a:prstGeom>
        </p:spPr>
        <p:txBody>
          <a:bodyPr vert="horz" wrap="square" lIns="0" tIns="9049" rIns="0" bIns="0" rtlCol="0" anchor="t" anchorCtr="0">
            <a:spAutoFit/>
          </a:bodyPr>
          <a:lstStyle/>
          <a:p>
            <a:pPr marL="9525">
              <a:spcBef>
                <a:spcPts val="71"/>
              </a:spcBef>
            </a:pPr>
            <a:r>
              <a:t>Priorit</a:t>
            </a:r>
            <a:r>
              <a:rPr lang="en-US"/>
              <a:t>izing our Work</a:t>
            </a:r>
            <a:endParaRPr spc="-8"/>
          </a:p>
        </p:txBody>
      </p:sp>
      <p:sp>
        <p:nvSpPr>
          <p:cNvPr id="4" name="object 4"/>
          <p:cNvSpPr txBox="1">
            <a:spLocks noGrp="1"/>
          </p:cNvSpPr>
          <p:nvPr>
            <p:ph type="body" idx="1"/>
          </p:nvPr>
        </p:nvSpPr>
        <p:spPr>
          <a:xfrm>
            <a:off x="687704" y="1949739"/>
            <a:ext cx="4508822" cy="2266165"/>
          </a:xfrm>
          <a:prstGeom prst="rect">
            <a:avLst/>
          </a:prstGeom>
        </p:spPr>
        <p:txBody>
          <a:bodyPr vert="horz" wrap="square" lIns="0" tIns="9049" rIns="0" bIns="0" rtlCol="0">
            <a:spAutoFit/>
          </a:bodyPr>
          <a:lstStyle/>
          <a:p>
            <a:pPr marL="223838" indent="-214313">
              <a:spcBef>
                <a:spcPts val="71"/>
              </a:spcBef>
              <a:buFont typeface="Arial" panose="020B0604020202020204" pitchFamily="34" charset="0"/>
              <a:buChar char="•"/>
            </a:pPr>
            <a:r>
              <a:rPr lang="en-US" sz="1500">
                <a:solidFill>
                  <a:schemeClr val="tx2"/>
                </a:solidFill>
                <a:latin typeface="Arial" panose="020B0604020202020204" pitchFamily="34" charset="0"/>
                <a:cs typeface="Arial" panose="020B0604020202020204" pitchFamily="34" charset="0"/>
              </a:rPr>
              <a:t>Prioritizing reviews of the sanitary system most impacted by Inflow and Infiltration of stormwater and groundwater</a:t>
            </a:r>
          </a:p>
          <a:p>
            <a:pPr marL="223838" indent="-214313">
              <a:spcBef>
                <a:spcPts val="71"/>
              </a:spcBef>
              <a:buFont typeface="Arial" panose="020B0604020202020204" pitchFamily="34" charset="0"/>
              <a:buChar char="•"/>
            </a:pPr>
            <a:endParaRPr lang="en-US" sz="600">
              <a:solidFill>
                <a:schemeClr val="tx2"/>
              </a:solidFill>
              <a:latin typeface="Arial" panose="020B0604020202020204" pitchFamily="34" charset="0"/>
              <a:cs typeface="Arial" panose="020B0604020202020204" pitchFamily="34" charset="0"/>
            </a:endParaRPr>
          </a:p>
          <a:p>
            <a:pPr marL="223838" indent="-214313">
              <a:spcBef>
                <a:spcPts val="71"/>
              </a:spcBef>
              <a:buFont typeface="Arial" panose="020B0604020202020204" pitchFamily="34" charset="0"/>
              <a:buChar char="•"/>
            </a:pPr>
            <a:r>
              <a:rPr lang="en-US" sz="1500" spc="-8">
                <a:solidFill>
                  <a:schemeClr val="tx2"/>
                </a:solidFill>
                <a:latin typeface="Arial" panose="020B0604020202020204" pitchFamily="34" charset="0"/>
                <a:cs typeface="Arial" panose="020B0604020202020204" pitchFamily="34" charset="0"/>
              </a:rPr>
              <a:t>Where we cannot address solutions directly it is often more economical to develop </a:t>
            </a:r>
            <a:r>
              <a:rPr lang="en-US" sz="1500" spc="-8">
                <a:solidFill>
                  <a:srgbClr val="FF0000"/>
                </a:solidFill>
                <a:latin typeface="Arial" panose="020B0604020202020204" pitchFamily="34" charset="0"/>
                <a:cs typeface="Arial" panose="020B0604020202020204" pitchFamily="34" charset="0"/>
              </a:rPr>
              <a:t>adaptation solutions</a:t>
            </a:r>
          </a:p>
          <a:p>
            <a:pPr marL="566738" lvl="1" indent="-214313">
              <a:spcBef>
                <a:spcPts val="71"/>
              </a:spcBef>
              <a:buFont typeface="Arial" panose="020B0604020202020204" pitchFamily="34" charset="0"/>
              <a:buChar char="•"/>
            </a:pPr>
            <a:r>
              <a:rPr lang="en-US" sz="1500" spc="-8">
                <a:solidFill>
                  <a:srgbClr val="FF0000"/>
                </a:solidFill>
                <a:latin typeface="Arial" panose="020B0604020202020204" pitchFamily="34" charset="0"/>
                <a:cs typeface="Arial" panose="020B0604020202020204" pitchFamily="34" charset="0"/>
              </a:rPr>
              <a:t>Storage</a:t>
            </a:r>
          </a:p>
          <a:p>
            <a:pPr marL="566738" lvl="1" indent="-214313">
              <a:spcBef>
                <a:spcPts val="71"/>
              </a:spcBef>
              <a:buFont typeface="Arial" panose="020B0604020202020204" pitchFamily="34" charset="0"/>
              <a:buChar char="•"/>
            </a:pPr>
            <a:r>
              <a:rPr lang="en-US" sz="1500" spc="-8">
                <a:solidFill>
                  <a:srgbClr val="FF0000"/>
                </a:solidFill>
                <a:latin typeface="Arial" panose="020B0604020202020204" pitchFamily="34" charset="0"/>
                <a:cs typeface="Arial" panose="020B0604020202020204" pitchFamily="34" charset="0"/>
              </a:rPr>
              <a:t>Treatment expansion</a:t>
            </a:r>
          </a:p>
          <a:p>
            <a:pPr marL="566738" lvl="1" indent="-214313">
              <a:spcBef>
                <a:spcPts val="71"/>
              </a:spcBef>
              <a:buFont typeface="Arial" panose="020B0604020202020204" pitchFamily="34" charset="0"/>
              <a:buChar char="•"/>
            </a:pPr>
            <a:endParaRPr sz="1650" spc="-8">
              <a:solidFill>
                <a:srgbClr val="FF0000"/>
              </a:solidFill>
              <a:latin typeface="Arial" panose="020B0604020202020204" pitchFamily="34" charset="0"/>
              <a:cs typeface="Arial" panose="020B0604020202020204" pitchFamily="34" charset="0"/>
            </a:endParaRPr>
          </a:p>
        </p:txBody>
      </p:sp>
      <p:pic>
        <p:nvPicPr>
          <p:cNvPr id="6" name="object 6"/>
          <p:cNvPicPr/>
          <p:nvPr/>
        </p:nvPicPr>
        <p:blipFill>
          <a:blip r:embed="rId3" cstate="print"/>
          <a:stretch>
            <a:fillRect/>
          </a:stretch>
        </p:blipFill>
        <p:spPr>
          <a:xfrm>
            <a:off x="5636132" y="1131571"/>
            <a:ext cx="3145536" cy="4505705"/>
          </a:xfrm>
          <a:prstGeom prst="rect">
            <a:avLst/>
          </a:prstGeom>
        </p:spPr>
      </p:pic>
      <p:pic>
        <p:nvPicPr>
          <p:cNvPr id="9" name="object 9"/>
          <p:cNvPicPr/>
          <p:nvPr/>
        </p:nvPicPr>
        <p:blipFill>
          <a:blip r:embed="rId4" cstate="print"/>
          <a:stretch>
            <a:fillRect/>
          </a:stretch>
        </p:blipFill>
        <p:spPr>
          <a:xfrm>
            <a:off x="972694" y="4561713"/>
            <a:ext cx="3989069" cy="1075563"/>
          </a:xfrm>
          <a:prstGeom prst="rect">
            <a:avLst/>
          </a:prstGeom>
        </p:spPr>
      </p:pic>
      <p:sp>
        <p:nvSpPr>
          <p:cNvPr id="11" name="object 11"/>
          <p:cNvSpPr txBox="1">
            <a:spLocks noGrp="1"/>
          </p:cNvSpPr>
          <p:nvPr>
            <p:ph type="sldNum" sz="quarter" idx="7"/>
          </p:nvPr>
        </p:nvSpPr>
        <p:spPr>
          <a:xfrm>
            <a:off x="206871" y="6479884"/>
            <a:ext cx="244475" cy="177800"/>
          </a:xfrm>
          <a:prstGeom prst="rect">
            <a:avLst/>
          </a:prstGeom>
        </p:spPr>
        <p:txBody>
          <a:bodyPr vert="horz" wrap="square" lIns="0" tIns="0" rIns="0" bIns="0" rtlCol="0">
            <a:spAutoFit/>
          </a:bodyPr>
          <a:lstStyle>
            <a:defPPr>
              <a:defRPr kern="0"/>
            </a:defPPr>
            <a:lvl1pPr>
              <a:defRPr sz="1200" b="0" i="0">
                <a:solidFill>
                  <a:srgbClr val="888888"/>
                </a:solidFill>
                <a:latin typeface="Calibri"/>
                <a:cs typeface="Calibri"/>
              </a:defRPr>
            </a:lvl1pPr>
          </a:lstStyle>
          <a:p>
            <a:pPr marL="77470">
              <a:lnSpc>
                <a:spcPts val="1240"/>
              </a:lnSpc>
            </a:pPr>
            <a:fld id="{81D60167-4931-47E6-BA6A-407CBD079E47}" type="slidenum">
              <a:rPr lang="en-US" spc="-50" smtClean="0"/>
              <a:pPr marL="77470">
                <a:lnSpc>
                  <a:spcPts val="1240"/>
                </a:lnSpc>
              </a:pPr>
              <a:t>28</a:t>
            </a:fld>
            <a:endParaRPr spc="-19"/>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4865" y="926974"/>
            <a:ext cx="384047" cy="221741"/>
          </a:xfrm>
          <a:prstGeom prst="rect">
            <a:avLst/>
          </a:prstGeom>
        </p:spPr>
      </p:pic>
      <p:sp>
        <p:nvSpPr>
          <p:cNvPr id="10" name="object 10"/>
          <p:cNvSpPr txBox="1"/>
          <p:nvPr/>
        </p:nvSpPr>
        <p:spPr>
          <a:xfrm>
            <a:off x="5361286" y="2380987"/>
            <a:ext cx="43339" cy="170752"/>
          </a:xfrm>
          <a:prstGeom prst="rect">
            <a:avLst/>
          </a:prstGeom>
        </p:spPr>
        <p:txBody>
          <a:bodyPr vert="horz" wrap="square" lIns="0" tIns="0" rIns="0" bIns="0" rtlCol="0">
            <a:spAutoFit/>
          </a:bodyPr>
          <a:lstStyle/>
          <a:p>
            <a:pPr>
              <a:lnSpc>
                <a:spcPts val="1283"/>
              </a:lnSpc>
            </a:pPr>
            <a:r>
              <a:rPr sz="1350" spc="-38">
                <a:solidFill>
                  <a:srgbClr val="FFFFFF"/>
                </a:solidFill>
                <a:latin typeface="Calibri"/>
                <a:cs typeface="Calibri"/>
              </a:rPr>
              <a:t>.</a:t>
            </a:r>
            <a:endParaRPr sz="1350">
              <a:latin typeface="Calibri"/>
              <a:cs typeface="Calibri"/>
            </a:endParaRPr>
          </a:p>
        </p:txBody>
      </p:sp>
      <p:sp>
        <p:nvSpPr>
          <p:cNvPr id="12" name="object 12"/>
          <p:cNvSpPr txBox="1">
            <a:spLocks noGrp="1"/>
          </p:cNvSpPr>
          <p:nvPr>
            <p:ph type="title"/>
          </p:nvPr>
        </p:nvSpPr>
        <p:spPr>
          <a:xfrm>
            <a:off x="642784" y="1019840"/>
            <a:ext cx="8243741" cy="932467"/>
          </a:xfrm>
          <a:prstGeom prst="rect">
            <a:avLst/>
          </a:prstGeom>
        </p:spPr>
        <p:txBody>
          <a:bodyPr vert="horz" wrap="square" lIns="0" tIns="9049" rIns="0" bIns="0" rtlCol="0" anchor="t" anchorCtr="0">
            <a:spAutoFit/>
          </a:bodyPr>
          <a:lstStyle/>
          <a:p>
            <a:pPr marL="9525">
              <a:spcBef>
                <a:spcPts val="71"/>
              </a:spcBef>
            </a:pPr>
            <a:r>
              <a:rPr spc="-8">
                <a:solidFill>
                  <a:srgbClr val="2E5496"/>
                </a:solidFill>
              </a:rPr>
              <a:t>Work</a:t>
            </a:r>
            <a:r>
              <a:rPr spc="-109">
                <a:solidFill>
                  <a:srgbClr val="2E5496"/>
                </a:solidFill>
              </a:rPr>
              <a:t> </a:t>
            </a:r>
            <a:r>
              <a:rPr>
                <a:solidFill>
                  <a:srgbClr val="2E5496"/>
                </a:solidFill>
              </a:rPr>
              <a:t>Completed</a:t>
            </a:r>
            <a:r>
              <a:rPr lang="en-US">
                <a:solidFill>
                  <a:srgbClr val="2E5496"/>
                </a:solidFill>
              </a:rPr>
              <a:t> to reduce basement flooding</a:t>
            </a:r>
            <a:r>
              <a:rPr spc="-105">
                <a:solidFill>
                  <a:srgbClr val="2E5496"/>
                </a:solidFill>
              </a:rPr>
              <a:t> </a:t>
            </a:r>
            <a:r>
              <a:rPr spc="-83"/>
              <a:t> </a:t>
            </a:r>
            <a:r>
              <a:rPr lang="en-US" spc="-83"/>
              <a:t>S</a:t>
            </a:r>
            <a:r>
              <a:rPr lang="en-US"/>
              <a:t>ince</a:t>
            </a:r>
            <a:r>
              <a:rPr spc="-109"/>
              <a:t> </a:t>
            </a:r>
            <a:r>
              <a:rPr spc="-15"/>
              <a:t>2013</a:t>
            </a:r>
            <a:r>
              <a:rPr lang="en-US" spc="-15"/>
              <a:t> – Ward 3</a:t>
            </a:r>
          </a:p>
        </p:txBody>
      </p:sp>
      <p:sp>
        <p:nvSpPr>
          <p:cNvPr id="29" name="object 29"/>
          <p:cNvSpPr txBox="1">
            <a:spLocks noGrp="1"/>
          </p:cNvSpPr>
          <p:nvPr>
            <p:ph type="sldNum" sz="quarter" idx="7"/>
          </p:nvPr>
        </p:nvSpPr>
        <p:spPr>
          <a:xfrm>
            <a:off x="206871" y="6479884"/>
            <a:ext cx="244475" cy="177800"/>
          </a:xfrm>
          <a:prstGeom prst="rect">
            <a:avLst/>
          </a:prstGeom>
        </p:spPr>
        <p:txBody>
          <a:bodyPr vert="horz" wrap="square" lIns="0" tIns="0" rIns="0" bIns="0" rtlCol="0">
            <a:spAutoFit/>
          </a:bodyPr>
          <a:lstStyle>
            <a:defPPr>
              <a:defRPr kern="0"/>
            </a:defPPr>
            <a:lvl1pPr>
              <a:defRPr sz="1200" b="0" i="0">
                <a:solidFill>
                  <a:srgbClr val="888888"/>
                </a:solidFill>
                <a:latin typeface="Calibri"/>
                <a:cs typeface="Calibri"/>
              </a:defRPr>
            </a:lvl1pPr>
          </a:lstStyle>
          <a:p>
            <a:pPr marL="77470">
              <a:lnSpc>
                <a:spcPts val="1240"/>
              </a:lnSpc>
            </a:pPr>
            <a:fld id="{81D60167-4931-47E6-BA6A-407CBD079E47}" type="slidenum">
              <a:rPr lang="en-US" spc="-50" smtClean="0"/>
              <a:pPr marL="77470">
                <a:lnSpc>
                  <a:spcPts val="1240"/>
                </a:lnSpc>
              </a:pPr>
              <a:t>29</a:t>
            </a:fld>
            <a:endParaRPr spc="-19"/>
          </a:p>
        </p:txBody>
      </p:sp>
      <p:sp>
        <p:nvSpPr>
          <p:cNvPr id="30" name="TextBox 29">
            <a:extLst>
              <a:ext uri="{FF2B5EF4-FFF2-40B4-BE49-F238E27FC236}">
                <a16:creationId xmlns:a16="http://schemas.microsoft.com/office/drawing/2014/main" id="{70FF9654-B2B2-A21E-7649-2BA14807D32B}"/>
              </a:ext>
            </a:extLst>
          </p:cNvPr>
          <p:cNvSpPr txBox="1"/>
          <p:nvPr/>
        </p:nvSpPr>
        <p:spPr>
          <a:xfrm>
            <a:off x="644110" y="2140920"/>
            <a:ext cx="3756440" cy="3070071"/>
          </a:xfrm>
          <a:prstGeom prst="rect">
            <a:avLst/>
          </a:prstGeom>
          <a:solidFill>
            <a:srgbClr val="FFFF99"/>
          </a:solidFill>
        </p:spPr>
        <p:txBody>
          <a:bodyPr wrap="square" lIns="68580" tIns="34290" rIns="68580" bIns="34290" rtlCol="0" anchor="t">
            <a:spAutoFit/>
          </a:bodyPr>
          <a:lstStyle/>
          <a:p>
            <a:endParaRPr lang="en-US" sz="600" b="1">
              <a:solidFill>
                <a:schemeClr val="tx2"/>
              </a:solidFill>
            </a:endParaRPr>
          </a:p>
          <a:p>
            <a:r>
              <a:rPr lang="en-US" b="1">
                <a:solidFill>
                  <a:schemeClr val="tx2"/>
                </a:solidFill>
              </a:rPr>
              <a:t>Ward 3 – Inflow &amp; Infiltration - COMPLETED</a:t>
            </a:r>
          </a:p>
          <a:p>
            <a:endParaRPr lang="en-US" b="1">
              <a:solidFill>
                <a:schemeClr val="tx2"/>
              </a:solidFill>
            </a:endParaRPr>
          </a:p>
          <a:p>
            <a:pPr marL="214313" indent="-214313">
              <a:buFont typeface="Arial" panose="020B0604020202020204" pitchFamily="34" charset="0"/>
              <a:buChar char="•"/>
            </a:pPr>
            <a:r>
              <a:rPr lang="en-US" sz="1500">
                <a:solidFill>
                  <a:schemeClr val="tx2"/>
                </a:solidFill>
              </a:rPr>
              <a:t>98% of the sanitary sewers have been inspected by CCTV and repaired as required</a:t>
            </a:r>
          </a:p>
          <a:p>
            <a:pPr marL="214313" indent="-214313">
              <a:buFont typeface="Arial" panose="020B0604020202020204" pitchFamily="34" charset="0"/>
              <a:buChar char="•"/>
            </a:pPr>
            <a:r>
              <a:rPr lang="en-US" sz="1500">
                <a:solidFill>
                  <a:schemeClr val="tx2"/>
                </a:solidFill>
              </a:rPr>
              <a:t>98% of the sanitary sewers have been smoke tested to find </a:t>
            </a:r>
            <a:r>
              <a:rPr lang="en-US" sz="1500">
                <a:solidFill>
                  <a:srgbClr val="FF0000"/>
                </a:solidFill>
              </a:rPr>
              <a:t>leaks</a:t>
            </a:r>
            <a:r>
              <a:rPr lang="en-US" sz="1500">
                <a:solidFill>
                  <a:schemeClr val="tx2"/>
                </a:solidFill>
              </a:rPr>
              <a:t> and </a:t>
            </a:r>
            <a:r>
              <a:rPr lang="en-US" sz="1500">
                <a:solidFill>
                  <a:srgbClr val="FF0000"/>
                </a:solidFill>
              </a:rPr>
              <a:t>cross-connections</a:t>
            </a:r>
          </a:p>
          <a:p>
            <a:pPr marL="214313" indent="-214313">
              <a:buFont typeface="Arial" panose="020B0604020202020204" pitchFamily="34" charset="0"/>
              <a:buChar char="•"/>
            </a:pPr>
            <a:r>
              <a:rPr lang="en-US" sz="1350">
                <a:solidFill>
                  <a:schemeClr val="tx2"/>
                </a:solidFill>
              </a:rPr>
              <a:t>All but 92 </a:t>
            </a:r>
            <a:r>
              <a:rPr lang="en-US" sz="1350">
                <a:solidFill>
                  <a:srgbClr val="FF0000"/>
                </a:solidFill>
              </a:rPr>
              <a:t>downspouts</a:t>
            </a:r>
            <a:r>
              <a:rPr lang="en-US" sz="1350">
                <a:solidFill>
                  <a:schemeClr val="tx2"/>
                </a:solidFill>
              </a:rPr>
              <a:t> have been disconnected</a:t>
            </a:r>
          </a:p>
          <a:p>
            <a:pPr marL="214313" indent="-214313">
              <a:buFont typeface="Arial" panose="020B0604020202020204" pitchFamily="34" charset="0"/>
              <a:buChar char="•"/>
            </a:pPr>
            <a:r>
              <a:rPr lang="en-US" sz="1350">
                <a:solidFill>
                  <a:schemeClr val="tx2"/>
                </a:solidFill>
              </a:rPr>
              <a:t>12 Flow meters installed to track flows in real time</a:t>
            </a:r>
          </a:p>
          <a:p>
            <a:pPr marL="214313" indent="-214313">
              <a:buFont typeface="Arial" panose="020B0604020202020204" pitchFamily="34" charset="0"/>
              <a:buChar char="•"/>
            </a:pPr>
            <a:endParaRPr lang="en-US" sz="1350">
              <a:solidFill>
                <a:schemeClr val="tx2"/>
              </a:solidFill>
            </a:endParaRPr>
          </a:p>
          <a:p>
            <a:pPr marL="214313" indent="-214313">
              <a:buFont typeface="Arial" panose="020B0604020202020204" pitchFamily="34" charset="0"/>
              <a:buChar char="•"/>
            </a:pPr>
            <a:endParaRPr lang="en-US" sz="600">
              <a:solidFill>
                <a:schemeClr val="tx2"/>
              </a:solidFill>
            </a:endParaRPr>
          </a:p>
        </p:txBody>
      </p:sp>
      <p:sp>
        <p:nvSpPr>
          <p:cNvPr id="3" name="TextBox 2">
            <a:extLst>
              <a:ext uri="{FF2B5EF4-FFF2-40B4-BE49-F238E27FC236}">
                <a16:creationId xmlns:a16="http://schemas.microsoft.com/office/drawing/2014/main" id="{B2F054E3-CB89-A1FD-6571-D3F2F3B4784C}"/>
              </a:ext>
            </a:extLst>
          </p:cNvPr>
          <p:cNvSpPr txBox="1"/>
          <p:nvPr/>
        </p:nvSpPr>
        <p:spPr>
          <a:xfrm>
            <a:off x="5006364" y="2095201"/>
            <a:ext cx="3360514" cy="2793072"/>
          </a:xfrm>
          <a:prstGeom prst="rect">
            <a:avLst/>
          </a:prstGeom>
          <a:solidFill>
            <a:srgbClr val="FFFF99"/>
          </a:solidFill>
        </p:spPr>
        <p:txBody>
          <a:bodyPr wrap="square" lIns="68580" tIns="34290" rIns="68580" bIns="34290" rtlCol="0" anchor="t">
            <a:spAutoFit/>
          </a:bodyPr>
          <a:lstStyle/>
          <a:p>
            <a:endParaRPr lang="en-US" sz="600" b="1">
              <a:solidFill>
                <a:schemeClr val="tx2"/>
              </a:solidFill>
            </a:endParaRPr>
          </a:p>
          <a:p>
            <a:r>
              <a:rPr lang="en-US" b="1">
                <a:solidFill>
                  <a:schemeClr val="tx2"/>
                </a:solidFill>
              </a:rPr>
              <a:t>Ward 3 Projects COMPLETED</a:t>
            </a:r>
          </a:p>
          <a:p>
            <a:endParaRPr lang="en-US" b="1">
              <a:solidFill>
                <a:schemeClr val="tx2"/>
              </a:solidFill>
            </a:endParaRPr>
          </a:p>
          <a:p>
            <a:pPr marL="214313" indent="-214313">
              <a:buFont typeface="Arial" panose="020B0604020202020204" pitchFamily="34" charset="0"/>
              <a:buChar char="•"/>
            </a:pPr>
            <a:r>
              <a:rPr lang="en-US" sz="1500" b="1" err="1">
                <a:solidFill>
                  <a:schemeClr val="tx2"/>
                </a:solidFill>
              </a:rPr>
              <a:t>Ponytrail</a:t>
            </a:r>
            <a:r>
              <a:rPr lang="en-US" sz="1500" b="1">
                <a:solidFill>
                  <a:schemeClr val="tx2"/>
                </a:solidFill>
              </a:rPr>
              <a:t> Bypass </a:t>
            </a:r>
            <a:r>
              <a:rPr lang="en-US" sz="1500">
                <a:solidFill>
                  <a:schemeClr val="tx2"/>
                </a:solidFill>
              </a:rPr>
              <a:t>– COMPLETED 2019</a:t>
            </a:r>
          </a:p>
          <a:p>
            <a:pPr marL="214313" indent="-214313">
              <a:buFont typeface="Arial" panose="020B0604020202020204" pitchFamily="34" charset="0"/>
              <a:buChar char="•"/>
            </a:pPr>
            <a:r>
              <a:rPr lang="en-US" sz="1500" b="1">
                <a:solidFill>
                  <a:schemeClr val="tx2"/>
                </a:solidFill>
              </a:rPr>
              <a:t>Bloor Street, Bridgewood Drive improvements </a:t>
            </a:r>
            <a:r>
              <a:rPr lang="en-US" sz="1500">
                <a:solidFill>
                  <a:schemeClr val="tx2"/>
                </a:solidFill>
              </a:rPr>
              <a:t>– COMPLETED 2017</a:t>
            </a:r>
          </a:p>
          <a:p>
            <a:pPr marL="214313" indent="-214313">
              <a:buFont typeface="Arial" panose="020B0604020202020204" pitchFamily="34" charset="0"/>
              <a:buChar char="•"/>
            </a:pPr>
            <a:r>
              <a:rPr lang="en-US" sz="1500" b="1">
                <a:solidFill>
                  <a:schemeClr val="tx2"/>
                </a:solidFill>
              </a:rPr>
              <a:t>Cawthra Road Relief Sewer </a:t>
            </a:r>
            <a:r>
              <a:rPr lang="en-US" sz="1500">
                <a:solidFill>
                  <a:schemeClr val="tx2"/>
                </a:solidFill>
              </a:rPr>
              <a:t>– Phase 1 and 2 COMPLETED 2021</a:t>
            </a:r>
          </a:p>
          <a:p>
            <a:pPr marL="214313" indent="-214313">
              <a:buFont typeface="Arial" panose="020B0604020202020204" pitchFamily="34" charset="0"/>
              <a:buChar char="•"/>
            </a:pPr>
            <a:r>
              <a:rPr lang="en-US" sz="1500">
                <a:solidFill>
                  <a:schemeClr val="tx2"/>
                </a:solidFill>
              </a:rPr>
              <a:t>Maintenance hole “candy canes” – COMPLETED</a:t>
            </a:r>
          </a:p>
          <a:p>
            <a:pPr marL="214313" indent="-214313">
              <a:buFont typeface="Arial" panose="020B0604020202020204" pitchFamily="34" charset="0"/>
              <a:buChar char="•"/>
            </a:pPr>
            <a:r>
              <a:rPr lang="en-US" sz="1500">
                <a:solidFill>
                  <a:schemeClr val="tx2"/>
                </a:solidFill>
              </a:rPr>
              <a:t>State of Good repair sewer relining – Numerous areas completed</a:t>
            </a:r>
          </a:p>
        </p:txBody>
      </p:sp>
      <p:pic>
        <p:nvPicPr>
          <p:cNvPr id="7" name="Picture 6" descr="A green circle with a check mark&#10;&#10;Description automatically generated">
            <a:extLst>
              <a:ext uri="{FF2B5EF4-FFF2-40B4-BE49-F238E27FC236}">
                <a16:creationId xmlns:a16="http://schemas.microsoft.com/office/drawing/2014/main" id="{598450E4-FD7E-7DB9-E743-178D34251662}"/>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837688" y="1828800"/>
            <a:ext cx="880228" cy="880228"/>
          </a:xfrm>
          <a:prstGeom prst="rect">
            <a:avLst/>
          </a:prstGeom>
        </p:spPr>
      </p:pic>
      <p:pic>
        <p:nvPicPr>
          <p:cNvPr id="8" name="Picture 7" descr="A green circle with a check mark&#10;&#10;Description automatically generated">
            <a:extLst>
              <a:ext uri="{FF2B5EF4-FFF2-40B4-BE49-F238E27FC236}">
                <a16:creationId xmlns:a16="http://schemas.microsoft.com/office/drawing/2014/main" id="{6FD08CB7-F1EA-5328-6713-221D299455FB}"/>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837158" y="1794954"/>
            <a:ext cx="880228" cy="88022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C82AB8-FBE6-99A5-E228-11F9E53916D4}"/>
              </a:ext>
            </a:extLst>
          </p:cNvPr>
          <p:cNvSpPr txBox="1"/>
          <p:nvPr/>
        </p:nvSpPr>
        <p:spPr>
          <a:xfrm>
            <a:off x="19397" y="1584087"/>
            <a:ext cx="9126065" cy="4185761"/>
          </a:xfrm>
          <a:prstGeom prst="rect">
            <a:avLst/>
          </a:prstGeom>
          <a:noFill/>
        </p:spPr>
        <p:txBody>
          <a:bodyPr wrap="square" rtlCol="0">
            <a:spAutoFit/>
          </a:bodyPr>
          <a:lstStyle/>
          <a:p>
            <a:pPr marL="457200" indent="-457200">
              <a:buAutoNum type="arabicPeriod"/>
            </a:pPr>
            <a:r>
              <a:rPr lang="en-US" sz="1400" dirty="0">
                <a:solidFill>
                  <a:schemeClr val="bg1"/>
                </a:solidFill>
                <a:latin typeface="Arial" panose="020B0604020202020204" pitchFamily="34" charset="0"/>
                <a:cs typeface="Arial" panose="020B0604020202020204" pitchFamily="34" charset="0"/>
              </a:rPr>
              <a:t>Motion Brought Forward on July 31</a:t>
            </a:r>
            <a:r>
              <a:rPr lang="en-US" sz="1400" baseline="30000" dirty="0">
                <a:solidFill>
                  <a:schemeClr val="bg1"/>
                </a:solidFill>
                <a:latin typeface="Arial" panose="020B0604020202020204" pitchFamily="34" charset="0"/>
                <a:cs typeface="Arial" panose="020B0604020202020204" pitchFamily="34" charset="0"/>
              </a:rPr>
              <a:t>st</a:t>
            </a:r>
            <a:r>
              <a:rPr lang="en-US" sz="1400" dirty="0">
                <a:solidFill>
                  <a:schemeClr val="bg1"/>
                </a:solidFill>
                <a:latin typeface="Arial" panose="020B0604020202020204" pitchFamily="34" charset="0"/>
                <a:cs typeface="Arial" panose="020B0604020202020204" pitchFamily="34" charset="0"/>
              </a:rPr>
              <a:t>, 2024 – In my motion, I acknowledged that while the city has invested significantly in climate change mitigation through the capital plan—such as the Little Etobicoke Creek Strategy Plan, Dixie Dundas flood mitigation projects, and </a:t>
            </a:r>
            <a:r>
              <a:rPr lang="en-US" sz="1400" dirty="0" err="1">
                <a:solidFill>
                  <a:schemeClr val="bg1"/>
                </a:solidFill>
                <a:latin typeface="Arial" panose="020B0604020202020204" pitchFamily="34" charset="0"/>
                <a:cs typeface="Arial" panose="020B0604020202020204" pitchFamily="34" charset="0"/>
              </a:rPr>
              <a:t>Lisgar</a:t>
            </a:r>
            <a:r>
              <a:rPr lang="en-US" sz="1400" dirty="0">
                <a:solidFill>
                  <a:schemeClr val="bg1"/>
                </a:solidFill>
                <a:latin typeface="Arial" panose="020B0604020202020204" pitchFamily="34" charset="0"/>
                <a:cs typeface="Arial" panose="020B0604020202020204" pitchFamily="34" charset="0"/>
              </a:rPr>
              <a:t> and Cooks initiatives—more needs to be done to address the immediate needs of residents and businesses. My motion requested that staff provide a corporate report proposing immediate, short-term, mid-term, and long-term solutions, as well as collaborate with other stakeholders.</a:t>
            </a:r>
          </a:p>
          <a:p>
            <a:pPr marL="457200" indent="-457200">
              <a:buAutoNum type="arabicPeriod"/>
            </a:pPr>
            <a:r>
              <a:rPr lang="en-US" sz="1400" dirty="0">
                <a:solidFill>
                  <a:schemeClr val="bg1"/>
                </a:solidFill>
                <a:latin typeface="Arial" panose="020B0604020202020204" pitchFamily="34" charset="0"/>
                <a:cs typeface="Arial" panose="020B0604020202020204" pitchFamily="34" charset="0"/>
              </a:rPr>
              <a:t>Outcome of the Corporate Report and Presentation on September 25</a:t>
            </a:r>
            <a:r>
              <a:rPr lang="en-US" sz="1400" baseline="30000" dirty="0">
                <a:solidFill>
                  <a:schemeClr val="bg1"/>
                </a:solidFill>
                <a:latin typeface="Arial" panose="020B0604020202020204" pitchFamily="34" charset="0"/>
                <a:cs typeface="Arial" panose="020B0604020202020204" pitchFamily="34" charset="0"/>
              </a:rPr>
              <a:t>th</a:t>
            </a:r>
            <a:r>
              <a:rPr lang="en-US" sz="1400" dirty="0">
                <a:solidFill>
                  <a:schemeClr val="bg1"/>
                </a:solidFill>
                <a:latin typeface="Arial" panose="020B0604020202020204" pitchFamily="34" charset="0"/>
                <a:cs typeface="Arial" panose="020B0604020202020204" pitchFamily="34" charset="0"/>
              </a:rPr>
              <a:t>, 2024. </a:t>
            </a:r>
          </a:p>
          <a:p>
            <a:pPr marL="914400" lvl="1" indent="-457200">
              <a:buFont typeface="+mj-lt"/>
              <a:buAutoNum type="alphaLcParenR"/>
            </a:pPr>
            <a:r>
              <a:rPr lang="en-US" sz="1400" dirty="0">
                <a:solidFill>
                  <a:schemeClr val="bg1"/>
                </a:solidFill>
                <a:latin typeface="Arial" panose="020B0604020202020204" pitchFamily="34" charset="0"/>
                <a:cs typeface="Arial" panose="020B0604020202020204" pitchFamily="34" charset="0"/>
              </a:rPr>
              <a:t>Residential Compassionate Flood Relief Grant (City-wide) one time grant up to $1,000 for residential homeowners or tenants. </a:t>
            </a:r>
          </a:p>
          <a:p>
            <a:pPr marL="914400" lvl="1" indent="-457200">
              <a:buFont typeface="+mj-lt"/>
              <a:buAutoNum type="alphaLcParenR"/>
            </a:pPr>
            <a:r>
              <a:rPr lang="en-US" sz="1400" dirty="0">
                <a:solidFill>
                  <a:schemeClr val="bg1"/>
                </a:solidFill>
                <a:latin typeface="Arial" panose="020B0604020202020204" pitchFamily="34" charset="0"/>
                <a:cs typeface="Arial" panose="020B0604020202020204" pitchFamily="34" charset="0"/>
              </a:rPr>
              <a:t>Basement Flooding Prevention Rebate Program (City-wide) rebate  of up to $6,800 for residents to install flood protection devices </a:t>
            </a:r>
          </a:p>
          <a:p>
            <a:pPr marL="914400" lvl="1" indent="-457200">
              <a:buFont typeface="+mj-lt"/>
              <a:buAutoNum type="alphaLcParenR"/>
            </a:pPr>
            <a:r>
              <a:rPr lang="en-US" sz="1400" dirty="0">
                <a:solidFill>
                  <a:schemeClr val="bg1"/>
                </a:solidFill>
                <a:latin typeface="Arial" panose="020B0604020202020204" pitchFamily="34" charset="0"/>
                <a:cs typeface="Arial" panose="020B0604020202020204" pitchFamily="34" charset="0"/>
              </a:rPr>
              <a:t>Seconded a motion by Councillor McFadden to establish a Flood Resilience Rebate Program valued at 50% of the invoiced cost up to a maximum of 3,000  to cover costs</a:t>
            </a:r>
            <a:endParaRPr lang="en-US" sz="1400" dirty="0">
              <a:solidFill>
                <a:schemeClr val="bg1"/>
              </a:solidFill>
              <a:highlight>
                <a:srgbClr val="800080"/>
              </a:highlight>
              <a:latin typeface="Arial" panose="020B0604020202020204" pitchFamily="34" charset="0"/>
              <a:cs typeface="Arial" panose="020B0604020202020204" pitchFamily="34" charset="0"/>
            </a:endParaRPr>
          </a:p>
          <a:p>
            <a:pPr marL="457200" indent="-457200">
              <a:buAutoNum type="arabicPeriod"/>
            </a:pPr>
            <a:r>
              <a:rPr lang="en-US" sz="1400" dirty="0">
                <a:solidFill>
                  <a:schemeClr val="bg1"/>
                </a:solidFill>
                <a:latin typeface="Arial" panose="020B0604020202020204" pitchFamily="34" charset="0"/>
                <a:cs typeface="Arial" panose="020B0604020202020204" pitchFamily="34" charset="0"/>
              </a:rPr>
              <a:t>As a Council, we passed subsidies at the Region. </a:t>
            </a:r>
          </a:p>
          <a:p>
            <a:pPr marL="914400" lvl="1" indent="-457200">
              <a:buFont typeface="+mj-lt"/>
              <a:buAutoNum type="alphaLcParenR"/>
            </a:pPr>
            <a:r>
              <a:rPr lang="en-US" sz="1400" dirty="0">
                <a:solidFill>
                  <a:schemeClr val="bg1"/>
                </a:solidFill>
                <a:latin typeface="Arial" panose="020B0604020202020204" pitchFamily="34" charset="0"/>
                <a:cs typeface="Arial" panose="020B0604020202020204" pitchFamily="34" charset="0"/>
              </a:rPr>
              <a:t>Sanitary Backwater Preventer Valve Rebate Program (was $700, now $1500 for eligible homeowners). </a:t>
            </a:r>
          </a:p>
          <a:p>
            <a:pPr marL="457200" indent="-457200">
              <a:buAutoNum type="arabicPeriod"/>
            </a:pPr>
            <a:r>
              <a:rPr lang="en-US" sz="1400" dirty="0">
                <a:solidFill>
                  <a:schemeClr val="bg1"/>
                </a:solidFill>
                <a:latin typeface="Arial" panose="020B0604020202020204" pitchFamily="34" charset="0"/>
                <a:cs typeface="Arial" panose="020B0604020202020204" pitchFamily="34" charset="0"/>
              </a:rPr>
              <a:t>TRCA report be brought back on early warning notifications in October/November 2024. </a:t>
            </a:r>
          </a:p>
          <a:p>
            <a:pPr marL="457200" indent="-457200">
              <a:buAutoNum type="arabicPeriod"/>
            </a:pPr>
            <a:r>
              <a:rPr lang="en-US" sz="1400" dirty="0">
                <a:solidFill>
                  <a:schemeClr val="bg1"/>
                </a:solidFill>
                <a:latin typeface="Arial" panose="020B0604020202020204" pitchFamily="34" charset="0"/>
                <a:cs typeface="Arial" panose="020B0604020202020204" pitchFamily="34" charset="0"/>
              </a:rPr>
              <a:t>Advocacy Card – Urging the Premier to take immediate action on the severe flooding in Mississauga, as the City is underfunded, and we need support for flood prevention. </a:t>
            </a:r>
          </a:p>
        </p:txBody>
      </p:sp>
      <p:sp>
        <p:nvSpPr>
          <p:cNvPr id="8" name="TextBox 7">
            <a:extLst>
              <a:ext uri="{FF2B5EF4-FFF2-40B4-BE49-F238E27FC236}">
                <a16:creationId xmlns:a16="http://schemas.microsoft.com/office/drawing/2014/main" id="{0AD8BB88-5665-45EB-CACD-FFDAD95A24BC}"/>
              </a:ext>
            </a:extLst>
          </p:cNvPr>
          <p:cNvSpPr txBox="1"/>
          <p:nvPr/>
        </p:nvSpPr>
        <p:spPr>
          <a:xfrm>
            <a:off x="440202" y="260648"/>
            <a:ext cx="8263595" cy="1323439"/>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My Advocacy &amp; Action for the Flooding in 2024</a:t>
            </a:r>
          </a:p>
        </p:txBody>
      </p:sp>
    </p:spTree>
    <p:extLst>
      <p:ext uri="{BB962C8B-B14F-4D97-AF65-F5344CB8AC3E}">
        <p14:creationId xmlns:p14="http://schemas.microsoft.com/office/powerpoint/2010/main" val="42421589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E932CD-14A2-45D7-CBE5-A79162288170}"/>
              </a:ext>
            </a:extLst>
          </p:cNvPr>
          <p:cNvSpPr txBox="1"/>
          <p:nvPr/>
        </p:nvSpPr>
        <p:spPr>
          <a:xfrm>
            <a:off x="4877933" y="2236257"/>
            <a:ext cx="3553577" cy="3323987"/>
          </a:xfrm>
          <a:prstGeom prst="rect">
            <a:avLst/>
          </a:prstGeom>
          <a:solidFill>
            <a:srgbClr val="FFFF99"/>
          </a:solidFill>
        </p:spPr>
        <p:txBody>
          <a:bodyPr wrap="square" lIns="68580" tIns="34290" rIns="68580" bIns="34290" rtlCol="0" anchor="t">
            <a:spAutoFit/>
          </a:bodyPr>
          <a:lstStyle/>
          <a:p>
            <a:endParaRPr lang="en-US" sz="600" b="1">
              <a:solidFill>
                <a:schemeClr val="tx2"/>
              </a:solidFill>
            </a:endParaRPr>
          </a:p>
          <a:p>
            <a:r>
              <a:rPr lang="en-US" b="1">
                <a:solidFill>
                  <a:schemeClr val="tx2"/>
                </a:solidFill>
              </a:rPr>
              <a:t>Entire System</a:t>
            </a:r>
          </a:p>
          <a:p>
            <a:endParaRPr lang="en-US" b="1">
              <a:solidFill>
                <a:schemeClr val="tx2"/>
              </a:solidFill>
            </a:endParaRPr>
          </a:p>
          <a:p>
            <a:pPr marL="214313" indent="-214313">
              <a:buFont typeface="Arial" panose="020B0604020202020204" pitchFamily="34" charset="0"/>
              <a:buChar char="•"/>
            </a:pPr>
            <a:r>
              <a:rPr lang="en-US" sz="1500">
                <a:solidFill>
                  <a:schemeClr val="tx2"/>
                </a:solidFill>
              </a:rPr>
              <a:t>2600 km of CCTV Inspection</a:t>
            </a:r>
          </a:p>
          <a:p>
            <a:pPr marL="214313" indent="-214313">
              <a:buFont typeface="Arial" panose="020B0604020202020204" pitchFamily="34" charset="0"/>
              <a:buChar char="•"/>
            </a:pPr>
            <a:r>
              <a:rPr lang="en-US" sz="1500">
                <a:solidFill>
                  <a:schemeClr val="tx2"/>
                </a:solidFill>
              </a:rPr>
              <a:t>350 km of testing to find and remove cross connections</a:t>
            </a:r>
          </a:p>
          <a:p>
            <a:pPr marL="214313" indent="-214313">
              <a:buFont typeface="Arial" panose="020B0604020202020204" pitchFamily="34" charset="0"/>
              <a:buChar char="•"/>
            </a:pPr>
            <a:r>
              <a:rPr lang="en-US" sz="1500">
                <a:solidFill>
                  <a:schemeClr val="tx2"/>
                </a:solidFill>
              </a:rPr>
              <a:t>400+ flow meters to measure true problem areas</a:t>
            </a:r>
          </a:p>
          <a:p>
            <a:pPr marL="214313" indent="-214313">
              <a:buFont typeface="Arial" panose="020B0604020202020204" pitchFamily="34" charset="0"/>
              <a:buChar char="•"/>
            </a:pPr>
            <a:r>
              <a:rPr lang="en-US" sz="1500">
                <a:solidFill>
                  <a:schemeClr val="tx2"/>
                </a:solidFill>
              </a:rPr>
              <a:t>87,000 downspout surveyed</a:t>
            </a:r>
          </a:p>
          <a:p>
            <a:pPr marL="214313" indent="-214313">
              <a:buFont typeface="Arial" panose="020B0604020202020204" pitchFamily="34" charset="0"/>
              <a:buChar char="•"/>
            </a:pPr>
            <a:r>
              <a:rPr lang="en-US" sz="1500">
                <a:solidFill>
                  <a:schemeClr val="tx2"/>
                </a:solidFill>
              </a:rPr>
              <a:t>Developed radar system to determine true rainfall that occurs in each area</a:t>
            </a:r>
          </a:p>
          <a:p>
            <a:pPr marL="214313" indent="-214313">
              <a:buFont typeface="Arial" panose="020B0604020202020204" pitchFamily="34" charset="0"/>
              <a:buChar char="•"/>
            </a:pPr>
            <a:r>
              <a:rPr lang="en-US" sz="1500">
                <a:solidFill>
                  <a:schemeClr val="tx2"/>
                </a:solidFill>
              </a:rPr>
              <a:t>Developed new standards to reduce inflow and infiltration</a:t>
            </a:r>
          </a:p>
          <a:p>
            <a:pPr marL="214313" indent="-214313">
              <a:buFont typeface="Arial" panose="020B0604020202020204" pitchFamily="34" charset="0"/>
              <a:buChar char="•"/>
            </a:pPr>
            <a:endParaRPr lang="en-US" sz="1350">
              <a:solidFill>
                <a:schemeClr val="tx2"/>
              </a:solidFill>
            </a:endParaRPr>
          </a:p>
          <a:p>
            <a:pPr marL="214313" indent="-214313">
              <a:buFont typeface="Arial" panose="020B0604020202020204" pitchFamily="34" charset="0"/>
              <a:buChar char="•"/>
            </a:pPr>
            <a:endParaRPr lang="en-US" sz="600">
              <a:solidFill>
                <a:schemeClr val="tx2"/>
              </a:solidFill>
            </a:endParaRPr>
          </a:p>
        </p:txBody>
      </p:sp>
      <p:pic>
        <p:nvPicPr>
          <p:cNvPr id="2" name="object 2"/>
          <p:cNvPicPr/>
          <p:nvPr/>
        </p:nvPicPr>
        <p:blipFill>
          <a:blip r:embed="rId2" cstate="print"/>
          <a:stretch>
            <a:fillRect/>
          </a:stretch>
        </p:blipFill>
        <p:spPr>
          <a:xfrm>
            <a:off x="54865" y="926974"/>
            <a:ext cx="384047" cy="221741"/>
          </a:xfrm>
          <a:prstGeom prst="rect">
            <a:avLst/>
          </a:prstGeom>
        </p:spPr>
      </p:pic>
      <p:sp>
        <p:nvSpPr>
          <p:cNvPr id="10" name="object 10"/>
          <p:cNvSpPr txBox="1"/>
          <p:nvPr/>
        </p:nvSpPr>
        <p:spPr>
          <a:xfrm>
            <a:off x="5361286" y="2380987"/>
            <a:ext cx="43339" cy="170752"/>
          </a:xfrm>
          <a:prstGeom prst="rect">
            <a:avLst/>
          </a:prstGeom>
        </p:spPr>
        <p:txBody>
          <a:bodyPr vert="horz" wrap="square" lIns="0" tIns="0" rIns="0" bIns="0" rtlCol="0">
            <a:spAutoFit/>
          </a:bodyPr>
          <a:lstStyle/>
          <a:p>
            <a:pPr>
              <a:lnSpc>
                <a:spcPts val="1283"/>
              </a:lnSpc>
            </a:pPr>
            <a:r>
              <a:rPr sz="1350" spc="-38">
                <a:solidFill>
                  <a:srgbClr val="FFFFFF"/>
                </a:solidFill>
                <a:latin typeface="Calibri"/>
                <a:cs typeface="Calibri"/>
              </a:rPr>
              <a:t>.</a:t>
            </a:r>
            <a:endParaRPr sz="1350">
              <a:latin typeface="Calibri"/>
              <a:cs typeface="Calibri"/>
            </a:endParaRPr>
          </a:p>
        </p:txBody>
      </p:sp>
      <p:sp>
        <p:nvSpPr>
          <p:cNvPr id="12" name="object 12"/>
          <p:cNvSpPr txBox="1">
            <a:spLocks noGrp="1"/>
          </p:cNvSpPr>
          <p:nvPr>
            <p:ph type="title"/>
          </p:nvPr>
        </p:nvSpPr>
        <p:spPr>
          <a:xfrm>
            <a:off x="572678" y="1104058"/>
            <a:ext cx="8243741" cy="470802"/>
          </a:xfrm>
          <a:prstGeom prst="rect">
            <a:avLst/>
          </a:prstGeom>
        </p:spPr>
        <p:txBody>
          <a:bodyPr vert="horz" wrap="square" lIns="0" tIns="9049" rIns="0" bIns="0" rtlCol="0" anchor="t" anchorCtr="0">
            <a:spAutoFit/>
          </a:bodyPr>
          <a:lstStyle/>
          <a:p>
            <a:pPr marL="9525">
              <a:spcBef>
                <a:spcPts val="71"/>
              </a:spcBef>
            </a:pPr>
            <a:r>
              <a:rPr spc="-8">
                <a:solidFill>
                  <a:srgbClr val="2E5496"/>
                </a:solidFill>
              </a:rPr>
              <a:t>Work</a:t>
            </a:r>
            <a:r>
              <a:rPr spc="-109">
                <a:solidFill>
                  <a:srgbClr val="2E5496"/>
                </a:solidFill>
              </a:rPr>
              <a:t> </a:t>
            </a:r>
            <a:r>
              <a:rPr lang="en-US" spc="-109">
                <a:solidFill>
                  <a:srgbClr val="2E5496"/>
                </a:solidFill>
              </a:rPr>
              <a:t>UNDERWAY – Ward 3/ Vicinity</a:t>
            </a:r>
            <a:endParaRPr lang="en-US" spc="-15"/>
          </a:p>
        </p:txBody>
      </p:sp>
      <p:sp>
        <p:nvSpPr>
          <p:cNvPr id="29" name="object 29"/>
          <p:cNvSpPr txBox="1">
            <a:spLocks noGrp="1"/>
          </p:cNvSpPr>
          <p:nvPr>
            <p:ph type="sldNum" sz="quarter" idx="7"/>
          </p:nvPr>
        </p:nvSpPr>
        <p:spPr>
          <a:xfrm>
            <a:off x="206871" y="6479884"/>
            <a:ext cx="244475" cy="177800"/>
          </a:xfrm>
          <a:prstGeom prst="rect">
            <a:avLst/>
          </a:prstGeom>
        </p:spPr>
        <p:txBody>
          <a:bodyPr vert="horz" wrap="square" lIns="0" tIns="0" rIns="0" bIns="0" rtlCol="0">
            <a:spAutoFit/>
          </a:bodyPr>
          <a:lstStyle>
            <a:defPPr>
              <a:defRPr kern="0"/>
            </a:defPPr>
            <a:lvl1pPr>
              <a:defRPr sz="1200" b="0" i="0">
                <a:solidFill>
                  <a:srgbClr val="888888"/>
                </a:solidFill>
                <a:latin typeface="Calibri"/>
                <a:cs typeface="Calibri"/>
              </a:defRPr>
            </a:lvl1pPr>
          </a:lstStyle>
          <a:p>
            <a:pPr marL="77470">
              <a:lnSpc>
                <a:spcPts val="1240"/>
              </a:lnSpc>
            </a:pPr>
            <a:fld id="{81D60167-4931-47E6-BA6A-407CBD079E47}" type="slidenum">
              <a:rPr lang="en-US" spc="-50" smtClean="0"/>
              <a:pPr marL="77470">
                <a:lnSpc>
                  <a:spcPts val="1240"/>
                </a:lnSpc>
              </a:pPr>
              <a:t>30</a:t>
            </a:fld>
            <a:endParaRPr spc="-19"/>
          </a:p>
        </p:txBody>
      </p:sp>
      <p:sp>
        <p:nvSpPr>
          <p:cNvPr id="30" name="TextBox 29">
            <a:extLst>
              <a:ext uri="{FF2B5EF4-FFF2-40B4-BE49-F238E27FC236}">
                <a16:creationId xmlns:a16="http://schemas.microsoft.com/office/drawing/2014/main" id="{70FF9654-B2B2-A21E-7649-2BA14807D32B}"/>
              </a:ext>
            </a:extLst>
          </p:cNvPr>
          <p:cNvSpPr txBox="1"/>
          <p:nvPr/>
        </p:nvSpPr>
        <p:spPr>
          <a:xfrm>
            <a:off x="636358" y="2221830"/>
            <a:ext cx="3553577" cy="2885405"/>
          </a:xfrm>
          <a:prstGeom prst="rect">
            <a:avLst/>
          </a:prstGeom>
          <a:solidFill>
            <a:srgbClr val="FFFF99"/>
          </a:solidFill>
        </p:spPr>
        <p:txBody>
          <a:bodyPr wrap="square" lIns="68580" tIns="34290" rIns="68580" bIns="34290" rtlCol="0" anchor="t">
            <a:spAutoFit/>
          </a:bodyPr>
          <a:lstStyle/>
          <a:p>
            <a:endParaRPr lang="en-US" sz="600" b="1">
              <a:solidFill>
                <a:schemeClr val="tx2"/>
              </a:solidFill>
            </a:endParaRPr>
          </a:p>
          <a:p>
            <a:r>
              <a:rPr lang="en-US" b="1">
                <a:solidFill>
                  <a:schemeClr val="tx2"/>
                </a:solidFill>
              </a:rPr>
              <a:t>Ward 3 &amp; Vicinity</a:t>
            </a:r>
          </a:p>
          <a:p>
            <a:endParaRPr lang="en-US" b="1">
              <a:solidFill>
                <a:schemeClr val="tx2"/>
              </a:solidFill>
            </a:endParaRPr>
          </a:p>
          <a:p>
            <a:pPr marL="214313" indent="-214313">
              <a:buFont typeface="Arial" panose="020B0604020202020204" pitchFamily="34" charset="0"/>
              <a:buChar char="•"/>
            </a:pPr>
            <a:r>
              <a:rPr lang="en-US" sz="1350" b="1">
                <a:solidFill>
                  <a:schemeClr val="tx2"/>
                </a:solidFill>
              </a:rPr>
              <a:t>Cawthra Relief Sewer </a:t>
            </a:r>
            <a:r>
              <a:rPr lang="en-US" sz="1350">
                <a:solidFill>
                  <a:schemeClr val="tx2"/>
                </a:solidFill>
              </a:rPr>
              <a:t>– Phase 3 - Extension to Queensway to provide capacity for growth and relief during high rainfall events</a:t>
            </a:r>
          </a:p>
          <a:p>
            <a:pPr marL="214313" indent="-214313">
              <a:buFont typeface="Arial" panose="020B0604020202020204" pitchFamily="34" charset="0"/>
              <a:buChar char="•"/>
            </a:pPr>
            <a:r>
              <a:rPr lang="en-US" sz="1350" b="1">
                <a:solidFill>
                  <a:schemeClr val="tx2"/>
                </a:solidFill>
              </a:rPr>
              <a:t>Little Etobicoke Relief Sewer </a:t>
            </a:r>
            <a:r>
              <a:rPr lang="en-US" sz="1350">
                <a:solidFill>
                  <a:schemeClr val="tx2"/>
                </a:solidFill>
              </a:rPr>
              <a:t>– new relief sewer from Etobicoke Creek to Cawthra along </a:t>
            </a:r>
            <a:r>
              <a:rPr lang="en-US" sz="1350" err="1">
                <a:solidFill>
                  <a:schemeClr val="tx2"/>
                </a:solidFill>
              </a:rPr>
              <a:t>Burnhamthorpe</a:t>
            </a:r>
            <a:r>
              <a:rPr lang="en-US" sz="1350">
                <a:solidFill>
                  <a:schemeClr val="tx2"/>
                </a:solidFill>
              </a:rPr>
              <a:t> – in design</a:t>
            </a:r>
          </a:p>
          <a:p>
            <a:pPr marL="214313" indent="-214313">
              <a:buFont typeface="Arial" panose="020B0604020202020204" pitchFamily="34" charset="0"/>
              <a:buChar char="•"/>
            </a:pPr>
            <a:r>
              <a:rPr lang="en-US" sz="1350" b="1">
                <a:solidFill>
                  <a:schemeClr val="tx2"/>
                </a:solidFill>
              </a:rPr>
              <a:t>Queensway Relief Sewer &amp; Capacity Expansion</a:t>
            </a:r>
            <a:r>
              <a:rPr lang="en-US" sz="1350">
                <a:solidFill>
                  <a:schemeClr val="tx2"/>
                </a:solidFill>
              </a:rPr>
              <a:t> – For growth and relief – Hurontario to Etobicoke Creek</a:t>
            </a:r>
          </a:p>
          <a:p>
            <a:pPr marL="214313" indent="-214313">
              <a:buFont typeface="Arial" panose="020B0604020202020204" pitchFamily="34" charset="0"/>
              <a:buChar char="•"/>
            </a:pPr>
            <a:endParaRPr lang="en-US" sz="1350">
              <a:solidFill>
                <a:schemeClr val="tx2"/>
              </a:solidFill>
            </a:endParaRPr>
          </a:p>
          <a:p>
            <a:pPr marL="214313" indent="-214313">
              <a:buFont typeface="Arial" panose="020B0604020202020204" pitchFamily="34" charset="0"/>
              <a:buChar char="•"/>
            </a:pPr>
            <a:endParaRPr lang="en-US" sz="600">
              <a:solidFill>
                <a:schemeClr val="tx2"/>
              </a:solidFill>
            </a:endParaRPr>
          </a:p>
        </p:txBody>
      </p:sp>
      <p:pic>
        <p:nvPicPr>
          <p:cNvPr id="5" name="Picture 4">
            <a:extLst>
              <a:ext uri="{FF2B5EF4-FFF2-40B4-BE49-F238E27FC236}">
                <a16:creationId xmlns:a16="http://schemas.microsoft.com/office/drawing/2014/main" id="{D426C000-E70F-38A0-3FC1-C38194E44371}"/>
              </a:ext>
            </a:extLst>
          </p:cNvPr>
          <p:cNvPicPr>
            <a:picLocks noChangeAspect="1"/>
          </p:cNvPicPr>
          <p:nvPr/>
        </p:nvPicPr>
        <p:blipFill rotWithShape="1">
          <a:blip r:embed="rId3"/>
          <a:srcRect l="19382"/>
          <a:stretch/>
        </p:blipFill>
        <p:spPr>
          <a:xfrm>
            <a:off x="6575976" y="1257465"/>
            <a:ext cx="2100500" cy="1342915"/>
          </a:xfrm>
          <a:prstGeom prst="rect">
            <a:avLst/>
          </a:prstGeom>
        </p:spPr>
      </p:pic>
      <p:pic>
        <p:nvPicPr>
          <p:cNvPr id="6" name="Picture 5" descr="A green circle with a check mark&#10;&#10;Description automatically generated">
            <a:extLst>
              <a:ext uri="{FF2B5EF4-FFF2-40B4-BE49-F238E27FC236}">
                <a16:creationId xmlns:a16="http://schemas.microsoft.com/office/drawing/2014/main" id="{3EE78B96-365F-93E8-DE0E-C72F28B0B817}"/>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991397" y="2236257"/>
            <a:ext cx="880228" cy="880228"/>
          </a:xfrm>
          <a:prstGeom prst="rect">
            <a:avLst/>
          </a:prstGeom>
        </p:spPr>
      </p:pic>
    </p:spTree>
    <p:extLst>
      <p:ext uri="{BB962C8B-B14F-4D97-AF65-F5344CB8AC3E}">
        <p14:creationId xmlns:p14="http://schemas.microsoft.com/office/powerpoint/2010/main" val="2511552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4204" y="5688589"/>
            <a:ext cx="135731" cy="148117"/>
          </a:xfrm>
          <a:prstGeom prst="rect">
            <a:avLst/>
          </a:prstGeom>
        </p:spPr>
        <p:txBody>
          <a:bodyPr vert="horz" wrap="square" lIns="0" tIns="9525" rIns="0" bIns="0" rtlCol="0">
            <a:spAutoFit/>
          </a:bodyPr>
          <a:lstStyle/>
          <a:p>
            <a:pPr marL="9525">
              <a:spcBef>
                <a:spcPts val="75"/>
              </a:spcBef>
            </a:pPr>
            <a:r>
              <a:rPr sz="900" spc="-19">
                <a:solidFill>
                  <a:srgbClr val="888888"/>
                </a:solidFill>
                <a:latin typeface="Calibri"/>
                <a:cs typeface="Calibri"/>
              </a:rPr>
              <a:t>17</a:t>
            </a:r>
            <a:endParaRPr sz="900">
              <a:latin typeface="Calibri"/>
              <a:cs typeface="Calibri"/>
            </a:endParaRPr>
          </a:p>
        </p:txBody>
      </p:sp>
      <p:pic>
        <p:nvPicPr>
          <p:cNvPr id="3" name="object 3"/>
          <p:cNvPicPr/>
          <p:nvPr/>
        </p:nvPicPr>
        <p:blipFill>
          <a:blip r:embed="rId2" cstate="print"/>
          <a:stretch>
            <a:fillRect/>
          </a:stretch>
        </p:blipFill>
        <p:spPr>
          <a:xfrm>
            <a:off x="54865" y="926974"/>
            <a:ext cx="384047" cy="221741"/>
          </a:xfrm>
          <a:prstGeom prst="rect">
            <a:avLst/>
          </a:prstGeom>
        </p:spPr>
      </p:pic>
      <p:sp>
        <p:nvSpPr>
          <p:cNvPr id="5" name="object 5"/>
          <p:cNvSpPr txBox="1">
            <a:spLocks noGrp="1"/>
          </p:cNvSpPr>
          <p:nvPr>
            <p:ph type="title"/>
          </p:nvPr>
        </p:nvSpPr>
        <p:spPr>
          <a:xfrm>
            <a:off x="681819" y="1013203"/>
            <a:ext cx="4518832" cy="932467"/>
          </a:xfrm>
          <a:prstGeom prst="rect">
            <a:avLst/>
          </a:prstGeom>
        </p:spPr>
        <p:txBody>
          <a:bodyPr vert="horz" wrap="square" lIns="0" tIns="9049" rIns="0" bIns="0" rtlCol="0" anchor="t" anchorCtr="0">
            <a:spAutoFit/>
          </a:bodyPr>
          <a:lstStyle/>
          <a:p>
            <a:pPr marL="9525">
              <a:spcBef>
                <a:spcPts val="71"/>
              </a:spcBef>
            </a:pPr>
            <a:r>
              <a:rPr lang="en-US">
                <a:solidFill>
                  <a:srgbClr val="2E5496"/>
                </a:solidFill>
              </a:rPr>
              <a:t>Other Adaptation</a:t>
            </a:r>
            <a:r>
              <a:rPr spc="-116">
                <a:solidFill>
                  <a:srgbClr val="2E5496"/>
                </a:solidFill>
              </a:rPr>
              <a:t> </a:t>
            </a:r>
            <a:r>
              <a:rPr spc="-8"/>
              <a:t>Projects</a:t>
            </a:r>
          </a:p>
        </p:txBody>
      </p:sp>
      <p:graphicFrame>
        <p:nvGraphicFramePr>
          <p:cNvPr id="6" name="object 6"/>
          <p:cNvGraphicFramePr>
            <a:graphicFrameLocks noGrp="1"/>
          </p:cNvGraphicFramePr>
          <p:nvPr/>
        </p:nvGraphicFramePr>
        <p:xfrm>
          <a:off x="680154" y="1711397"/>
          <a:ext cx="4870132" cy="4315647"/>
        </p:xfrm>
        <a:graphic>
          <a:graphicData uri="http://schemas.openxmlformats.org/drawingml/2006/table">
            <a:tbl>
              <a:tblPr firstRow="1" bandRow="1">
                <a:tableStyleId>{2D5ABB26-0587-4C30-8999-92F81FD0307C}</a:tableStyleId>
              </a:tblPr>
              <a:tblGrid>
                <a:gridCol w="1871186">
                  <a:extLst>
                    <a:ext uri="{9D8B030D-6E8A-4147-A177-3AD203B41FA5}">
                      <a16:colId xmlns:a16="http://schemas.microsoft.com/office/drawing/2014/main" val="20000"/>
                    </a:ext>
                  </a:extLst>
                </a:gridCol>
                <a:gridCol w="1206341">
                  <a:extLst>
                    <a:ext uri="{9D8B030D-6E8A-4147-A177-3AD203B41FA5}">
                      <a16:colId xmlns:a16="http://schemas.microsoft.com/office/drawing/2014/main" val="20001"/>
                    </a:ext>
                  </a:extLst>
                </a:gridCol>
                <a:gridCol w="1792605">
                  <a:extLst>
                    <a:ext uri="{9D8B030D-6E8A-4147-A177-3AD203B41FA5}">
                      <a16:colId xmlns:a16="http://schemas.microsoft.com/office/drawing/2014/main" val="20002"/>
                    </a:ext>
                  </a:extLst>
                </a:gridCol>
              </a:tblGrid>
              <a:tr h="362903">
                <a:tc>
                  <a:txBody>
                    <a:bodyPr/>
                    <a:lstStyle/>
                    <a:p>
                      <a:pPr marL="90805">
                        <a:lnSpc>
                          <a:spcPct val="100000"/>
                        </a:lnSpc>
                        <a:spcBef>
                          <a:spcPts val="705"/>
                        </a:spcBef>
                      </a:pPr>
                      <a:r>
                        <a:rPr sz="1300" b="1" spc="-10">
                          <a:solidFill>
                            <a:schemeClr val="tx2"/>
                          </a:solidFill>
                        </a:rPr>
                        <a:t>Project</a:t>
                      </a:r>
                      <a:endParaRPr sz="1300">
                        <a:solidFill>
                          <a:schemeClr val="tx2"/>
                        </a:solidFill>
                        <a:latin typeface="Calibri"/>
                        <a:cs typeface="Calibri"/>
                      </a:endParaRPr>
                    </a:p>
                  </a:txBody>
                  <a:tcPr marL="0" marR="0" marT="6715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123189">
                        <a:lnSpc>
                          <a:spcPct val="100000"/>
                        </a:lnSpc>
                        <a:spcBef>
                          <a:spcPts val="705"/>
                        </a:spcBef>
                      </a:pPr>
                      <a:r>
                        <a:rPr sz="1300" b="1" spc="-10">
                          <a:solidFill>
                            <a:schemeClr val="tx2"/>
                          </a:solidFill>
                        </a:rPr>
                        <a:t>Location</a:t>
                      </a:r>
                      <a:endParaRPr sz="1300">
                        <a:solidFill>
                          <a:schemeClr val="tx2"/>
                        </a:solidFill>
                        <a:latin typeface="Calibri"/>
                        <a:cs typeface="Calibri"/>
                      </a:endParaRPr>
                    </a:p>
                  </a:txBody>
                  <a:tcPr marL="0" marR="0" marT="6715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106680">
                        <a:lnSpc>
                          <a:spcPct val="100000"/>
                        </a:lnSpc>
                        <a:spcBef>
                          <a:spcPts val="705"/>
                        </a:spcBef>
                      </a:pPr>
                      <a:r>
                        <a:rPr sz="1300" b="1" spc="-10">
                          <a:solidFill>
                            <a:schemeClr val="tx2"/>
                          </a:solidFill>
                        </a:rPr>
                        <a:t>Status</a:t>
                      </a:r>
                      <a:endParaRPr sz="1300">
                        <a:solidFill>
                          <a:schemeClr val="tx2"/>
                        </a:solidFill>
                        <a:latin typeface="Calibri"/>
                        <a:cs typeface="Calibri"/>
                      </a:endParaRPr>
                    </a:p>
                  </a:txBody>
                  <a:tcPr marL="0" marR="0" marT="6715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463895">
                <a:tc>
                  <a:txBody>
                    <a:bodyPr/>
                    <a:lstStyle/>
                    <a:p>
                      <a:pPr marL="90805">
                        <a:lnSpc>
                          <a:spcPct val="100000"/>
                        </a:lnSpc>
                        <a:spcBef>
                          <a:spcPts val="705"/>
                        </a:spcBef>
                      </a:pPr>
                      <a:r>
                        <a:rPr lang="en-US" sz="1300">
                          <a:solidFill>
                            <a:schemeClr val="tx2"/>
                          </a:solidFill>
                          <a:latin typeface="Calibri"/>
                          <a:cs typeface="Calibri"/>
                        </a:rPr>
                        <a:t>Etobicoke Creek Storage Facility</a:t>
                      </a:r>
                      <a:endParaRPr sz="1300">
                        <a:solidFill>
                          <a:schemeClr val="tx2"/>
                        </a:solidFill>
                        <a:latin typeface="Calibri"/>
                        <a:cs typeface="Calibri"/>
                      </a:endParaRPr>
                    </a:p>
                  </a:txBody>
                  <a:tcPr marL="0" marR="0" marT="6715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3189">
                        <a:lnSpc>
                          <a:spcPct val="100000"/>
                        </a:lnSpc>
                        <a:spcBef>
                          <a:spcPts val="705"/>
                        </a:spcBef>
                      </a:pPr>
                      <a:r>
                        <a:rPr lang="en-US" sz="1300">
                          <a:solidFill>
                            <a:schemeClr val="tx2"/>
                          </a:solidFill>
                          <a:latin typeface="Calibri"/>
                          <a:cs typeface="Calibri"/>
                        </a:rPr>
                        <a:t>Mississauga</a:t>
                      </a:r>
                      <a:endParaRPr sz="1300">
                        <a:solidFill>
                          <a:schemeClr val="tx2"/>
                        </a:solidFill>
                        <a:latin typeface="Calibri"/>
                        <a:cs typeface="Calibri"/>
                      </a:endParaRPr>
                    </a:p>
                  </a:txBody>
                  <a:tcPr marL="0" marR="0" marT="6715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06680">
                        <a:lnSpc>
                          <a:spcPct val="100000"/>
                        </a:lnSpc>
                        <a:spcBef>
                          <a:spcPts val="705"/>
                        </a:spcBef>
                      </a:pPr>
                      <a:r>
                        <a:rPr lang="en-US" sz="1300">
                          <a:solidFill>
                            <a:schemeClr val="tx2"/>
                          </a:solidFill>
                          <a:latin typeface="Calibri"/>
                          <a:cs typeface="Calibri"/>
                        </a:rPr>
                        <a:t>Under construction, in service 2025</a:t>
                      </a:r>
                      <a:endParaRPr sz="1300">
                        <a:solidFill>
                          <a:schemeClr val="tx2"/>
                        </a:solidFill>
                        <a:latin typeface="Calibri"/>
                        <a:cs typeface="Calibri"/>
                      </a:endParaRPr>
                    </a:p>
                  </a:txBody>
                  <a:tcPr marL="0" marR="0" marT="6715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6873736"/>
                  </a:ext>
                </a:extLst>
              </a:tr>
              <a:tr h="650081">
                <a:tc>
                  <a:txBody>
                    <a:bodyPr/>
                    <a:lstStyle/>
                    <a:p>
                      <a:pPr marL="90805">
                        <a:lnSpc>
                          <a:spcPct val="100000"/>
                        </a:lnSpc>
                        <a:spcBef>
                          <a:spcPts val="705"/>
                        </a:spcBef>
                      </a:pPr>
                      <a:r>
                        <a:rPr lang="en-US" sz="1300">
                          <a:solidFill>
                            <a:schemeClr val="tx2"/>
                          </a:solidFill>
                          <a:latin typeface="Calibri"/>
                          <a:cs typeface="Calibri"/>
                        </a:rPr>
                        <a:t>Lakeshore Relief Sewer (Phase 1 – Elmwood to Jack Darling Park)</a:t>
                      </a:r>
                      <a:endParaRPr sz="1300">
                        <a:solidFill>
                          <a:schemeClr val="tx2"/>
                        </a:solidFill>
                        <a:latin typeface="Calibri"/>
                        <a:cs typeface="Calibri"/>
                      </a:endParaRPr>
                    </a:p>
                  </a:txBody>
                  <a:tcPr marL="0" marR="0" marT="6715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3189">
                        <a:lnSpc>
                          <a:spcPct val="100000"/>
                        </a:lnSpc>
                        <a:spcBef>
                          <a:spcPts val="705"/>
                        </a:spcBef>
                      </a:pPr>
                      <a:r>
                        <a:rPr lang="en-US" sz="1300">
                          <a:solidFill>
                            <a:schemeClr val="tx2"/>
                          </a:solidFill>
                          <a:latin typeface="Calibri"/>
                          <a:cs typeface="Calibri"/>
                        </a:rPr>
                        <a:t>Mississauga/ Port Credit</a:t>
                      </a:r>
                      <a:endParaRPr sz="1300">
                        <a:solidFill>
                          <a:schemeClr val="tx2"/>
                        </a:solidFill>
                        <a:latin typeface="Calibri"/>
                        <a:cs typeface="Calibri"/>
                      </a:endParaRPr>
                    </a:p>
                  </a:txBody>
                  <a:tcPr marL="0" marR="0" marT="6715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06680">
                        <a:lnSpc>
                          <a:spcPct val="100000"/>
                        </a:lnSpc>
                        <a:spcBef>
                          <a:spcPts val="705"/>
                        </a:spcBef>
                      </a:pPr>
                      <a:r>
                        <a:rPr lang="en-US" sz="1300">
                          <a:solidFill>
                            <a:schemeClr val="tx2"/>
                          </a:solidFill>
                          <a:latin typeface="Calibri"/>
                          <a:cs typeface="Calibri"/>
                        </a:rPr>
                        <a:t>Construction commencing 2024</a:t>
                      </a:r>
                      <a:endParaRPr sz="1300">
                        <a:solidFill>
                          <a:schemeClr val="tx2"/>
                        </a:solidFill>
                        <a:latin typeface="Calibri"/>
                        <a:cs typeface="Calibri"/>
                      </a:endParaRPr>
                    </a:p>
                  </a:txBody>
                  <a:tcPr marL="0" marR="0" marT="6715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4884654"/>
                  </a:ext>
                </a:extLst>
              </a:tr>
              <a:tr h="716756">
                <a:tc>
                  <a:txBody>
                    <a:bodyPr/>
                    <a:lstStyle/>
                    <a:p>
                      <a:pPr marL="90805">
                        <a:lnSpc>
                          <a:spcPct val="100000"/>
                        </a:lnSpc>
                        <a:spcBef>
                          <a:spcPts val="705"/>
                        </a:spcBef>
                      </a:pPr>
                      <a:r>
                        <a:rPr lang="en-US" sz="1300">
                          <a:solidFill>
                            <a:schemeClr val="tx2"/>
                          </a:solidFill>
                          <a:latin typeface="Calibri"/>
                          <a:cs typeface="Calibri"/>
                        </a:rPr>
                        <a:t>GE Booth Water Resource Recovery Facility</a:t>
                      </a:r>
                      <a:endParaRPr sz="1300">
                        <a:solidFill>
                          <a:schemeClr val="tx2"/>
                        </a:solidFill>
                        <a:latin typeface="Calibri"/>
                        <a:cs typeface="Calibri"/>
                      </a:endParaRPr>
                    </a:p>
                  </a:txBody>
                  <a:tcPr marL="0" marR="0" marT="6715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3189">
                        <a:lnSpc>
                          <a:spcPct val="100000"/>
                        </a:lnSpc>
                        <a:spcBef>
                          <a:spcPts val="705"/>
                        </a:spcBef>
                      </a:pPr>
                      <a:r>
                        <a:rPr lang="en-US" sz="1300">
                          <a:solidFill>
                            <a:schemeClr val="tx2"/>
                          </a:solidFill>
                          <a:latin typeface="Calibri"/>
                          <a:cs typeface="Calibri"/>
                        </a:rPr>
                        <a:t>Mississauga/ Lakeview</a:t>
                      </a:r>
                      <a:endParaRPr sz="1300">
                        <a:solidFill>
                          <a:schemeClr val="tx2"/>
                        </a:solidFill>
                        <a:latin typeface="Calibri"/>
                        <a:cs typeface="Calibri"/>
                      </a:endParaRPr>
                    </a:p>
                  </a:txBody>
                  <a:tcPr marL="0" marR="0" marT="6715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06680">
                        <a:lnSpc>
                          <a:spcPct val="100000"/>
                        </a:lnSpc>
                        <a:spcBef>
                          <a:spcPts val="705"/>
                        </a:spcBef>
                      </a:pPr>
                      <a:r>
                        <a:rPr lang="en-US" sz="1300">
                          <a:solidFill>
                            <a:schemeClr val="tx2"/>
                          </a:solidFill>
                          <a:latin typeface="Calibri"/>
                          <a:cs typeface="Calibri"/>
                        </a:rPr>
                        <a:t>Under construction.</a:t>
                      </a:r>
                    </a:p>
                    <a:p>
                      <a:pPr marL="106680">
                        <a:lnSpc>
                          <a:spcPct val="100000"/>
                        </a:lnSpc>
                        <a:spcBef>
                          <a:spcPts val="705"/>
                        </a:spcBef>
                      </a:pPr>
                      <a:r>
                        <a:rPr lang="en-US" sz="1300">
                          <a:solidFill>
                            <a:schemeClr val="tx2"/>
                          </a:solidFill>
                          <a:latin typeface="Calibri"/>
                          <a:cs typeface="Calibri"/>
                        </a:rPr>
                        <a:t>Expansion commencing in 2025</a:t>
                      </a:r>
                      <a:endParaRPr sz="1300">
                        <a:solidFill>
                          <a:schemeClr val="tx2"/>
                        </a:solidFill>
                        <a:latin typeface="Calibri"/>
                        <a:cs typeface="Calibri"/>
                      </a:endParaRPr>
                    </a:p>
                  </a:txBody>
                  <a:tcPr marL="0" marR="0" marT="6715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1366626"/>
                  </a:ext>
                </a:extLst>
              </a:tr>
              <a:tr h="362903">
                <a:tc>
                  <a:txBody>
                    <a:bodyPr/>
                    <a:lstStyle/>
                    <a:p>
                      <a:pPr marL="90805">
                        <a:lnSpc>
                          <a:spcPct val="100000"/>
                        </a:lnSpc>
                        <a:spcBef>
                          <a:spcPts val="705"/>
                        </a:spcBef>
                      </a:pPr>
                      <a:r>
                        <a:rPr sz="1300" spc="-10">
                          <a:solidFill>
                            <a:schemeClr val="tx2"/>
                          </a:solidFill>
                        </a:rPr>
                        <a:t>Queensway</a:t>
                      </a:r>
                      <a:r>
                        <a:rPr sz="1300" spc="-65">
                          <a:solidFill>
                            <a:schemeClr val="tx2"/>
                          </a:solidFill>
                        </a:rPr>
                        <a:t> </a:t>
                      </a:r>
                      <a:r>
                        <a:rPr sz="1300">
                          <a:solidFill>
                            <a:schemeClr val="tx2"/>
                          </a:solidFill>
                        </a:rPr>
                        <a:t>Relief</a:t>
                      </a:r>
                      <a:r>
                        <a:rPr sz="1300" spc="-60">
                          <a:solidFill>
                            <a:schemeClr val="tx2"/>
                          </a:solidFill>
                        </a:rPr>
                        <a:t> </a:t>
                      </a:r>
                      <a:r>
                        <a:rPr sz="1300" spc="-20">
                          <a:solidFill>
                            <a:schemeClr val="tx2"/>
                          </a:solidFill>
                        </a:rPr>
                        <a:t>Sewer</a:t>
                      </a:r>
                      <a:endParaRPr sz="1300">
                        <a:solidFill>
                          <a:schemeClr val="tx2"/>
                        </a:solidFill>
                        <a:latin typeface="Calibri"/>
                        <a:cs typeface="Calibri"/>
                      </a:endParaRPr>
                    </a:p>
                  </a:txBody>
                  <a:tcPr marL="0" marR="0" marT="6715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3189">
                        <a:lnSpc>
                          <a:spcPct val="100000"/>
                        </a:lnSpc>
                        <a:spcBef>
                          <a:spcPts val="705"/>
                        </a:spcBef>
                      </a:pPr>
                      <a:r>
                        <a:rPr sz="1300" spc="-10">
                          <a:solidFill>
                            <a:schemeClr val="tx2"/>
                          </a:solidFill>
                        </a:rPr>
                        <a:t>Mississauga</a:t>
                      </a:r>
                      <a:endParaRPr sz="1300">
                        <a:solidFill>
                          <a:schemeClr val="tx2"/>
                        </a:solidFill>
                        <a:latin typeface="Calibri"/>
                        <a:cs typeface="Calibri"/>
                      </a:endParaRPr>
                    </a:p>
                  </a:txBody>
                  <a:tcPr marL="0" marR="0" marT="6715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06680">
                        <a:lnSpc>
                          <a:spcPct val="100000"/>
                        </a:lnSpc>
                        <a:spcBef>
                          <a:spcPts val="705"/>
                        </a:spcBef>
                      </a:pPr>
                      <a:r>
                        <a:rPr sz="1300" spc="-10">
                          <a:solidFill>
                            <a:schemeClr val="tx2"/>
                          </a:solidFill>
                        </a:rPr>
                        <a:t>2026-</a:t>
                      </a:r>
                      <a:r>
                        <a:rPr sz="1300" spc="-20">
                          <a:solidFill>
                            <a:schemeClr val="tx2"/>
                          </a:solidFill>
                        </a:rPr>
                        <a:t>2030</a:t>
                      </a:r>
                      <a:endParaRPr sz="1300">
                        <a:solidFill>
                          <a:schemeClr val="tx2"/>
                        </a:solidFill>
                        <a:latin typeface="Calibri"/>
                        <a:cs typeface="Calibri"/>
                      </a:endParaRPr>
                    </a:p>
                  </a:txBody>
                  <a:tcPr marL="0" marR="0" marT="6715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80060">
                <a:tc>
                  <a:txBody>
                    <a:bodyPr/>
                    <a:lstStyle/>
                    <a:p>
                      <a:pPr marL="90805" marR="526415">
                        <a:lnSpc>
                          <a:spcPct val="100000"/>
                        </a:lnSpc>
                        <a:spcBef>
                          <a:spcPts val="240"/>
                        </a:spcBef>
                      </a:pPr>
                      <a:r>
                        <a:rPr sz="1300" spc="-10">
                          <a:solidFill>
                            <a:schemeClr val="tx2"/>
                          </a:solidFill>
                        </a:rPr>
                        <a:t>Cawthra</a:t>
                      </a:r>
                      <a:r>
                        <a:rPr sz="1300" spc="-55">
                          <a:solidFill>
                            <a:schemeClr val="tx2"/>
                          </a:solidFill>
                        </a:rPr>
                        <a:t> </a:t>
                      </a:r>
                      <a:r>
                        <a:rPr sz="1300">
                          <a:solidFill>
                            <a:schemeClr val="tx2"/>
                          </a:solidFill>
                        </a:rPr>
                        <a:t>Road</a:t>
                      </a:r>
                      <a:r>
                        <a:rPr sz="1300" spc="-50">
                          <a:solidFill>
                            <a:schemeClr val="tx2"/>
                          </a:solidFill>
                        </a:rPr>
                        <a:t> </a:t>
                      </a:r>
                      <a:r>
                        <a:rPr sz="1300" spc="-10">
                          <a:solidFill>
                            <a:schemeClr val="tx2"/>
                          </a:solidFill>
                        </a:rPr>
                        <a:t>Relief </a:t>
                      </a:r>
                      <a:r>
                        <a:rPr sz="1300">
                          <a:solidFill>
                            <a:schemeClr val="tx2"/>
                          </a:solidFill>
                        </a:rPr>
                        <a:t>Sewer</a:t>
                      </a:r>
                      <a:r>
                        <a:rPr sz="1300" spc="-55">
                          <a:solidFill>
                            <a:schemeClr val="tx2"/>
                          </a:solidFill>
                        </a:rPr>
                        <a:t> </a:t>
                      </a:r>
                      <a:r>
                        <a:rPr sz="1300">
                          <a:solidFill>
                            <a:schemeClr val="tx2"/>
                          </a:solidFill>
                        </a:rPr>
                        <a:t>Phase</a:t>
                      </a:r>
                      <a:r>
                        <a:rPr sz="1300" spc="-40">
                          <a:solidFill>
                            <a:schemeClr val="tx2"/>
                          </a:solidFill>
                        </a:rPr>
                        <a:t> </a:t>
                      </a:r>
                      <a:r>
                        <a:rPr lang="en-US" sz="1300" spc="-50">
                          <a:solidFill>
                            <a:schemeClr val="tx2"/>
                          </a:solidFill>
                        </a:rPr>
                        <a:t>3</a:t>
                      </a:r>
                      <a:endParaRPr sz="1300">
                        <a:solidFill>
                          <a:schemeClr val="tx2"/>
                        </a:solidFill>
                        <a:latin typeface="Calibri"/>
                        <a:cs typeface="Calibri"/>
                      </a:endParaRPr>
                    </a:p>
                  </a:txBody>
                  <a:tcPr marL="0" marR="0"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3189">
                        <a:lnSpc>
                          <a:spcPct val="100000"/>
                        </a:lnSpc>
                        <a:spcBef>
                          <a:spcPts val="1320"/>
                        </a:spcBef>
                      </a:pPr>
                      <a:r>
                        <a:rPr sz="1300" spc="-10">
                          <a:solidFill>
                            <a:schemeClr val="tx2"/>
                          </a:solidFill>
                        </a:rPr>
                        <a:t>Mississauga</a:t>
                      </a:r>
                      <a:endParaRPr sz="1300">
                        <a:solidFill>
                          <a:schemeClr val="tx2"/>
                        </a:solidFill>
                        <a:latin typeface="Calibri"/>
                        <a:cs typeface="Calibri"/>
                      </a:endParaRPr>
                    </a:p>
                  </a:txBody>
                  <a:tcPr marL="0" marR="0" marT="12573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06680">
                        <a:lnSpc>
                          <a:spcPct val="100000"/>
                        </a:lnSpc>
                        <a:spcBef>
                          <a:spcPts val="1320"/>
                        </a:spcBef>
                      </a:pPr>
                      <a:r>
                        <a:rPr sz="1300" spc="-10">
                          <a:solidFill>
                            <a:schemeClr val="tx2"/>
                          </a:solidFill>
                        </a:rPr>
                        <a:t>2026-</a:t>
                      </a:r>
                      <a:r>
                        <a:rPr sz="1300" spc="-20">
                          <a:solidFill>
                            <a:schemeClr val="tx2"/>
                          </a:solidFill>
                        </a:rPr>
                        <a:t>2028</a:t>
                      </a:r>
                      <a:endParaRPr sz="1300">
                        <a:solidFill>
                          <a:schemeClr val="tx2"/>
                        </a:solidFill>
                        <a:latin typeface="Calibri"/>
                        <a:cs typeface="Calibri"/>
                      </a:endParaRPr>
                    </a:p>
                  </a:txBody>
                  <a:tcPr marL="0" marR="0" marT="12573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96804">
                <a:tc>
                  <a:txBody>
                    <a:bodyPr/>
                    <a:lstStyle/>
                    <a:p>
                      <a:pPr marL="90805" marR="188595">
                        <a:lnSpc>
                          <a:spcPct val="100000"/>
                        </a:lnSpc>
                        <a:spcBef>
                          <a:spcPts val="240"/>
                        </a:spcBef>
                      </a:pPr>
                      <a:r>
                        <a:rPr sz="1300" spc="-10">
                          <a:solidFill>
                            <a:schemeClr val="tx2"/>
                          </a:solidFill>
                        </a:rPr>
                        <a:t>Lakeshore</a:t>
                      </a:r>
                      <a:r>
                        <a:rPr sz="1300" spc="-80">
                          <a:solidFill>
                            <a:schemeClr val="tx2"/>
                          </a:solidFill>
                        </a:rPr>
                        <a:t> </a:t>
                      </a:r>
                      <a:r>
                        <a:rPr sz="1300">
                          <a:solidFill>
                            <a:schemeClr val="tx2"/>
                          </a:solidFill>
                        </a:rPr>
                        <a:t>Relief</a:t>
                      </a:r>
                      <a:r>
                        <a:rPr sz="1300" spc="-65">
                          <a:solidFill>
                            <a:schemeClr val="tx2"/>
                          </a:solidFill>
                        </a:rPr>
                        <a:t> </a:t>
                      </a:r>
                      <a:r>
                        <a:rPr sz="1300" spc="-10">
                          <a:solidFill>
                            <a:schemeClr val="tx2"/>
                          </a:solidFill>
                        </a:rPr>
                        <a:t>Sewer </a:t>
                      </a:r>
                      <a:r>
                        <a:rPr sz="1300">
                          <a:solidFill>
                            <a:schemeClr val="tx2"/>
                          </a:solidFill>
                        </a:rPr>
                        <a:t>(Future</a:t>
                      </a:r>
                      <a:r>
                        <a:rPr sz="1300" spc="-45">
                          <a:solidFill>
                            <a:schemeClr val="tx2"/>
                          </a:solidFill>
                        </a:rPr>
                        <a:t> </a:t>
                      </a:r>
                      <a:r>
                        <a:rPr sz="1300">
                          <a:solidFill>
                            <a:schemeClr val="tx2"/>
                          </a:solidFill>
                        </a:rPr>
                        <a:t>Phases</a:t>
                      </a:r>
                      <a:r>
                        <a:rPr sz="1300" spc="-55">
                          <a:solidFill>
                            <a:schemeClr val="tx2"/>
                          </a:solidFill>
                        </a:rPr>
                        <a:t> </a:t>
                      </a:r>
                      <a:r>
                        <a:rPr sz="1300" spc="-50">
                          <a:solidFill>
                            <a:schemeClr val="tx2"/>
                          </a:solidFill>
                        </a:rPr>
                        <a:t>– </a:t>
                      </a:r>
                      <a:r>
                        <a:rPr sz="1300">
                          <a:solidFill>
                            <a:schemeClr val="tx2"/>
                          </a:solidFill>
                        </a:rPr>
                        <a:t>Elmwood</a:t>
                      </a:r>
                      <a:r>
                        <a:rPr sz="1300" spc="-35">
                          <a:solidFill>
                            <a:schemeClr val="tx2"/>
                          </a:solidFill>
                        </a:rPr>
                        <a:t> </a:t>
                      </a:r>
                      <a:r>
                        <a:rPr sz="1300">
                          <a:solidFill>
                            <a:schemeClr val="tx2"/>
                          </a:solidFill>
                        </a:rPr>
                        <a:t>to</a:t>
                      </a:r>
                      <a:r>
                        <a:rPr sz="1300" spc="-40">
                          <a:solidFill>
                            <a:schemeClr val="tx2"/>
                          </a:solidFill>
                        </a:rPr>
                        <a:t> </a:t>
                      </a:r>
                      <a:r>
                        <a:rPr sz="1300">
                          <a:solidFill>
                            <a:schemeClr val="tx2"/>
                          </a:solidFill>
                        </a:rPr>
                        <a:t>G.E.</a:t>
                      </a:r>
                      <a:r>
                        <a:rPr sz="1300" spc="-55">
                          <a:solidFill>
                            <a:schemeClr val="tx2"/>
                          </a:solidFill>
                        </a:rPr>
                        <a:t> </a:t>
                      </a:r>
                      <a:r>
                        <a:rPr sz="1300" spc="-10">
                          <a:solidFill>
                            <a:schemeClr val="tx2"/>
                          </a:solidFill>
                        </a:rPr>
                        <a:t>Booth </a:t>
                      </a:r>
                      <a:r>
                        <a:rPr sz="1300">
                          <a:solidFill>
                            <a:schemeClr val="tx2"/>
                          </a:solidFill>
                        </a:rPr>
                        <a:t>and</a:t>
                      </a:r>
                      <a:r>
                        <a:rPr sz="1300" spc="-30">
                          <a:solidFill>
                            <a:schemeClr val="tx2"/>
                          </a:solidFill>
                        </a:rPr>
                        <a:t> </a:t>
                      </a:r>
                      <a:r>
                        <a:rPr sz="1300">
                          <a:solidFill>
                            <a:schemeClr val="tx2"/>
                          </a:solidFill>
                        </a:rPr>
                        <a:t>Jack</a:t>
                      </a:r>
                      <a:r>
                        <a:rPr sz="1300" spc="-45">
                          <a:solidFill>
                            <a:schemeClr val="tx2"/>
                          </a:solidFill>
                        </a:rPr>
                        <a:t> </a:t>
                      </a:r>
                      <a:r>
                        <a:rPr sz="1300">
                          <a:solidFill>
                            <a:schemeClr val="tx2"/>
                          </a:solidFill>
                        </a:rPr>
                        <a:t>Darling</a:t>
                      </a:r>
                      <a:r>
                        <a:rPr sz="1300" spc="-15">
                          <a:solidFill>
                            <a:schemeClr val="tx2"/>
                          </a:solidFill>
                        </a:rPr>
                        <a:t> </a:t>
                      </a:r>
                      <a:r>
                        <a:rPr sz="1300">
                          <a:solidFill>
                            <a:schemeClr val="tx2"/>
                          </a:solidFill>
                        </a:rPr>
                        <a:t>Park</a:t>
                      </a:r>
                      <a:r>
                        <a:rPr sz="1300" spc="-45">
                          <a:solidFill>
                            <a:schemeClr val="tx2"/>
                          </a:solidFill>
                        </a:rPr>
                        <a:t> </a:t>
                      </a:r>
                      <a:r>
                        <a:rPr sz="1300" spc="-25">
                          <a:solidFill>
                            <a:schemeClr val="tx2"/>
                          </a:solidFill>
                        </a:rPr>
                        <a:t>to </a:t>
                      </a:r>
                      <a:r>
                        <a:rPr sz="1300" spc="-10">
                          <a:solidFill>
                            <a:schemeClr val="tx2"/>
                          </a:solidFill>
                        </a:rPr>
                        <a:t>Southdown)</a:t>
                      </a:r>
                      <a:endParaRPr sz="1300">
                        <a:solidFill>
                          <a:schemeClr val="tx2"/>
                        </a:solidFill>
                        <a:latin typeface="Calibri"/>
                        <a:cs typeface="Calibri"/>
                      </a:endParaRPr>
                    </a:p>
                  </a:txBody>
                  <a:tcPr marL="0" marR="0"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3189" marR="99060">
                        <a:lnSpc>
                          <a:spcPct val="100000"/>
                        </a:lnSpc>
                        <a:spcBef>
                          <a:spcPts val="1320"/>
                        </a:spcBef>
                      </a:pPr>
                      <a:r>
                        <a:rPr sz="1300">
                          <a:solidFill>
                            <a:schemeClr val="tx2"/>
                          </a:solidFill>
                        </a:rPr>
                        <a:t>Mississauga</a:t>
                      </a:r>
                      <a:r>
                        <a:rPr sz="1300" spc="-95">
                          <a:solidFill>
                            <a:schemeClr val="tx2"/>
                          </a:solidFill>
                        </a:rPr>
                        <a:t> </a:t>
                      </a:r>
                      <a:r>
                        <a:rPr sz="1300" spc="-50">
                          <a:solidFill>
                            <a:schemeClr val="tx2"/>
                          </a:solidFill>
                        </a:rPr>
                        <a:t>- </a:t>
                      </a:r>
                      <a:r>
                        <a:rPr sz="1300" spc="-10">
                          <a:solidFill>
                            <a:schemeClr val="tx2"/>
                          </a:solidFill>
                        </a:rPr>
                        <a:t>Lakeview/</a:t>
                      </a:r>
                      <a:r>
                        <a:rPr sz="1300" spc="-40">
                          <a:solidFill>
                            <a:schemeClr val="tx2"/>
                          </a:solidFill>
                        </a:rPr>
                        <a:t> </a:t>
                      </a:r>
                      <a:r>
                        <a:rPr sz="1300" spc="-20">
                          <a:solidFill>
                            <a:schemeClr val="tx2"/>
                          </a:solidFill>
                        </a:rPr>
                        <a:t>Port </a:t>
                      </a:r>
                      <a:r>
                        <a:rPr sz="1300" spc="-10">
                          <a:solidFill>
                            <a:schemeClr val="tx2"/>
                          </a:solidFill>
                        </a:rPr>
                        <a:t>Credit/ Clarkson</a:t>
                      </a:r>
                      <a:endParaRPr sz="1300">
                        <a:solidFill>
                          <a:schemeClr val="tx2"/>
                        </a:solidFill>
                        <a:latin typeface="Calibri"/>
                        <a:cs typeface="Calibri"/>
                      </a:endParaRPr>
                    </a:p>
                  </a:txBody>
                  <a:tcPr marL="0" marR="0" marT="12573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sz="1300">
                        <a:solidFill>
                          <a:schemeClr val="tx2"/>
                        </a:solidFill>
                      </a:endParaRPr>
                    </a:p>
                    <a:p>
                      <a:pPr>
                        <a:lnSpc>
                          <a:spcPct val="100000"/>
                        </a:lnSpc>
                        <a:spcBef>
                          <a:spcPts val="420"/>
                        </a:spcBef>
                      </a:pPr>
                      <a:endParaRPr sz="1300">
                        <a:solidFill>
                          <a:schemeClr val="tx2"/>
                        </a:solidFill>
                      </a:endParaRPr>
                    </a:p>
                    <a:p>
                      <a:pPr marL="106680">
                        <a:lnSpc>
                          <a:spcPct val="100000"/>
                        </a:lnSpc>
                      </a:pPr>
                      <a:r>
                        <a:rPr sz="1300" spc="-25">
                          <a:solidFill>
                            <a:schemeClr val="tx2"/>
                          </a:solidFill>
                        </a:rPr>
                        <a:t>TBD</a:t>
                      </a:r>
                      <a:endParaRPr sz="1300">
                        <a:solidFill>
                          <a:schemeClr val="tx2"/>
                        </a:solidFill>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9" name="object 9"/>
          <p:cNvPicPr/>
          <p:nvPr/>
        </p:nvPicPr>
        <p:blipFill rotWithShape="1">
          <a:blip r:embed="rId3" cstate="print"/>
          <a:srcRect b="21229"/>
          <a:stretch/>
        </p:blipFill>
        <p:spPr>
          <a:xfrm>
            <a:off x="5679264" y="1085851"/>
            <a:ext cx="3319271" cy="2286000"/>
          </a:xfrm>
          <a:prstGeom prst="rect">
            <a:avLst/>
          </a:prstGeom>
        </p:spPr>
      </p:pic>
      <p:pic>
        <p:nvPicPr>
          <p:cNvPr id="11" name="object 5">
            <a:extLst>
              <a:ext uri="{FF2B5EF4-FFF2-40B4-BE49-F238E27FC236}">
                <a16:creationId xmlns:a16="http://schemas.microsoft.com/office/drawing/2014/main" id="{97B47888-9D0E-E47D-2AA1-14C7499568D7}"/>
              </a:ext>
            </a:extLst>
          </p:cNvPr>
          <p:cNvPicPr/>
          <p:nvPr/>
        </p:nvPicPr>
        <p:blipFill rotWithShape="1">
          <a:blip r:embed="rId4" cstate="print"/>
          <a:srcRect l="4314" r="1492" b="8643"/>
          <a:stretch/>
        </p:blipFill>
        <p:spPr>
          <a:xfrm>
            <a:off x="5679264" y="3486150"/>
            <a:ext cx="3319271" cy="241630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641830" y="2226469"/>
            <a:ext cx="3363171" cy="3774281"/>
          </a:xfrm>
          <a:prstGeom prst="rect">
            <a:avLst/>
          </a:prstGeom>
        </p:spPr>
      </p:pic>
      <p:sp>
        <p:nvSpPr>
          <p:cNvPr id="3" name="object 3"/>
          <p:cNvSpPr/>
          <p:nvPr/>
        </p:nvSpPr>
        <p:spPr>
          <a:xfrm>
            <a:off x="0" y="857250"/>
            <a:ext cx="479108" cy="5143500"/>
          </a:xfrm>
          <a:custGeom>
            <a:avLst/>
            <a:gdLst/>
            <a:ahLst/>
            <a:cxnLst/>
            <a:rect l="l" t="t" r="r" b="b"/>
            <a:pathLst>
              <a:path w="638810" h="6858000">
                <a:moveTo>
                  <a:pt x="638556" y="0"/>
                </a:moveTo>
                <a:lnTo>
                  <a:pt x="0" y="0"/>
                </a:lnTo>
                <a:lnTo>
                  <a:pt x="0" y="6858000"/>
                </a:lnTo>
                <a:lnTo>
                  <a:pt x="638556" y="6858000"/>
                </a:lnTo>
                <a:lnTo>
                  <a:pt x="638556" y="0"/>
                </a:lnTo>
                <a:close/>
              </a:path>
            </a:pathLst>
          </a:custGeom>
          <a:solidFill>
            <a:srgbClr val="F0F0F1"/>
          </a:solidFill>
        </p:spPr>
        <p:txBody>
          <a:bodyPr wrap="square" lIns="0" tIns="0" rIns="0" bIns="0" rtlCol="0"/>
          <a:lstStyle/>
          <a:p>
            <a:endParaRPr sz="1350"/>
          </a:p>
        </p:txBody>
      </p:sp>
      <p:sp>
        <p:nvSpPr>
          <p:cNvPr id="4" name="object 4"/>
          <p:cNvSpPr txBox="1"/>
          <p:nvPr/>
        </p:nvSpPr>
        <p:spPr>
          <a:xfrm>
            <a:off x="174204" y="5688589"/>
            <a:ext cx="135731" cy="148117"/>
          </a:xfrm>
          <a:prstGeom prst="rect">
            <a:avLst/>
          </a:prstGeom>
        </p:spPr>
        <p:txBody>
          <a:bodyPr vert="horz" wrap="square" lIns="0" tIns="9525" rIns="0" bIns="0" rtlCol="0">
            <a:spAutoFit/>
          </a:bodyPr>
          <a:lstStyle/>
          <a:p>
            <a:pPr marL="9525">
              <a:spcBef>
                <a:spcPts val="75"/>
              </a:spcBef>
            </a:pPr>
            <a:r>
              <a:rPr sz="900" spc="-19">
                <a:solidFill>
                  <a:srgbClr val="888888"/>
                </a:solidFill>
                <a:latin typeface="Calibri"/>
                <a:cs typeface="Calibri"/>
              </a:rPr>
              <a:t>18</a:t>
            </a:r>
            <a:endParaRPr sz="900">
              <a:latin typeface="Calibri"/>
              <a:cs typeface="Calibri"/>
            </a:endParaRPr>
          </a:p>
        </p:txBody>
      </p:sp>
      <p:pic>
        <p:nvPicPr>
          <p:cNvPr id="5" name="object 5"/>
          <p:cNvPicPr/>
          <p:nvPr/>
        </p:nvPicPr>
        <p:blipFill>
          <a:blip r:embed="rId3" cstate="print"/>
          <a:stretch>
            <a:fillRect/>
          </a:stretch>
        </p:blipFill>
        <p:spPr>
          <a:xfrm>
            <a:off x="54865" y="926974"/>
            <a:ext cx="384047" cy="221741"/>
          </a:xfrm>
          <a:prstGeom prst="rect">
            <a:avLst/>
          </a:prstGeom>
        </p:spPr>
      </p:pic>
      <p:grpSp>
        <p:nvGrpSpPr>
          <p:cNvPr id="6" name="object 6"/>
          <p:cNvGrpSpPr/>
          <p:nvPr/>
        </p:nvGrpSpPr>
        <p:grpSpPr>
          <a:xfrm>
            <a:off x="3385566" y="857250"/>
            <a:ext cx="5758433" cy="5143500"/>
            <a:chOff x="4514088" y="0"/>
            <a:chExt cx="7677910" cy="6858000"/>
          </a:xfrm>
        </p:grpSpPr>
        <p:pic>
          <p:nvPicPr>
            <p:cNvPr id="7" name="object 7"/>
            <p:cNvPicPr/>
            <p:nvPr/>
          </p:nvPicPr>
          <p:blipFill>
            <a:blip r:embed="rId4" cstate="print"/>
            <a:stretch>
              <a:fillRect/>
            </a:stretch>
          </p:blipFill>
          <p:spPr>
            <a:xfrm>
              <a:off x="4514088" y="0"/>
              <a:ext cx="7677910" cy="6858000"/>
            </a:xfrm>
            <a:prstGeom prst="rect">
              <a:avLst/>
            </a:prstGeom>
          </p:spPr>
        </p:pic>
        <p:sp>
          <p:nvSpPr>
            <p:cNvPr id="8" name="object 8"/>
            <p:cNvSpPr/>
            <p:nvPr/>
          </p:nvSpPr>
          <p:spPr>
            <a:xfrm>
              <a:off x="7924800" y="6323076"/>
              <a:ext cx="4084320" cy="338455"/>
            </a:xfrm>
            <a:custGeom>
              <a:avLst/>
              <a:gdLst/>
              <a:ahLst/>
              <a:cxnLst/>
              <a:rect l="l" t="t" r="r" b="b"/>
              <a:pathLst>
                <a:path w="3398520" h="338454">
                  <a:moveTo>
                    <a:pt x="0" y="338328"/>
                  </a:moveTo>
                  <a:lnTo>
                    <a:pt x="3398519" y="338328"/>
                  </a:lnTo>
                  <a:lnTo>
                    <a:pt x="3398519" y="0"/>
                  </a:lnTo>
                  <a:lnTo>
                    <a:pt x="0" y="0"/>
                  </a:lnTo>
                  <a:lnTo>
                    <a:pt x="0" y="338328"/>
                  </a:lnTo>
                  <a:close/>
                </a:path>
              </a:pathLst>
            </a:custGeom>
            <a:solidFill>
              <a:srgbClr val="BEBEBE"/>
            </a:solidFill>
          </p:spPr>
          <p:txBody>
            <a:bodyPr wrap="square" lIns="0" tIns="0" rIns="0" bIns="0" rtlCol="0"/>
            <a:lstStyle/>
            <a:p>
              <a:endParaRPr sz="1350"/>
            </a:p>
          </p:txBody>
        </p:sp>
      </p:grpSp>
      <p:sp>
        <p:nvSpPr>
          <p:cNvPr id="9" name="object 9"/>
          <p:cNvSpPr txBox="1"/>
          <p:nvPr/>
        </p:nvSpPr>
        <p:spPr>
          <a:xfrm>
            <a:off x="6000750" y="5615569"/>
            <a:ext cx="2917208" cy="193803"/>
          </a:xfrm>
          <a:prstGeom prst="rect">
            <a:avLst/>
          </a:prstGeom>
        </p:spPr>
        <p:txBody>
          <a:bodyPr vert="horz" wrap="square" lIns="0" tIns="9049" rIns="0" bIns="0" rtlCol="0">
            <a:spAutoFit/>
          </a:bodyPr>
          <a:lstStyle/>
          <a:p>
            <a:pPr marL="9525">
              <a:spcBef>
                <a:spcPts val="71"/>
              </a:spcBef>
            </a:pPr>
            <a:r>
              <a:rPr lang="en-US" sz="1200" b="1">
                <a:latin typeface="Calibri"/>
                <a:cs typeface="Calibri"/>
              </a:rPr>
              <a:t>West Trunk Sanitary Sewer </a:t>
            </a:r>
            <a:r>
              <a:rPr sz="1200" b="1">
                <a:latin typeface="Calibri"/>
                <a:cs typeface="Calibri"/>
              </a:rPr>
              <a:t>Erin</a:t>
            </a:r>
            <a:r>
              <a:rPr sz="1200" b="1" spc="-23">
                <a:latin typeface="Calibri"/>
                <a:cs typeface="Calibri"/>
              </a:rPr>
              <a:t> </a:t>
            </a:r>
            <a:r>
              <a:rPr sz="1200" b="1">
                <a:latin typeface="Calibri"/>
                <a:cs typeface="Calibri"/>
              </a:rPr>
              <a:t>Mills</a:t>
            </a:r>
            <a:r>
              <a:rPr sz="1200" b="1" spc="-23">
                <a:latin typeface="Calibri"/>
                <a:cs typeface="Calibri"/>
              </a:rPr>
              <a:t> </a:t>
            </a:r>
            <a:r>
              <a:rPr sz="1200" b="1" spc="-8">
                <a:latin typeface="Calibri"/>
                <a:cs typeface="Calibri"/>
              </a:rPr>
              <a:t>Parkway</a:t>
            </a:r>
            <a:endParaRPr sz="1200">
              <a:latin typeface="Calibri"/>
              <a:cs typeface="Calibri"/>
            </a:endParaRPr>
          </a:p>
        </p:txBody>
      </p:sp>
      <p:graphicFrame>
        <p:nvGraphicFramePr>
          <p:cNvPr id="13" name="object 13"/>
          <p:cNvGraphicFramePr>
            <a:graphicFrameLocks noGrp="1"/>
          </p:cNvGraphicFramePr>
          <p:nvPr/>
        </p:nvGraphicFramePr>
        <p:xfrm>
          <a:off x="775524" y="2123163"/>
          <a:ext cx="5758433" cy="2428399"/>
        </p:xfrm>
        <a:graphic>
          <a:graphicData uri="http://schemas.openxmlformats.org/drawingml/2006/table">
            <a:tbl>
              <a:tblPr firstRow="1" bandRow="1">
                <a:tableStyleId>{2D5ABB26-0587-4C30-8999-92F81FD0307C}</a:tableStyleId>
              </a:tblPr>
              <a:tblGrid>
                <a:gridCol w="2139126">
                  <a:extLst>
                    <a:ext uri="{9D8B030D-6E8A-4147-A177-3AD203B41FA5}">
                      <a16:colId xmlns:a16="http://schemas.microsoft.com/office/drawing/2014/main" val="20000"/>
                    </a:ext>
                  </a:extLst>
                </a:gridCol>
                <a:gridCol w="3619307">
                  <a:extLst>
                    <a:ext uri="{9D8B030D-6E8A-4147-A177-3AD203B41FA5}">
                      <a16:colId xmlns:a16="http://schemas.microsoft.com/office/drawing/2014/main" val="20001"/>
                    </a:ext>
                  </a:extLst>
                </a:gridCol>
              </a:tblGrid>
              <a:tr h="362903">
                <a:tc>
                  <a:txBody>
                    <a:bodyPr/>
                    <a:lstStyle/>
                    <a:p>
                      <a:pPr marL="91440" marR="12065">
                        <a:lnSpc>
                          <a:spcPct val="100000"/>
                        </a:lnSpc>
                        <a:spcBef>
                          <a:spcPts val="705"/>
                        </a:spcBef>
                      </a:pPr>
                      <a:r>
                        <a:rPr sz="1400" b="1" spc="-10">
                          <a:solidFill>
                            <a:schemeClr val="tx2"/>
                          </a:solidFill>
                          <a:latin typeface="Calibri"/>
                          <a:cs typeface="Calibri"/>
                        </a:rPr>
                        <a:t>Activity</a:t>
                      </a:r>
                      <a:endParaRPr sz="1400">
                        <a:solidFill>
                          <a:schemeClr val="tx2"/>
                        </a:solidFill>
                        <a:latin typeface="Calibri"/>
                        <a:cs typeface="Calibri"/>
                      </a:endParaRPr>
                    </a:p>
                  </a:txBody>
                  <a:tcPr marL="0" marR="0" marT="6715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260350">
                        <a:lnSpc>
                          <a:spcPct val="100000"/>
                        </a:lnSpc>
                        <a:spcBef>
                          <a:spcPts val="705"/>
                        </a:spcBef>
                      </a:pPr>
                      <a:r>
                        <a:rPr sz="1400" b="1" spc="-10">
                          <a:solidFill>
                            <a:schemeClr val="tx2"/>
                          </a:solidFill>
                          <a:latin typeface="Calibri"/>
                          <a:cs typeface="Calibri"/>
                        </a:rPr>
                        <a:t>Description</a:t>
                      </a:r>
                      <a:endParaRPr sz="1400">
                        <a:solidFill>
                          <a:schemeClr val="tx2"/>
                        </a:solidFill>
                        <a:latin typeface="Calibri"/>
                        <a:cs typeface="Calibri"/>
                      </a:endParaRPr>
                    </a:p>
                  </a:txBody>
                  <a:tcPr marL="0" marR="0" marT="6715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813435">
                <a:tc>
                  <a:txBody>
                    <a:bodyPr/>
                    <a:lstStyle/>
                    <a:p>
                      <a:pPr marL="91440" marR="284480">
                        <a:lnSpc>
                          <a:spcPct val="100000"/>
                        </a:lnSpc>
                        <a:spcBef>
                          <a:spcPts val="840"/>
                        </a:spcBef>
                      </a:pPr>
                      <a:r>
                        <a:rPr sz="1400" b="1">
                          <a:solidFill>
                            <a:schemeClr val="tx2"/>
                          </a:solidFill>
                          <a:latin typeface="Calibri"/>
                          <a:cs typeface="Calibri"/>
                        </a:rPr>
                        <a:t>Region</a:t>
                      </a:r>
                      <a:r>
                        <a:rPr sz="1400" b="1" spc="-45">
                          <a:solidFill>
                            <a:schemeClr val="tx2"/>
                          </a:solidFill>
                          <a:latin typeface="Calibri"/>
                          <a:cs typeface="Calibri"/>
                        </a:rPr>
                        <a:t> </a:t>
                      </a:r>
                      <a:r>
                        <a:rPr sz="1400" b="1">
                          <a:solidFill>
                            <a:schemeClr val="tx2"/>
                          </a:solidFill>
                          <a:latin typeface="Calibri"/>
                          <a:cs typeface="Calibri"/>
                        </a:rPr>
                        <a:t>of</a:t>
                      </a:r>
                      <a:r>
                        <a:rPr sz="1400" b="1" spc="-5">
                          <a:solidFill>
                            <a:schemeClr val="tx2"/>
                          </a:solidFill>
                          <a:latin typeface="Calibri"/>
                          <a:cs typeface="Calibri"/>
                        </a:rPr>
                        <a:t> </a:t>
                      </a:r>
                      <a:r>
                        <a:rPr sz="1400" b="1">
                          <a:solidFill>
                            <a:schemeClr val="tx2"/>
                          </a:solidFill>
                          <a:latin typeface="Calibri"/>
                          <a:cs typeface="Calibri"/>
                        </a:rPr>
                        <a:t>Peel</a:t>
                      </a:r>
                      <a:r>
                        <a:rPr sz="1400" b="1" spc="-45">
                          <a:solidFill>
                            <a:schemeClr val="tx2"/>
                          </a:solidFill>
                          <a:latin typeface="Calibri"/>
                          <a:cs typeface="Calibri"/>
                        </a:rPr>
                        <a:t> </a:t>
                      </a:r>
                      <a:r>
                        <a:rPr sz="1400" b="1">
                          <a:solidFill>
                            <a:schemeClr val="tx2"/>
                          </a:solidFill>
                          <a:latin typeface="Calibri"/>
                          <a:cs typeface="Calibri"/>
                        </a:rPr>
                        <a:t>and</a:t>
                      </a:r>
                      <a:r>
                        <a:rPr sz="1400" b="1" spc="-20">
                          <a:solidFill>
                            <a:schemeClr val="tx2"/>
                          </a:solidFill>
                          <a:latin typeface="Calibri"/>
                          <a:cs typeface="Calibri"/>
                        </a:rPr>
                        <a:t> </a:t>
                      </a:r>
                      <a:r>
                        <a:rPr sz="1400" b="1">
                          <a:solidFill>
                            <a:schemeClr val="tx2"/>
                          </a:solidFill>
                          <a:latin typeface="Calibri"/>
                          <a:cs typeface="Calibri"/>
                        </a:rPr>
                        <a:t>City</a:t>
                      </a:r>
                      <a:r>
                        <a:rPr sz="1400" b="1" spc="-10">
                          <a:solidFill>
                            <a:schemeClr val="tx2"/>
                          </a:solidFill>
                          <a:latin typeface="Calibri"/>
                          <a:cs typeface="Calibri"/>
                        </a:rPr>
                        <a:t> </a:t>
                      </a:r>
                      <a:r>
                        <a:rPr sz="1400" b="1" spc="-25">
                          <a:solidFill>
                            <a:schemeClr val="tx2"/>
                          </a:solidFill>
                          <a:latin typeface="Calibri"/>
                          <a:cs typeface="Calibri"/>
                        </a:rPr>
                        <a:t>of </a:t>
                      </a:r>
                      <a:r>
                        <a:rPr sz="1400" b="1" spc="-10">
                          <a:solidFill>
                            <a:schemeClr val="tx2"/>
                          </a:solidFill>
                          <a:latin typeface="Calibri"/>
                          <a:cs typeface="Calibri"/>
                        </a:rPr>
                        <a:t>Mississauga</a:t>
                      </a:r>
                      <a:r>
                        <a:rPr sz="1400" b="1" spc="-25">
                          <a:solidFill>
                            <a:schemeClr val="tx2"/>
                          </a:solidFill>
                          <a:latin typeface="Calibri"/>
                          <a:cs typeface="Calibri"/>
                        </a:rPr>
                        <a:t> </a:t>
                      </a:r>
                      <a:r>
                        <a:rPr sz="1400" b="1">
                          <a:solidFill>
                            <a:schemeClr val="tx2"/>
                          </a:solidFill>
                          <a:latin typeface="Calibri"/>
                          <a:cs typeface="Calibri"/>
                        </a:rPr>
                        <a:t>-</a:t>
                      </a:r>
                      <a:r>
                        <a:rPr sz="1400" b="1" spc="25">
                          <a:solidFill>
                            <a:schemeClr val="tx2"/>
                          </a:solidFill>
                          <a:latin typeface="Calibri"/>
                          <a:cs typeface="Calibri"/>
                        </a:rPr>
                        <a:t> </a:t>
                      </a:r>
                      <a:r>
                        <a:rPr sz="1400" b="1" spc="-20">
                          <a:solidFill>
                            <a:schemeClr val="tx2"/>
                          </a:solidFill>
                          <a:latin typeface="Calibri"/>
                          <a:cs typeface="Calibri"/>
                        </a:rPr>
                        <a:t>Cross </a:t>
                      </a:r>
                      <a:r>
                        <a:rPr sz="1400" b="1">
                          <a:solidFill>
                            <a:schemeClr val="tx2"/>
                          </a:solidFill>
                          <a:latin typeface="Calibri"/>
                          <a:cs typeface="Calibri"/>
                        </a:rPr>
                        <a:t>connection</a:t>
                      </a:r>
                      <a:r>
                        <a:rPr sz="1400" b="1" spc="-70">
                          <a:solidFill>
                            <a:schemeClr val="tx2"/>
                          </a:solidFill>
                          <a:latin typeface="Calibri"/>
                          <a:cs typeface="Calibri"/>
                        </a:rPr>
                        <a:t> </a:t>
                      </a:r>
                      <a:r>
                        <a:rPr sz="1400" b="1" spc="-10">
                          <a:solidFill>
                            <a:schemeClr val="tx2"/>
                          </a:solidFill>
                          <a:latin typeface="Calibri"/>
                          <a:cs typeface="Calibri"/>
                        </a:rPr>
                        <a:t>committee</a:t>
                      </a:r>
                      <a:endParaRPr sz="1400">
                        <a:solidFill>
                          <a:schemeClr val="tx2"/>
                        </a:solidFill>
                        <a:latin typeface="Calibri"/>
                        <a:cs typeface="Calibri"/>
                      </a:endParaRPr>
                    </a:p>
                  </a:txBody>
                  <a:tcPr marL="0" marR="0" marT="800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260350" marR="268605">
                        <a:lnSpc>
                          <a:spcPct val="100000"/>
                        </a:lnSpc>
                        <a:spcBef>
                          <a:spcPts val="259"/>
                        </a:spcBef>
                      </a:pPr>
                      <a:endParaRPr lang="en-CA" sz="1200">
                        <a:solidFill>
                          <a:schemeClr val="tx2"/>
                        </a:solidFill>
                        <a:latin typeface="Calibri"/>
                        <a:cs typeface="Calibri"/>
                      </a:endParaRPr>
                    </a:p>
                    <a:p>
                      <a:pPr marL="260350" marR="268605">
                        <a:lnSpc>
                          <a:spcPct val="100000"/>
                        </a:lnSpc>
                        <a:spcBef>
                          <a:spcPts val="259"/>
                        </a:spcBef>
                      </a:pPr>
                      <a:r>
                        <a:rPr lang="en-CA" sz="1200">
                          <a:solidFill>
                            <a:schemeClr val="tx2"/>
                          </a:solidFill>
                          <a:latin typeface="Calibri"/>
                          <a:cs typeface="Calibri"/>
                        </a:rPr>
                        <a:t>Identifying</a:t>
                      </a:r>
                      <a:r>
                        <a:rPr lang="en-CA" sz="1200" spc="-70">
                          <a:solidFill>
                            <a:schemeClr val="tx2"/>
                          </a:solidFill>
                          <a:latin typeface="Calibri"/>
                          <a:cs typeface="Calibri"/>
                        </a:rPr>
                        <a:t> </a:t>
                      </a:r>
                      <a:r>
                        <a:rPr lang="en-CA" sz="1200">
                          <a:solidFill>
                            <a:srgbClr val="FF0000"/>
                          </a:solidFill>
                          <a:latin typeface="Calibri"/>
                          <a:cs typeface="Calibri"/>
                        </a:rPr>
                        <a:t>cross</a:t>
                      </a:r>
                      <a:r>
                        <a:rPr lang="en-CA" sz="1200" spc="-20">
                          <a:solidFill>
                            <a:srgbClr val="FF0000"/>
                          </a:solidFill>
                          <a:latin typeface="Calibri"/>
                          <a:cs typeface="Calibri"/>
                        </a:rPr>
                        <a:t> </a:t>
                      </a:r>
                      <a:r>
                        <a:rPr lang="en-CA" sz="1200">
                          <a:solidFill>
                            <a:srgbClr val="FF0000"/>
                          </a:solidFill>
                          <a:latin typeface="Calibri"/>
                          <a:cs typeface="Calibri"/>
                        </a:rPr>
                        <a:t>connections</a:t>
                      </a:r>
                      <a:r>
                        <a:rPr lang="en-CA" sz="1200" spc="-35">
                          <a:solidFill>
                            <a:srgbClr val="FF0000"/>
                          </a:solidFill>
                          <a:latin typeface="Calibri"/>
                          <a:cs typeface="Calibri"/>
                        </a:rPr>
                        <a:t> </a:t>
                      </a:r>
                      <a:r>
                        <a:rPr lang="en-CA" sz="1200">
                          <a:solidFill>
                            <a:schemeClr val="tx2"/>
                          </a:solidFill>
                          <a:latin typeface="Calibri"/>
                          <a:cs typeface="Calibri"/>
                        </a:rPr>
                        <a:t>between</a:t>
                      </a:r>
                      <a:r>
                        <a:rPr lang="en-CA" sz="1200" spc="-25">
                          <a:solidFill>
                            <a:schemeClr val="tx2"/>
                          </a:solidFill>
                          <a:latin typeface="Calibri"/>
                          <a:cs typeface="Calibri"/>
                        </a:rPr>
                        <a:t> </a:t>
                      </a:r>
                      <a:r>
                        <a:rPr lang="en-CA" sz="1200">
                          <a:solidFill>
                            <a:schemeClr val="tx2"/>
                          </a:solidFill>
                          <a:latin typeface="Calibri"/>
                          <a:cs typeface="Calibri"/>
                        </a:rPr>
                        <a:t>the</a:t>
                      </a:r>
                      <a:r>
                        <a:rPr lang="en-CA" sz="1200" spc="-40">
                          <a:solidFill>
                            <a:schemeClr val="tx2"/>
                          </a:solidFill>
                          <a:latin typeface="Calibri"/>
                          <a:cs typeface="Calibri"/>
                        </a:rPr>
                        <a:t> </a:t>
                      </a:r>
                      <a:r>
                        <a:rPr lang="en-CA" sz="1200">
                          <a:solidFill>
                            <a:schemeClr val="tx2"/>
                          </a:solidFill>
                          <a:latin typeface="Calibri"/>
                          <a:cs typeface="Calibri"/>
                        </a:rPr>
                        <a:t>sanitary</a:t>
                      </a:r>
                      <a:r>
                        <a:rPr lang="en-CA" sz="1200" spc="-65">
                          <a:solidFill>
                            <a:schemeClr val="tx2"/>
                          </a:solidFill>
                          <a:latin typeface="Calibri"/>
                          <a:cs typeface="Calibri"/>
                        </a:rPr>
                        <a:t> </a:t>
                      </a:r>
                      <a:r>
                        <a:rPr lang="en-CA" sz="1200">
                          <a:solidFill>
                            <a:schemeClr val="tx2"/>
                          </a:solidFill>
                          <a:latin typeface="Calibri"/>
                          <a:cs typeface="Calibri"/>
                        </a:rPr>
                        <a:t>and</a:t>
                      </a:r>
                      <a:r>
                        <a:rPr lang="en-CA" sz="1200" spc="-45">
                          <a:solidFill>
                            <a:schemeClr val="tx2"/>
                          </a:solidFill>
                          <a:latin typeface="Calibri"/>
                          <a:cs typeface="Calibri"/>
                        </a:rPr>
                        <a:t> </a:t>
                      </a:r>
                      <a:r>
                        <a:rPr lang="en-CA" sz="1200" spc="-10">
                          <a:solidFill>
                            <a:schemeClr val="tx2"/>
                          </a:solidFill>
                          <a:latin typeface="Calibri"/>
                          <a:cs typeface="Calibri"/>
                        </a:rPr>
                        <a:t>storm systems</a:t>
                      </a:r>
                      <a:r>
                        <a:rPr lang="en-CA" sz="1200" spc="-60">
                          <a:solidFill>
                            <a:schemeClr val="tx2"/>
                          </a:solidFill>
                          <a:latin typeface="Calibri"/>
                          <a:cs typeface="Calibri"/>
                        </a:rPr>
                        <a:t> </a:t>
                      </a:r>
                      <a:r>
                        <a:rPr lang="en-CA" sz="1200">
                          <a:solidFill>
                            <a:schemeClr val="tx2"/>
                          </a:solidFill>
                          <a:latin typeface="Calibri"/>
                          <a:cs typeface="Calibri"/>
                        </a:rPr>
                        <a:t>and</a:t>
                      </a:r>
                      <a:r>
                        <a:rPr lang="en-CA" sz="1200" spc="-65">
                          <a:solidFill>
                            <a:schemeClr val="tx2"/>
                          </a:solidFill>
                          <a:latin typeface="Calibri"/>
                          <a:cs typeface="Calibri"/>
                        </a:rPr>
                        <a:t> </a:t>
                      </a:r>
                      <a:r>
                        <a:rPr lang="en-CA" sz="1200">
                          <a:solidFill>
                            <a:schemeClr val="tx2"/>
                          </a:solidFill>
                          <a:latin typeface="Calibri"/>
                          <a:cs typeface="Calibri"/>
                        </a:rPr>
                        <a:t>correct</a:t>
                      </a:r>
                      <a:r>
                        <a:rPr lang="en-CA" sz="1200" spc="-10">
                          <a:solidFill>
                            <a:schemeClr val="tx2"/>
                          </a:solidFill>
                          <a:latin typeface="Calibri"/>
                          <a:cs typeface="Calibri"/>
                        </a:rPr>
                        <a:t> </a:t>
                      </a:r>
                      <a:r>
                        <a:rPr lang="en-CA" sz="1200">
                          <a:solidFill>
                            <a:schemeClr val="tx2"/>
                          </a:solidFill>
                          <a:latin typeface="Calibri"/>
                          <a:cs typeface="Calibri"/>
                        </a:rPr>
                        <a:t>all</a:t>
                      </a:r>
                      <a:r>
                        <a:rPr lang="en-CA" sz="1200" spc="-65">
                          <a:solidFill>
                            <a:schemeClr val="tx2"/>
                          </a:solidFill>
                          <a:latin typeface="Calibri"/>
                          <a:cs typeface="Calibri"/>
                        </a:rPr>
                        <a:t> </a:t>
                      </a:r>
                      <a:r>
                        <a:rPr lang="en-CA" sz="1200">
                          <a:solidFill>
                            <a:schemeClr val="tx2"/>
                          </a:solidFill>
                          <a:latin typeface="Calibri"/>
                          <a:cs typeface="Calibri"/>
                        </a:rPr>
                        <a:t>occurrences.</a:t>
                      </a:r>
                      <a:r>
                        <a:rPr lang="en-CA" sz="1200" spc="310">
                          <a:solidFill>
                            <a:schemeClr val="tx2"/>
                          </a:solidFill>
                          <a:latin typeface="Calibri"/>
                          <a:cs typeface="Calibri"/>
                        </a:rPr>
                        <a:t> </a:t>
                      </a:r>
                      <a:endParaRPr lang="en-CA" sz="1200">
                        <a:solidFill>
                          <a:schemeClr val="tx2"/>
                        </a:solidFill>
                        <a:latin typeface="Calibri"/>
                        <a:cs typeface="Calibri"/>
                      </a:endParaRPr>
                    </a:p>
                  </a:txBody>
                  <a:tcPr marL="0" marR="0" marT="2476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r h="529550">
                <a:tc>
                  <a:txBody>
                    <a:bodyPr/>
                    <a:lstStyle/>
                    <a:p>
                      <a:pPr marL="91440" marR="387350">
                        <a:lnSpc>
                          <a:spcPct val="100000"/>
                        </a:lnSpc>
                        <a:spcBef>
                          <a:spcPts val="85"/>
                        </a:spcBef>
                      </a:pPr>
                      <a:r>
                        <a:rPr sz="1400" b="1">
                          <a:solidFill>
                            <a:schemeClr val="tx2"/>
                          </a:solidFill>
                          <a:latin typeface="Calibri"/>
                          <a:cs typeface="Calibri"/>
                        </a:rPr>
                        <a:t>Rainfall</a:t>
                      </a:r>
                      <a:r>
                        <a:rPr sz="1400" b="1" spc="-65">
                          <a:solidFill>
                            <a:schemeClr val="tx2"/>
                          </a:solidFill>
                          <a:latin typeface="Calibri"/>
                          <a:cs typeface="Calibri"/>
                        </a:rPr>
                        <a:t> </a:t>
                      </a:r>
                      <a:r>
                        <a:rPr sz="1400" b="1">
                          <a:solidFill>
                            <a:schemeClr val="tx2"/>
                          </a:solidFill>
                          <a:latin typeface="Calibri"/>
                          <a:cs typeface="Calibri"/>
                        </a:rPr>
                        <a:t>Monitoring</a:t>
                      </a:r>
                      <a:r>
                        <a:rPr sz="1400" b="1" spc="-90">
                          <a:solidFill>
                            <a:schemeClr val="tx2"/>
                          </a:solidFill>
                          <a:latin typeface="Calibri"/>
                          <a:cs typeface="Calibri"/>
                        </a:rPr>
                        <a:t> </a:t>
                      </a:r>
                      <a:r>
                        <a:rPr sz="1400" b="1" spc="-25">
                          <a:solidFill>
                            <a:schemeClr val="tx2"/>
                          </a:solidFill>
                          <a:latin typeface="Calibri"/>
                          <a:cs typeface="Calibri"/>
                        </a:rPr>
                        <a:t>and </a:t>
                      </a:r>
                      <a:r>
                        <a:rPr sz="1400" b="1">
                          <a:solidFill>
                            <a:schemeClr val="tx2"/>
                          </a:solidFill>
                          <a:latin typeface="Calibri"/>
                          <a:cs typeface="Calibri"/>
                        </a:rPr>
                        <a:t>advance</a:t>
                      </a:r>
                      <a:r>
                        <a:rPr sz="1400" b="1" spc="-45">
                          <a:solidFill>
                            <a:schemeClr val="tx2"/>
                          </a:solidFill>
                          <a:latin typeface="Calibri"/>
                          <a:cs typeface="Calibri"/>
                        </a:rPr>
                        <a:t> </a:t>
                      </a:r>
                      <a:r>
                        <a:rPr sz="1400" b="1">
                          <a:solidFill>
                            <a:schemeClr val="tx2"/>
                          </a:solidFill>
                          <a:latin typeface="Calibri"/>
                          <a:cs typeface="Calibri"/>
                        </a:rPr>
                        <a:t>warning</a:t>
                      </a:r>
                      <a:r>
                        <a:rPr sz="1400" b="1" spc="-45">
                          <a:solidFill>
                            <a:schemeClr val="tx2"/>
                          </a:solidFill>
                          <a:latin typeface="Calibri"/>
                          <a:cs typeface="Calibri"/>
                        </a:rPr>
                        <a:t> </a:t>
                      </a:r>
                      <a:r>
                        <a:rPr sz="1400" b="1" spc="-10">
                          <a:solidFill>
                            <a:schemeClr val="tx2"/>
                          </a:solidFill>
                          <a:latin typeface="Calibri"/>
                          <a:cs typeface="Calibri"/>
                        </a:rPr>
                        <a:t>system</a:t>
                      </a:r>
                      <a:endParaRPr lang="en-US" sz="1400" b="1" spc="-10">
                        <a:solidFill>
                          <a:schemeClr val="tx2"/>
                        </a:solidFill>
                        <a:latin typeface="Calibri"/>
                        <a:cs typeface="Calibri"/>
                      </a:endParaRPr>
                    </a:p>
                  </a:txBody>
                  <a:tcPr marL="0" marR="0" marT="809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260350" marR="272415">
                        <a:lnSpc>
                          <a:spcPct val="100000"/>
                        </a:lnSpc>
                        <a:spcBef>
                          <a:spcPts val="345"/>
                        </a:spcBef>
                      </a:pPr>
                      <a:r>
                        <a:rPr lang="en-CA" sz="1200">
                          <a:solidFill>
                            <a:schemeClr val="tx2"/>
                          </a:solidFill>
                          <a:latin typeface="Calibri"/>
                          <a:cs typeface="Calibri"/>
                        </a:rPr>
                        <a:t>Using</a:t>
                      </a:r>
                      <a:r>
                        <a:rPr lang="en-CA" sz="1200" spc="-20">
                          <a:solidFill>
                            <a:schemeClr val="tx2"/>
                          </a:solidFill>
                          <a:latin typeface="Calibri"/>
                          <a:cs typeface="Calibri"/>
                        </a:rPr>
                        <a:t> </a:t>
                      </a:r>
                      <a:r>
                        <a:rPr lang="en-CA" sz="1200">
                          <a:solidFill>
                            <a:schemeClr val="tx2"/>
                          </a:solidFill>
                          <a:latin typeface="Calibri"/>
                          <a:cs typeface="Calibri"/>
                        </a:rPr>
                        <a:t>a</a:t>
                      </a:r>
                      <a:r>
                        <a:rPr lang="en-CA" sz="1200" spc="-25">
                          <a:solidFill>
                            <a:schemeClr val="tx2"/>
                          </a:solidFill>
                          <a:latin typeface="Calibri"/>
                          <a:cs typeface="Calibri"/>
                        </a:rPr>
                        <a:t> </a:t>
                      </a:r>
                      <a:r>
                        <a:rPr lang="en-CA" sz="1200">
                          <a:solidFill>
                            <a:schemeClr val="tx2"/>
                          </a:solidFill>
                          <a:latin typeface="Calibri"/>
                          <a:cs typeface="Calibri"/>
                        </a:rPr>
                        <a:t>radar</a:t>
                      </a:r>
                      <a:r>
                        <a:rPr lang="en-CA" sz="1200" spc="-20">
                          <a:solidFill>
                            <a:schemeClr val="tx2"/>
                          </a:solidFill>
                          <a:latin typeface="Calibri"/>
                          <a:cs typeface="Calibri"/>
                        </a:rPr>
                        <a:t> </a:t>
                      </a:r>
                      <a:r>
                        <a:rPr lang="en-CA" sz="1200" spc="-10">
                          <a:solidFill>
                            <a:schemeClr val="tx2"/>
                          </a:solidFill>
                          <a:latin typeface="Calibri"/>
                          <a:cs typeface="Calibri"/>
                        </a:rPr>
                        <a:t>rainfall</a:t>
                      </a:r>
                      <a:r>
                        <a:rPr lang="en-CA" sz="1200" spc="-45">
                          <a:solidFill>
                            <a:schemeClr val="tx2"/>
                          </a:solidFill>
                          <a:latin typeface="Calibri"/>
                          <a:cs typeface="Calibri"/>
                        </a:rPr>
                        <a:t> </a:t>
                      </a:r>
                      <a:r>
                        <a:rPr lang="en-CA" sz="1200" spc="-10">
                          <a:solidFill>
                            <a:schemeClr val="tx2"/>
                          </a:solidFill>
                          <a:latin typeface="Calibri"/>
                          <a:cs typeface="Calibri"/>
                        </a:rPr>
                        <a:t>system</a:t>
                      </a:r>
                      <a:r>
                        <a:rPr lang="en-CA" sz="1200" spc="-35">
                          <a:solidFill>
                            <a:schemeClr val="tx2"/>
                          </a:solidFill>
                          <a:latin typeface="Calibri"/>
                          <a:cs typeface="Calibri"/>
                        </a:rPr>
                        <a:t> to predict and </a:t>
                      </a:r>
                      <a:r>
                        <a:rPr lang="en-CA" sz="1200">
                          <a:solidFill>
                            <a:schemeClr val="tx2"/>
                          </a:solidFill>
                          <a:latin typeface="Calibri"/>
                          <a:cs typeface="Calibri"/>
                        </a:rPr>
                        <a:t>advise</a:t>
                      </a:r>
                      <a:r>
                        <a:rPr lang="en-CA" sz="1200" spc="-55">
                          <a:solidFill>
                            <a:schemeClr val="tx2"/>
                          </a:solidFill>
                          <a:latin typeface="Calibri"/>
                          <a:cs typeface="Calibri"/>
                        </a:rPr>
                        <a:t> </a:t>
                      </a:r>
                      <a:r>
                        <a:rPr lang="en-CA" sz="1200">
                          <a:solidFill>
                            <a:schemeClr val="tx2"/>
                          </a:solidFill>
                          <a:latin typeface="Calibri"/>
                          <a:cs typeface="Calibri"/>
                        </a:rPr>
                        <a:t>storm</a:t>
                      </a:r>
                      <a:r>
                        <a:rPr lang="en-CA" sz="1200" spc="-40">
                          <a:solidFill>
                            <a:schemeClr val="tx2"/>
                          </a:solidFill>
                          <a:latin typeface="Calibri"/>
                          <a:cs typeface="Calibri"/>
                        </a:rPr>
                        <a:t> </a:t>
                      </a:r>
                      <a:r>
                        <a:rPr lang="en-CA" sz="1200">
                          <a:solidFill>
                            <a:schemeClr val="tx2"/>
                          </a:solidFill>
                          <a:latin typeface="Calibri"/>
                          <a:cs typeface="Calibri"/>
                        </a:rPr>
                        <a:t>intensity</a:t>
                      </a:r>
                      <a:r>
                        <a:rPr lang="en-CA" sz="1200" spc="-55">
                          <a:solidFill>
                            <a:schemeClr val="tx2"/>
                          </a:solidFill>
                          <a:latin typeface="Calibri"/>
                          <a:cs typeface="Calibri"/>
                        </a:rPr>
                        <a:t> </a:t>
                      </a:r>
                      <a:r>
                        <a:rPr lang="en-CA" sz="1200">
                          <a:solidFill>
                            <a:schemeClr val="tx2"/>
                          </a:solidFill>
                          <a:latin typeface="Calibri"/>
                          <a:cs typeface="Calibri"/>
                        </a:rPr>
                        <a:t>up</a:t>
                      </a:r>
                      <a:r>
                        <a:rPr lang="en-CA" sz="1200" spc="-50">
                          <a:solidFill>
                            <a:schemeClr val="tx2"/>
                          </a:solidFill>
                          <a:latin typeface="Calibri"/>
                          <a:cs typeface="Calibri"/>
                        </a:rPr>
                        <a:t> </a:t>
                      </a:r>
                      <a:r>
                        <a:rPr lang="en-CA" sz="1200">
                          <a:solidFill>
                            <a:schemeClr val="tx2"/>
                          </a:solidFill>
                          <a:latin typeface="Calibri"/>
                          <a:cs typeface="Calibri"/>
                        </a:rPr>
                        <a:t>to</a:t>
                      </a:r>
                      <a:r>
                        <a:rPr lang="en-CA" sz="1200" spc="-35">
                          <a:solidFill>
                            <a:schemeClr val="tx2"/>
                          </a:solidFill>
                          <a:latin typeface="Calibri"/>
                          <a:cs typeface="Calibri"/>
                        </a:rPr>
                        <a:t> </a:t>
                      </a:r>
                      <a:r>
                        <a:rPr lang="en-CA" sz="1200">
                          <a:solidFill>
                            <a:schemeClr val="tx2"/>
                          </a:solidFill>
                          <a:latin typeface="Calibri"/>
                          <a:cs typeface="Calibri"/>
                        </a:rPr>
                        <a:t>2</a:t>
                      </a:r>
                      <a:r>
                        <a:rPr lang="en-CA" sz="1200" spc="-30">
                          <a:solidFill>
                            <a:schemeClr val="tx2"/>
                          </a:solidFill>
                          <a:latin typeface="Calibri"/>
                          <a:cs typeface="Calibri"/>
                        </a:rPr>
                        <a:t> </a:t>
                      </a:r>
                      <a:r>
                        <a:rPr lang="en-CA" sz="1200">
                          <a:solidFill>
                            <a:schemeClr val="tx2"/>
                          </a:solidFill>
                          <a:latin typeface="Calibri"/>
                          <a:cs typeface="Calibri"/>
                        </a:rPr>
                        <a:t>hours</a:t>
                      </a:r>
                      <a:r>
                        <a:rPr lang="en-CA" sz="1200" spc="-30">
                          <a:solidFill>
                            <a:schemeClr val="tx2"/>
                          </a:solidFill>
                          <a:latin typeface="Calibri"/>
                          <a:cs typeface="Calibri"/>
                        </a:rPr>
                        <a:t> in advance.</a:t>
                      </a:r>
                      <a:endParaRPr lang="en-CA" sz="1200">
                        <a:solidFill>
                          <a:schemeClr val="tx2"/>
                        </a:solidFill>
                        <a:latin typeface="Calibri"/>
                        <a:cs typeface="Calibri"/>
                      </a:endParaRPr>
                    </a:p>
                  </a:txBody>
                  <a:tcPr marL="0" marR="0" marT="3286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4"/>
                  </a:ext>
                </a:extLst>
              </a:tr>
              <a:tr h="603885">
                <a:tc>
                  <a:txBody>
                    <a:bodyPr/>
                    <a:lstStyle/>
                    <a:p>
                      <a:pPr marL="91440" marR="271145">
                        <a:lnSpc>
                          <a:spcPct val="100000"/>
                        </a:lnSpc>
                        <a:spcBef>
                          <a:spcPts val="819"/>
                        </a:spcBef>
                      </a:pPr>
                      <a:r>
                        <a:rPr lang="en-CA" sz="1400" b="1">
                          <a:solidFill>
                            <a:schemeClr val="tx2"/>
                          </a:solidFill>
                          <a:latin typeface="Calibri"/>
                          <a:cs typeface="Calibri"/>
                        </a:rPr>
                        <a:t>Sanitary</a:t>
                      </a:r>
                      <a:r>
                        <a:rPr lang="en-CA" sz="1400" b="1" spc="-50">
                          <a:solidFill>
                            <a:schemeClr val="tx2"/>
                          </a:solidFill>
                          <a:latin typeface="Calibri"/>
                          <a:cs typeface="Calibri"/>
                        </a:rPr>
                        <a:t> </a:t>
                      </a:r>
                      <a:r>
                        <a:rPr lang="en-CA" sz="1400" b="1" spc="-10">
                          <a:solidFill>
                            <a:schemeClr val="tx2"/>
                          </a:solidFill>
                          <a:latin typeface="Calibri"/>
                          <a:cs typeface="Calibri"/>
                        </a:rPr>
                        <a:t>system</a:t>
                      </a:r>
                      <a:r>
                        <a:rPr lang="en-CA" sz="1400" b="1" spc="-50">
                          <a:solidFill>
                            <a:schemeClr val="tx2"/>
                          </a:solidFill>
                          <a:latin typeface="Calibri"/>
                          <a:cs typeface="Calibri"/>
                        </a:rPr>
                        <a:t> </a:t>
                      </a:r>
                      <a:r>
                        <a:rPr lang="en-CA" sz="1400" b="1">
                          <a:solidFill>
                            <a:schemeClr val="tx2"/>
                          </a:solidFill>
                          <a:latin typeface="Calibri"/>
                          <a:cs typeface="Calibri"/>
                        </a:rPr>
                        <a:t>Real</a:t>
                      </a:r>
                      <a:r>
                        <a:rPr lang="en-CA" sz="1400" b="1" spc="-35">
                          <a:solidFill>
                            <a:schemeClr val="tx2"/>
                          </a:solidFill>
                          <a:latin typeface="Calibri"/>
                          <a:cs typeface="Calibri"/>
                        </a:rPr>
                        <a:t> </a:t>
                      </a:r>
                      <a:r>
                        <a:rPr lang="en-CA" sz="1400" b="1" spc="-20">
                          <a:solidFill>
                            <a:schemeClr val="tx2"/>
                          </a:solidFill>
                          <a:latin typeface="Calibri"/>
                          <a:cs typeface="Calibri"/>
                        </a:rPr>
                        <a:t>Time C</a:t>
                      </a:r>
                      <a:r>
                        <a:rPr lang="en-CA" sz="1400" b="1">
                          <a:solidFill>
                            <a:schemeClr val="tx2"/>
                          </a:solidFill>
                          <a:latin typeface="Calibri"/>
                          <a:cs typeface="Calibri"/>
                        </a:rPr>
                        <a:t>ontrol</a:t>
                      </a:r>
                      <a:endParaRPr lang="en-CA" sz="1400">
                        <a:solidFill>
                          <a:schemeClr val="tx2"/>
                        </a:solidFill>
                        <a:latin typeface="Calibri"/>
                        <a:cs typeface="Calibri"/>
                      </a:endParaRPr>
                    </a:p>
                  </a:txBody>
                  <a:tcPr marL="0" marR="0" marT="7810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260350" marR="440690">
                        <a:lnSpc>
                          <a:spcPct val="100000"/>
                        </a:lnSpc>
                        <a:spcBef>
                          <a:spcPts val="120"/>
                        </a:spcBef>
                      </a:pPr>
                      <a:r>
                        <a:rPr lang="en-CA" sz="1200">
                          <a:solidFill>
                            <a:schemeClr val="tx2"/>
                          </a:solidFill>
                          <a:latin typeface="Calibri"/>
                          <a:cs typeface="Calibri"/>
                        </a:rPr>
                        <a:t>Ability</a:t>
                      </a:r>
                      <a:r>
                        <a:rPr lang="en-CA" sz="1200" spc="-55">
                          <a:solidFill>
                            <a:schemeClr val="tx2"/>
                          </a:solidFill>
                          <a:latin typeface="Calibri"/>
                          <a:cs typeface="Calibri"/>
                        </a:rPr>
                        <a:t> </a:t>
                      </a:r>
                      <a:r>
                        <a:rPr lang="en-CA" sz="1200">
                          <a:solidFill>
                            <a:schemeClr val="tx2"/>
                          </a:solidFill>
                          <a:latin typeface="Calibri"/>
                          <a:cs typeface="Calibri"/>
                        </a:rPr>
                        <a:t>to</a:t>
                      </a:r>
                      <a:r>
                        <a:rPr lang="en-CA" sz="1200" spc="-10">
                          <a:solidFill>
                            <a:schemeClr val="tx2"/>
                          </a:solidFill>
                          <a:latin typeface="Calibri"/>
                          <a:cs typeface="Calibri"/>
                        </a:rPr>
                        <a:t> divert </a:t>
                      </a:r>
                      <a:r>
                        <a:rPr lang="en-CA" sz="1200">
                          <a:solidFill>
                            <a:schemeClr val="tx2"/>
                          </a:solidFill>
                          <a:latin typeface="Calibri"/>
                          <a:cs typeface="Calibri"/>
                        </a:rPr>
                        <a:t>sanitary</a:t>
                      </a:r>
                      <a:r>
                        <a:rPr lang="en-CA" sz="1200" spc="-55">
                          <a:solidFill>
                            <a:schemeClr val="tx2"/>
                          </a:solidFill>
                          <a:latin typeface="Calibri"/>
                          <a:cs typeface="Calibri"/>
                        </a:rPr>
                        <a:t> </a:t>
                      </a:r>
                      <a:r>
                        <a:rPr lang="en-CA" sz="1200">
                          <a:solidFill>
                            <a:schemeClr val="tx2"/>
                          </a:solidFill>
                          <a:latin typeface="Calibri"/>
                          <a:cs typeface="Calibri"/>
                        </a:rPr>
                        <a:t>flows,</a:t>
                      </a:r>
                      <a:r>
                        <a:rPr lang="en-CA" sz="1200" spc="-20">
                          <a:solidFill>
                            <a:schemeClr val="tx2"/>
                          </a:solidFill>
                          <a:latin typeface="Calibri"/>
                          <a:cs typeface="Calibri"/>
                        </a:rPr>
                        <a:t> </a:t>
                      </a:r>
                      <a:r>
                        <a:rPr lang="en-CA" sz="1200">
                          <a:solidFill>
                            <a:schemeClr val="tx2"/>
                          </a:solidFill>
                          <a:latin typeface="Calibri"/>
                          <a:cs typeface="Calibri"/>
                        </a:rPr>
                        <a:t>if</a:t>
                      </a:r>
                      <a:r>
                        <a:rPr lang="en-CA" sz="1200" spc="-45">
                          <a:solidFill>
                            <a:schemeClr val="tx2"/>
                          </a:solidFill>
                          <a:latin typeface="Calibri"/>
                          <a:cs typeface="Calibri"/>
                        </a:rPr>
                        <a:t> </a:t>
                      </a:r>
                      <a:r>
                        <a:rPr lang="en-CA" sz="1200">
                          <a:solidFill>
                            <a:schemeClr val="tx2"/>
                          </a:solidFill>
                          <a:latin typeface="Calibri"/>
                          <a:cs typeface="Calibri"/>
                        </a:rPr>
                        <a:t>and</a:t>
                      </a:r>
                      <a:r>
                        <a:rPr lang="en-CA" sz="1200" spc="-50">
                          <a:solidFill>
                            <a:schemeClr val="tx2"/>
                          </a:solidFill>
                          <a:latin typeface="Calibri"/>
                          <a:cs typeface="Calibri"/>
                        </a:rPr>
                        <a:t> </a:t>
                      </a:r>
                      <a:r>
                        <a:rPr lang="en-CA" sz="1200">
                          <a:solidFill>
                            <a:schemeClr val="tx2"/>
                          </a:solidFill>
                          <a:latin typeface="Calibri"/>
                          <a:cs typeface="Calibri"/>
                        </a:rPr>
                        <a:t>where possible</a:t>
                      </a:r>
                      <a:r>
                        <a:rPr lang="en-CA" sz="1200" spc="-55">
                          <a:solidFill>
                            <a:schemeClr val="tx2"/>
                          </a:solidFill>
                          <a:latin typeface="Calibri"/>
                          <a:cs typeface="Calibri"/>
                        </a:rPr>
                        <a:t> </a:t>
                      </a:r>
                      <a:r>
                        <a:rPr lang="en-CA" sz="1200">
                          <a:solidFill>
                            <a:schemeClr val="tx2"/>
                          </a:solidFill>
                          <a:latin typeface="Calibri"/>
                          <a:cs typeface="Calibri"/>
                        </a:rPr>
                        <a:t>to</a:t>
                      </a:r>
                      <a:r>
                        <a:rPr lang="en-CA" sz="1200" spc="-30">
                          <a:solidFill>
                            <a:schemeClr val="tx2"/>
                          </a:solidFill>
                          <a:latin typeface="Calibri"/>
                          <a:cs typeface="Calibri"/>
                        </a:rPr>
                        <a:t> </a:t>
                      </a:r>
                      <a:r>
                        <a:rPr lang="en-CA" sz="1200">
                          <a:solidFill>
                            <a:schemeClr val="tx2"/>
                          </a:solidFill>
                          <a:latin typeface="Calibri"/>
                          <a:cs typeface="Calibri"/>
                        </a:rPr>
                        <a:t>alleviate</a:t>
                      </a:r>
                      <a:r>
                        <a:rPr lang="en-CA" sz="1200" spc="-65">
                          <a:solidFill>
                            <a:schemeClr val="tx2"/>
                          </a:solidFill>
                          <a:latin typeface="Calibri"/>
                          <a:cs typeface="Calibri"/>
                        </a:rPr>
                        <a:t> </a:t>
                      </a:r>
                      <a:r>
                        <a:rPr lang="en-CA" sz="1200">
                          <a:solidFill>
                            <a:schemeClr val="tx2"/>
                          </a:solidFill>
                          <a:latin typeface="Calibri"/>
                          <a:cs typeface="Calibri"/>
                        </a:rPr>
                        <a:t>sanitary</a:t>
                      </a:r>
                      <a:r>
                        <a:rPr lang="en-CA" sz="1200" spc="-40">
                          <a:solidFill>
                            <a:schemeClr val="tx2"/>
                          </a:solidFill>
                          <a:latin typeface="Calibri"/>
                          <a:cs typeface="Calibri"/>
                        </a:rPr>
                        <a:t> </a:t>
                      </a:r>
                      <a:r>
                        <a:rPr lang="en-CA" sz="1200" spc="-10">
                          <a:solidFill>
                            <a:schemeClr val="tx2"/>
                          </a:solidFill>
                          <a:latin typeface="Calibri"/>
                          <a:cs typeface="Calibri"/>
                        </a:rPr>
                        <a:t>system surcharging.</a:t>
                      </a:r>
                      <a:endParaRPr lang="en-CA" sz="1200">
                        <a:solidFill>
                          <a:schemeClr val="tx2"/>
                        </a:solidFill>
                        <a:latin typeface="Calibri"/>
                        <a:cs typeface="Calibri"/>
                      </a:endParaRPr>
                    </a:p>
                  </a:txBody>
                  <a:tcPr marL="0" marR="0" marT="1143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5"/>
                  </a:ext>
                </a:extLst>
              </a:tr>
            </a:tbl>
          </a:graphicData>
        </a:graphic>
      </p:graphicFrame>
      <p:sp>
        <p:nvSpPr>
          <p:cNvPr id="15" name="object 5">
            <a:extLst>
              <a:ext uri="{FF2B5EF4-FFF2-40B4-BE49-F238E27FC236}">
                <a16:creationId xmlns:a16="http://schemas.microsoft.com/office/drawing/2014/main" id="{9286F2FF-26BF-4882-DD65-091185D1F4CC}"/>
              </a:ext>
            </a:extLst>
          </p:cNvPr>
          <p:cNvSpPr txBox="1">
            <a:spLocks/>
          </p:cNvSpPr>
          <p:nvPr/>
        </p:nvSpPr>
        <p:spPr>
          <a:xfrm>
            <a:off x="775524" y="1085850"/>
            <a:ext cx="2569846" cy="945291"/>
          </a:xfrm>
          <a:prstGeom prst="rect">
            <a:avLst/>
          </a:prstGeom>
        </p:spPr>
        <p:txBody>
          <a:bodyPr vert="horz" wrap="square" lIns="0" tIns="9049" rIns="0" bIns="0" rtlCol="0">
            <a:spAutoFit/>
          </a:bodyPr>
          <a:lstStyle>
            <a:lvl1pPr>
              <a:defRPr>
                <a:latin typeface="+mj-lt"/>
                <a:ea typeface="+mj-ea"/>
                <a:cs typeface="+mj-cs"/>
              </a:defRPr>
            </a:lvl1pPr>
          </a:lstStyle>
          <a:p>
            <a:pPr marL="9525">
              <a:spcBef>
                <a:spcPts val="71"/>
              </a:spcBef>
            </a:pPr>
            <a:r>
              <a:rPr lang="en-CA" sz="3000" b="1">
                <a:solidFill>
                  <a:srgbClr val="2E5496"/>
                </a:solidFill>
              </a:rPr>
              <a:t>Continuous</a:t>
            </a:r>
          </a:p>
          <a:p>
            <a:pPr marL="9525">
              <a:spcBef>
                <a:spcPts val="71"/>
              </a:spcBef>
            </a:pPr>
            <a:r>
              <a:rPr lang="en-CA" sz="3000" b="1" spc="-8">
                <a:solidFill>
                  <a:srgbClr val="2E5496"/>
                </a:solidFill>
              </a:rPr>
              <a:t>Improvement</a:t>
            </a:r>
            <a:endParaRPr lang="en-CA" sz="3000" b="1" spc="-8"/>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4204" y="5688589"/>
            <a:ext cx="135731" cy="148117"/>
          </a:xfrm>
          <a:prstGeom prst="rect">
            <a:avLst/>
          </a:prstGeom>
        </p:spPr>
        <p:txBody>
          <a:bodyPr vert="horz" wrap="square" lIns="0" tIns="9525" rIns="0" bIns="0" rtlCol="0">
            <a:spAutoFit/>
          </a:bodyPr>
          <a:lstStyle/>
          <a:p>
            <a:pPr marL="9525">
              <a:spcBef>
                <a:spcPts val="75"/>
              </a:spcBef>
            </a:pPr>
            <a:r>
              <a:rPr sz="900" spc="-19">
                <a:solidFill>
                  <a:srgbClr val="888888"/>
                </a:solidFill>
                <a:latin typeface="Calibri"/>
                <a:cs typeface="Calibri"/>
              </a:rPr>
              <a:t>19</a:t>
            </a:r>
            <a:endParaRPr sz="900">
              <a:latin typeface="Calibri"/>
              <a:cs typeface="Calibri"/>
            </a:endParaRPr>
          </a:p>
        </p:txBody>
      </p:sp>
      <p:pic>
        <p:nvPicPr>
          <p:cNvPr id="3" name="object 3"/>
          <p:cNvPicPr/>
          <p:nvPr/>
        </p:nvPicPr>
        <p:blipFill>
          <a:blip r:embed="rId2" cstate="print"/>
          <a:stretch>
            <a:fillRect/>
          </a:stretch>
        </p:blipFill>
        <p:spPr>
          <a:xfrm>
            <a:off x="54865" y="926974"/>
            <a:ext cx="384047" cy="221741"/>
          </a:xfrm>
          <a:prstGeom prst="rect">
            <a:avLst/>
          </a:prstGeom>
        </p:spPr>
      </p:pic>
      <p:sp>
        <p:nvSpPr>
          <p:cNvPr id="4" name="object 4"/>
          <p:cNvSpPr txBox="1">
            <a:spLocks noGrp="1"/>
          </p:cNvSpPr>
          <p:nvPr>
            <p:ph type="title"/>
          </p:nvPr>
        </p:nvSpPr>
        <p:spPr>
          <a:xfrm>
            <a:off x="673427" y="1459387"/>
            <a:ext cx="2743200" cy="1395093"/>
          </a:xfrm>
          <a:prstGeom prst="rect">
            <a:avLst/>
          </a:prstGeom>
        </p:spPr>
        <p:txBody>
          <a:bodyPr vert="horz" wrap="square" lIns="0" tIns="10001" rIns="0" bIns="0" rtlCol="0" anchor="t" anchorCtr="0">
            <a:spAutoFit/>
          </a:bodyPr>
          <a:lstStyle/>
          <a:p>
            <a:pPr marL="9525">
              <a:spcBef>
                <a:spcPts val="79"/>
              </a:spcBef>
            </a:pPr>
            <a:r>
              <a:rPr sz="4500" spc="-8">
                <a:solidFill>
                  <a:srgbClr val="2E5496"/>
                </a:solidFill>
              </a:rPr>
              <a:t>Thank</a:t>
            </a:r>
            <a:r>
              <a:rPr sz="4500" spc="-195">
                <a:solidFill>
                  <a:srgbClr val="2E5496"/>
                </a:solidFill>
              </a:rPr>
              <a:t> </a:t>
            </a:r>
            <a:r>
              <a:rPr sz="4500" spc="-56"/>
              <a:t>You!</a:t>
            </a:r>
            <a:endParaRPr sz="4500"/>
          </a:p>
        </p:txBody>
      </p:sp>
      <p:pic>
        <p:nvPicPr>
          <p:cNvPr id="5" name="Picture 4" descr="A map of a city&#10;&#10;Description automatically generated">
            <a:extLst>
              <a:ext uri="{FF2B5EF4-FFF2-40B4-BE49-F238E27FC236}">
                <a16:creationId xmlns:a16="http://schemas.microsoft.com/office/drawing/2014/main" id="{97E35A35-D4C7-48B1-201A-92C6F2DC8F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698592"/>
            <a:ext cx="4046889" cy="3626963"/>
          </a:xfrm>
          <a:prstGeom prst="rect">
            <a:avLst/>
          </a:prstGeom>
        </p:spPr>
      </p:pic>
      <p:sp>
        <p:nvSpPr>
          <p:cNvPr id="6" name="Rectangle: Rounded Corners 5">
            <a:extLst>
              <a:ext uri="{FF2B5EF4-FFF2-40B4-BE49-F238E27FC236}">
                <a16:creationId xmlns:a16="http://schemas.microsoft.com/office/drawing/2014/main" id="{99DFBE12-DEAA-A102-A19A-806442CFF29F}"/>
              </a:ext>
            </a:extLst>
          </p:cNvPr>
          <p:cNvSpPr/>
          <p:nvPr/>
        </p:nvSpPr>
        <p:spPr>
          <a:xfrm>
            <a:off x="4505745" y="5415494"/>
            <a:ext cx="4343401" cy="364094"/>
          </a:xfrm>
          <a:prstGeom prst="roundRect">
            <a:avLst/>
          </a:prstGeom>
          <a:solidFill>
            <a:srgbClr val="2F5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a:t>July 16, 2024 GARR Data</a:t>
            </a:r>
            <a:endParaRPr lang="en-CA" sz="135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8D786-795C-0943-9615-66D0D55EC38A}"/>
              </a:ext>
            </a:extLst>
          </p:cNvPr>
          <p:cNvSpPr>
            <a:spLocks noGrp="1"/>
          </p:cNvSpPr>
          <p:nvPr>
            <p:ph type="ctrTitle"/>
          </p:nvPr>
        </p:nvSpPr>
        <p:spPr>
          <a:xfrm>
            <a:off x="396679" y="2555317"/>
            <a:ext cx="8142014" cy="1329595"/>
          </a:xfrm>
        </p:spPr>
        <p:txBody>
          <a:bodyPr/>
          <a:lstStyle/>
          <a:p>
            <a:r>
              <a:rPr lang="en-US" sz="5400" dirty="0"/>
              <a:t>Peel Region’s Role in Managing Stormwater</a:t>
            </a:r>
          </a:p>
        </p:txBody>
      </p:sp>
      <p:sp>
        <p:nvSpPr>
          <p:cNvPr id="3" name="Subtitle 2">
            <a:extLst>
              <a:ext uri="{FF2B5EF4-FFF2-40B4-BE49-F238E27FC236}">
                <a16:creationId xmlns:a16="http://schemas.microsoft.com/office/drawing/2014/main" id="{52A42BDE-CFF4-3748-847C-B3B1A2DE93BA}"/>
              </a:ext>
            </a:extLst>
          </p:cNvPr>
          <p:cNvSpPr>
            <a:spLocks noGrp="1"/>
          </p:cNvSpPr>
          <p:nvPr>
            <p:ph type="subTitle" idx="1"/>
          </p:nvPr>
        </p:nvSpPr>
        <p:spPr>
          <a:xfrm>
            <a:off x="396875" y="3970039"/>
            <a:ext cx="6604817" cy="461665"/>
          </a:xfrm>
        </p:spPr>
        <p:txBody>
          <a:bodyPr/>
          <a:lstStyle/>
          <a:p>
            <a:r>
              <a:rPr lang="en-US" dirty="0"/>
              <a:t>Ward 3 Community Meeting</a:t>
            </a:r>
          </a:p>
        </p:txBody>
      </p:sp>
      <p:sp>
        <p:nvSpPr>
          <p:cNvPr id="4" name="Text Placeholder 3">
            <a:extLst>
              <a:ext uri="{FF2B5EF4-FFF2-40B4-BE49-F238E27FC236}">
                <a16:creationId xmlns:a16="http://schemas.microsoft.com/office/drawing/2014/main" id="{6A1A73DF-E5EA-0B40-9B2E-1B45DE706E6F}"/>
              </a:ext>
            </a:extLst>
          </p:cNvPr>
          <p:cNvSpPr>
            <a:spLocks noGrp="1"/>
          </p:cNvSpPr>
          <p:nvPr>
            <p:ph type="body" sz="quarter" idx="10"/>
          </p:nvPr>
        </p:nvSpPr>
        <p:spPr>
          <a:xfrm>
            <a:off x="396875" y="5060017"/>
            <a:ext cx="6604621" cy="738664"/>
          </a:xfrm>
        </p:spPr>
        <p:txBody>
          <a:bodyPr/>
          <a:lstStyle/>
          <a:p>
            <a:r>
              <a:rPr lang="en-US" dirty="0"/>
              <a:t>Lauren Crawford, Director, Transportation</a:t>
            </a:r>
          </a:p>
          <a:p>
            <a:r>
              <a:rPr lang="en-US" dirty="0"/>
              <a:t>October 17, 2024</a:t>
            </a:r>
          </a:p>
        </p:txBody>
      </p:sp>
    </p:spTree>
    <p:extLst>
      <p:ext uri="{BB962C8B-B14F-4D97-AF65-F5344CB8AC3E}">
        <p14:creationId xmlns:p14="http://schemas.microsoft.com/office/powerpoint/2010/main" val="3402912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8E3E7-28E4-7D42-8529-2A73B0F6E5D0}"/>
              </a:ext>
            </a:extLst>
          </p:cNvPr>
          <p:cNvSpPr>
            <a:spLocks noGrp="1"/>
          </p:cNvSpPr>
          <p:nvPr>
            <p:ph type="title"/>
          </p:nvPr>
        </p:nvSpPr>
        <p:spPr>
          <a:xfrm>
            <a:off x="675183" y="1376363"/>
            <a:ext cx="7886700" cy="1131079"/>
          </a:xfrm>
        </p:spPr>
        <p:txBody>
          <a:bodyPr/>
          <a:lstStyle/>
          <a:p>
            <a:r>
              <a:rPr lang="en-US" dirty="0"/>
              <a:t>Two-Tiered Stormwater Management in Peel </a:t>
            </a:r>
          </a:p>
        </p:txBody>
      </p:sp>
      <p:sp>
        <p:nvSpPr>
          <p:cNvPr id="3" name="Content Placeholder 2">
            <a:extLst>
              <a:ext uri="{FF2B5EF4-FFF2-40B4-BE49-F238E27FC236}">
                <a16:creationId xmlns:a16="http://schemas.microsoft.com/office/drawing/2014/main" id="{1BDA37F2-8C84-6E4C-ABAE-15006E09472C}"/>
              </a:ext>
            </a:extLst>
          </p:cNvPr>
          <p:cNvSpPr>
            <a:spLocks noGrp="1"/>
          </p:cNvSpPr>
          <p:nvPr>
            <p:ph sz="half" idx="1"/>
          </p:nvPr>
        </p:nvSpPr>
        <p:spPr>
          <a:xfrm>
            <a:off x="628650" y="2803807"/>
            <a:ext cx="3807882" cy="2422202"/>
          </a:xfrm>
        </p:spPr>
        <p:txBody>
          <a:bodyPr/>
          <a:lstStyle/>
          <a:p>
            <a:pPr marL="0" indent="0">
              <a:buNone/>
            </a:pPr>
            <a:r>
              <a:rPr lang="en-US" sz="2000" b="1" dirty="0"/>
              <a:t>Peel Region:</a:t>
            </a:r>
          </a:p>
          <a:p>
            <a:pPr>
              <a:buSzPct val="125000"/>
            </a:pPr>
            <a:r>
              <a:rPr lang="en-US" sz="1800" dirty="0"/>
              <a:t>Owns and maintains stormwater infrastructure located on </a:t>
            </a:r>
            <a:r>
              <a:rPr lang="en-US" sz="1800" b="1" dirty="0">
                <a:solidFill>
                  <a:schemeClr val="tx2"/>
                </a:solidFill>
              </a:rPr>
              <a:t>regional roads</a:t>
            </a:r>
            <a:r>
              <a:rPr lang="en-US" sz="1800" dirty="0"/>
              <a:t>.</a:t>
            </a:r>
          </a:p>
          <a:p>
            <a:pPr>
              <a:buSzPct val="125000"/>
            </a:pPr>
            <a:r>
              <a:rPr lang="en-US" sz="1800" dirty="0"/>
              <a:t>The system is </a:t>
            </a:r>
            <a:r>
              <a:rPr lang="en-US" sz="1800" b="1" dirty="0">
                <a:solidFill>
                  <a:schemeClr val="tx2"/>
                </a:solidFill>
              </a:rPr>
              <a:t>not subject to a stormwater rate</a:t>
            </a:r>
            <a:r>
              <a:rPr lang="en-US" sz="1800" dirty="0"/>
              <a:t>. </a:t>
            </a:r>
          </a:p>
          <a:p>
            <a:pPr>
              <a:buSzPct val="125000"/>
            </a:pPr>
            <a:r>
              <a:rPr lang="en-US" sz="1800" dirty="0"/>
              <a:t>This system must comply with provincial guidelines.</a:t>
            </a:r>
            <a:endParaRPr lang="en-US" dirty="0"/>
          </a:p>
        </p:txBody>
      </p:sp>
      <p:sp>
        <p:nvSpPr>
          <p:cNvPr id="4" name="Content Placeholder 3">
            <a:extLst>
              <a:ext uri="{FF2B5EF4-FFF2-40B4-BE49-F238E27FC236}">
                <a16:creationId xmlns:a16="http://schemas.microsoft.com/office/drawing/2014/main" id="{D92FE7F9-30C5-244B-A919-074E305257B7}"/>
              </a:ext>
            </a:extLst>
          </p:cNvPr>
          <p:cNvSpPr>
            <a:spLocks noGrp="1"/>
          </p:cNvSpPr>
          <p:nvPr>
            <p:ph sz="half" idx="2"/>
          </p:nvPr>
        </p:nvSpPr>
        <p:spPr>
          <a:xfrm>
            <a:off x="4675683" y="2803806"/>
            <a:ext cx="3886200" cy="2422202"/>
          </a:xfrm>
        </p:spPr>
        <p:txBody>
          <a:bodyPr/>
          <a:lstStyle/>
          <a:p>
            <a:pPr marL="0" indent="0">
              <a:buNone/>
            </a:pPr>
            <a:r>
              <a:rPr lang="en-US" sz="2000" b="1" dirty="0"/>
              <a:t>The City of Mississauga:</a:t>
            </a:r>
          </a:p>
          <a:p>
            <a:pPr>
              <a:buSzPct val="125000"/>
            </a:pPr>
            <a:r>
              <a:rPr lang="en-US" sz="1800" dirty="0"/>
              <a:t>Owns and maintains stormwater infrastructure on </a:t>
            </a:r>
            <a:r>
              <a:rPr lang="en-US" sz="1800" b="1" dirty="0">
                <a:solidFill>
                  <a:schemeClr val="tx2"/>
                </a:solidFill>
              </a:rPr>
              <a:t>local streets and private properties</a:t>
            </a:r>
            <a:r>
              <a:rPr lang="en-US" sz="1800" dirty="0"/>
              <a:t>.</a:t>
            </a:r>
          </a:p>
          <a:p>
            <a:pPr>
              <a:buSzPct val="125000"/>
            </a:pPr>
            <a:r>
              <a:rPr lang="en-US" sz="1800" dirty="0"/>
              <a:t>This system is </a:t>
            </a:r>
            <a:r>
              <a:rPr lang="en-US" sz="1800" b="1" dirty="0">
                <a:solidFill>
                  <a:schemeClr val="tx2"/>
                </a:solidFill>
              </a:rPr>
              <a:t>funded through a municipal stormwater rate</a:t>
            </a:r>
            <a:r>
              <a:rPr lang="en-US" sz="1800" dirty="0"/>
              <a:t>.</a:t>
            </a:r>
          </a:p>
          <a:p>
            <a:pPr>
              <a:buSzPct val="125000"/>
            </a:pPr>
            <a:r>
              <a:rPr lang="en-US" sz="1800" dirty="0"/>
              <a:t>This system must comply with provincial guidelines. </a:t>
            </a:r>
            <a:endParaRPr lang="en-US" dirty="0"/>
          </a:p>
        </p:txBody>
      </p:sp>
      <p:cxnSp>
        <p:nvCxnSpPr>
          <p:cNvPr id="6" name="Straight Connector 5">
            <a:extLst>
              <a:ext uri="{FF2B5EF4-FFF2-40B4-BE49-F238E27FC236}">
                <a16:creationId xmlns:a16="http://schemas.microsoft.com/office/drawing/2014/main" id="{768CDC71-A5BF-8289-5F21-80450A2955D8}"/>
              </a:ext>
            </a:extLst>
          </p:cNvPr>
          <p:cNvCxnSpPr>
            <a:cxnSpLocks/>
          </p:cNvCxnSpPr>
          <p:nvPr/>
        </p:nvCxnSpPr>
        <p:spPr>
          <a:xfrm>
            <a:off x="4556107" y="2648713"/>
            <a:ext cx="0" cy="2858914"/>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2896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98DB6C-D7EB-F04D-8A6A-87E7A975021C}"/>
              </a:ext>
            </a:extLst>
          </p:cNvPr>
          <p:cNvSpPr>
            <a:spLocks noGrp="1"/>
          </p:cNvSpPr>
          <p:nvPr>
            <p:ph type="title"/>
          </p:nvPr>
        </p:nvSpPr>
        <p:spPr>
          <a:xfrm>
            <a:off x="628650" y="1368026"/>
            <a:ext cx="4919894" cy="738664"/>
          </a:xfrm>
        </p:spPr>
        <p:txBody>
          <a:bodyPr/>
          <a:lstStyle/>
          <a:p>
            <a:r>
              <a:rPr lang="en-US" dirty="0"/>
              <a:t>Regional Guidance and Strategy</a:t>
            </a:r>
          </a:p>
        </p:txBody>
      </p:sp>
      <p:sp>
        <p:nvSpPr>
          <p:cNvPr id="6" name="Content Placeholder 5">
            <a:extLst>
              <a:ext uri="{FF2B5EF4-FFF2-40B4-BE49-F238E27FC236}">
                <a16:creationId xmlns:a16="http://schemas.microsoft.com/office/drawing/2014/main" id="{15D685FB-7E97-4440-A67C-3FF90C732243}"/>
              </a:ext>
            </a:extLst>
          </p:cNvPr>
          <p:cNvSpPr>
            <a:spLocks noGrp="1"/>
          </p:cNvSpPr>
          <p:nvPr>
            <p:ph idx="12"/>
          </p:nvPr>
        </p:nvSpPr>
        <p:spPr>
          <a:xfrm>
            <a:off x="628650" y="2513331"/>
            <a:ext cx="5110299" cy="3500445"/>
          </a:xfrm>
        </p:spPr>
        <p:txBody>
          <a:bodyPr/>
          <a:lstStyle/>
          <a:p>
            <a:r>
              <a:rPr lang="en-US" dirty="0"/>
              <a:t>Peel Region has several plans that guide design and maintenance of the stormwater system to the highest standards, including:</a:t>
            </a:r>
          </a:p>
          <a:p>
            <a:pPr marL="457200" lvl="1" indent="-342900">
              <a:buFont typeface="Courier New" panose="02070309020205020404" pitchFamily="49" charset="0"/>
              <a:buChar char="o"/>
            </a:pPr>
            <a:r>
              <a:rPr lang="en-US" sz="1600" i="1" dirty="0">
                <a:solidFill>
                  <a:schemeClr val="tx2"/>
                </a:solidFill>
              </a:rPr>
              <a:t>Stormwater Design Criteria and Guidelines for Peel Region </a:t>
            </a:r>
          </a:p>
          <a:p>
            <a:pPr marL="457200" lvl="1" indent="-342900">
              <a:buFont typeface="Courier New" panose="02070309020205020404" pitchFamily="49" charset="0"/>
              <a:buChar char="o"/>
            </a:pPr>
            <a:r>
              <a:rPr lang="en-US" sz="1600" i="1" dirty="0">
                <a:solidFill>
                  <a:schemeClr val="tx2"/>
                </a:solidFill>
              </a:rPr>
              <a:t>Stormwater Asset Management Plan</a:t>
            </a:r>
          </a:p>
          <a:p>
            <a:pPr marL="457200" lvl="1" indent="-342900">
              <a:buFont typeface="Courier New" panose="02070309020205020404" pitchFamily="49" charset="0"/>
              <a:buChar char="o"/>
            </a:pPr>
            <a:r>
              <a:rPr lang="en-US" sz="1600" i="1" dirty="0">
                <a:solidFill>
                  <a:schemeClr val="tx2"/>
                </a:solidFill>
              </a:rPr>
              <a:t>Stormwater Operations &amp; Maintenance Manual and Practices </a:t>
            </a:r>
          </a:p>
          <a:p>
            <a:pPr marL="457200" lvl="1" indent="-342900">
              <a:buFont typeface="Courier New" panose="02070309020205020404" pitchFamily="49" charset="0"/>
              <a:buChar char="o"/>
            </a:pPr>
            <a:r>
              <a:rPr lang="en-US" sz="1600" i="1" dirty="0">
                <a:solidFill>
                  <a:schemeClr val="tx2"/>
                </a:solidFill>
              </a:rPr>
              <a:t>Stormwater Servicing  Master Plan for Regional Roads</a:t>
            </a:r>
          </a:p>
        </p:txBody>
      </p:sp>
      <p:pic>
        <p:nvPicPr>
          <p:cNvPr id="7" name="Picture Placeholder 6">
            <a:extLst>
              <a:ext uri="{FF2B5EF4-FFF2-40B4-BE49-F238E27FC236}">
                <a16:creationId xmlns:a16="http://schemas.microsoft.com/office/drawing/2014/main" id="{120DD9A9-E039-DA58-364A-CF9665EF07A1}"/>
              </a:ext>
            </a:extLst>
          </p:cNvPr>
          <p:cNvPicPr>
            <a:picLocks noGrp="1" noChangeAspect="1"/>
          </p:cNvPicPr>
          <p:nvPr>
            <p:ph type="pic" idx="1"/>
          </p:nvPr>
        </p:nvPicPr>
        <p:blipFill rotWithShape="1">
          <a:blip r:embed="rId3"/>
          <a:srcRect t="26765" b="26943"/>
          <a:stretch/>
        </p:blipFill>
        <p:spPr>
          <a:xfrm>
            <a:off x="6084888" y="857250"/>
            <a:ext cx="3059112" cy="1625600"/>
          </a:xfrm>
          <a:prstGeom prst="rect">
            <a:avLst/>
          </a:prstGeom>
          <a:ln w="12700">
            <a:solidFill>
              <a:schemeClr val="tx1"/>
            </a:solidFill>
          </a:ln>
        </p:spPr>
      </p:pic>
      <p:pic>
        <p:nvPicPr>
          <p:cNvPr id="8" name="Picture Placeholder 7">
            <a:extLst>
              <a:ext uri="{FF2B5EF4-FFF2-40B4-BE49-F238E27FC236}">
                <a16:creationId xmlns:a16="http://schemas.microsoft.com/office/drawing/2014/main" id="{F0F841A4-B9C7-1E73-853B-EB8A50A9AA05}"/>
              </a:ext>
            </a:extLst>
          </p:cNvPr>
          <p:cNvPicPr>
            <a:picLocks noGrp="1" noChangeAspect="1"/>
          </p:cNvPicPr>
          <p:nvPr>
            <p:ph type="pic" idx="10"/>
          </p:nvPr>
        </p:nvPicPr>
        <p:blipFill rotWithShape="1">
          <a:blip r:embed="rId4"/>
          <a:srcRect t="10141" b="46731"/>
          <a:stretch/>
        </p:blipFill>
        <p:spPr>
          <a:xfrm>
            <a:off x="6084888" y="2533650"/>
            <a:ext cx="3059112" cy="1708150"/>
          </a:xfrm>
          <a:prstGeom prst="rect">
            <a:avLst/>
          </a:prstGeom>
          <a:ln w="12700">
            <a:solidFill>
              <a:schemeClr val="tx1"/>
            </a:solidFill>
          </a:ln>
        </p:spPr>
      </p:pic>
      <p:pic>
        <p:nvPicPr>
          <p:cNvPr id="15" name="Picture Placeholder 14">
            <a:extLst>
              <a:ext uri="{FF2B5EF4-FFF2-40B4-BE49-F238E27FC236}">
                <a16:creationId xmlns:a16="http://schemas.microsoft.com/office/drawing/2014/main" id="{37129F9D-AE66-BC1F-C3CC-EAB5DDB53613}"/>
              </a:ext>
            </a:extLst>
          </p:cNvPr>
          <p:cNvPicPr>
            <a:picLocks noGrp="1" noChangeAspect="1"/>
          </p:cNvPicPr>
          <p:nvPr>
            <p:ph type="pic" idx="11"/>
          </p:nvPr>
        </p:nvPicPr>
        <p:blipFill rotWithShape="1">
          <a:blip r:embed="rId5"/>
          <a:srcRect t="30577" b="16743"/>
          <a:stretch/>
        </p:blipFill>
        <p:spPr>
          <a:xfrm>
            <a:off x="6084888" y="4292600"/>
            <a:ext cx="3059112" cy="1708150"/>
          </a:xfrm>
          <a:prstGeom prst="rect">
            <a:avLst/>
          </a:prstGeom>
          <a:ln w="12700">
            <a:solidFill>
              <a:schemeClr val="accent1"/>
            </a:solidFill>
          </a:ln>
        </p:spPr>
      </p:pic>
    </p:spTree>
    <p:extLst>
      <p:ext uri="{BB962C8B-B14F-4D97-AF65-F5344CB8AC3E}">
        <p14:creationId xmlns:p14="http://schemas.microsoft.com/office/powerpoint/2010/main" val="5602695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829F55-4F25-9BB7-9978-D2CE8C7CBBCB}"/>
              </a:ext>
            </a:extLst>
          </p:cNvPr>
          <p:cNvPicPr>
            <a:picLocks noChangeAspect="1"/>
          </p:cNvPicPr>
          <p:nvPr/>
        </p:nvPicPr>
        <p:blipFill>
          <a:blip r:embed="rId3"/>
          <a:srcRect l="19049" r="4234"/>
          <a:stretch/>
        </p:blipFill>
        <p:spPr>
          <a:xfrm>
            <a:off x="4034489" y="857250"/>
            <a:ext cx="5109512" cy="51435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Title 4">
            <a:extLst>
              <a:ext uri="{FF2B5EF4-FFF2-40B4-BE49-F238E27FC236}">
                <a16:creationId xmlns:a16="http://schemas.microsoft.com/office/drawing/2014/main" id="{1CA9A5A2-F286-4142-BBC0-D8420821256D}"/>
              </a:ext>
            </a:extLst>
          </p:cNvPr>
          <p:cNvSpPr>
            <a:spLocks noGrp="1"/>
          </p:cNvSpPr>
          <p:nvPr>
            <p:ph type="title"/>
          </p:nvPr>
        </p:nvSpPr>
        <p:spPr>
          <a:xfrm>
            <a:off x="628650" y="1368026"/>
            <a:ext cx="3857086" cy="1181862"/>
          </a:xfrm>
        </p:spPr>
        <p:txBody>
          <a:bodyPr/>
          <a:lstStyle/>
          <a:p>
            <a:r>
              <a:rPr lang="en-US" sz="3200" dirty="0"/>
              <a:t>What has the Region done since the 2013 event?</a:t>
            </a:r>
          </a:p>
        </p:txBody>
      </p:sp>
      <p:sp>
        <p:nvSpPr>
          <p:cNvPr id="6" name="Content Placeholder 5">
            <a:extLst>
              <a:ext uri="{FF2B5EF4-FFF2-40B4-BE49-F238E27FC236}">
                <a16:creationId xmlns:a16="http://schemas.microsoft.com/office/drawing/2014/main" id="{D7FFD4D0-6266-6A4F-A696-635D0BE193BE}"/>
              </a:ext>
            </a:extLst>
          </p:cNvPr>
          <p:cNvSpPr>
            <a:spLocks noGrp="1"/>
          </p:cNvSpPr>
          <p:nvPr>
            <p:ph idx="13"/>
          </p:nvPr>
        </p:nvSpPr>
        <p:spPr>
          <a:xfrm>
            <a:off x="628650" y="2692206"/>
            <a:ext cx="3235984" cy="3557897"/>
          </a:xfrm>
        </p:spPr>
        <p:txBody>
          <a:bodyPr/>
          <a:lstStyle/>
          <a:p>
            <a:pPr>
              <a:buSzPct val="125000"/>
            </a:pPr>
            <a:r>
              <a:rPr lang="en-US" sz="1700" dirty="0"/>
              <a:t>Completed inventory &amp; CCTV condition assessment of entire Peel stormwater system</a:t>
            </a:r>
          </a:p>
          <a:p>
            <a:pPr>
              <a:buSzPct val="125000"/>
            </a:pPr>
            <a:r>
              <a:rPr lang="en-US" sz="1700" dirty="0"/>
              <a:t>Partnered with Conservation Authorities for annual inspections &amp; reporting</a:t>
            </a:r>
          </a:p>
          <a:p>
            <a:pPr>
              <a:buSzPct val="125000"/>
            </a:pPr>
            <a:r>
              <a:rPr lang="en-US" sz="1700" dirty="0"/>
              <a:t>Developed Peel’s first storm sewer system hydraulic model</a:t>
            </a:r>
          </a:p>
          <a:p>
            <a:pPr>
              <a:buSzPct val="125000"/>
            </a:pPr>
            <a:r>
              <a:rPr lang="en-US" sz="1700" dirty="0"/>
              <a:t>Invested $56M for our stormwater assets over the next 10 years</a:t>
            </a:r>
          </a:p>
        </p:txBody>
      </p:sp>
    </p:spTree>
    <p:extLst>
      <p:ext uri="{BB962C8B-B14F-4D97-AF65-F5344CB8AC3E}">
        <p14:creationId xmlns:p14="http://schemas.microsoft.com/office/powerpoint/2010/main" val="1237785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EF9C93-0B38-B449-9E3E-84DBF8A2EC85}"/>
              </a:ext>
            </a:extLst>
          </p:cNvPr>
          <p:cNvSpPr>
            <a:spLocks noGrp="1"/>
          </p:cNvSpPr>
          <p:nvPr>
            <p:ph idx="1"/>
          </p:nvPr>
        </p:nvSpPr>
        <p:spPr>
          <a:xfrm>
            <a:off x="3395158" y="4087112"/>
            <a:ext cx="2194560" cy="1588127"/>
          </a:xfrm>
        </p:spPr>
        <p:txBody>
          <a:bodyPr/>
          <a:lstStyle/>
          <a:p>
            <a:pPr marL="0" indent="0">
              <a:buSzPct val="125000"/>
              <a:buNone/>
            </a:pPr>
            <a:r>
              <a:rPr lang="en-US" sz="1800" dirty="0"/>
              <a:t>Collaborated with the </a:t>
            </a:r>
            <a:r>
              <a:rPr lang="en-US" sz="1800" b="1" dirty="0">
                <a:solidFill>
                  <a:schemeClr val="tx2"/>
                </a:solidFill>
              </a:rPr>
              <a:t>City of Mississauga</a:t>
            </a:r>
            <a:r>
              <a:rPr lang="en-US" sz="1800" dirty="0"/>
              <a:t> and </a:t>
            </a:r>
            <a:r>
              <a:rPr lang="en-US" sz="1800" b="1" dirty="0">
                <a:solidFill>
                  <a:schemeClr val="tx2"/>
                </a:solidFill>
              </a:rPr>
              <a:t>Conservation Authorities </a:t>
            </a:r>
            <a:r>
              <a:rPr lang="en-US" sz="1800" dirty="0"/>
              <a:t>on studies and projects</a:t>
            </a:r>
            <a:endParaRPr lang="en-US" sz="1800" b="1" dirty="0">
              <a:solidFill>
                <a:schemeClr val="tx2"/>
              </a:solidFill>
            </a:endParaRPr>
          </a:p>
        </p:txBody>
      </p:sp>
      <p:pic>
        <p:nvPicPr>
          <p:cNvPr id="4" name="Picture 3">
            <a:extLst>
              <a:ext uri="{FF2B5EF4-FFF2-40B4-BE49-F238E27FC236}">
                <a16:creationId xmlns:a16="http://schemas.microsoft.com/office/drawing/2014/main" id="{1AA94A2F-9F5E-0644-BD5E-A84DDC4CE5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777" y="2232270"/>
            <a:ext cx="2325717" cy="1744288"/>
          </a:xfrm>
          <a:prstGeom prst="rect">
            <a:avLst/>
          </a:prstGeom>
          <a:ln w="28575">
            <a:solidFill>
              <a:schemeClr val="tx2"/>
            </a:solidFill>
          </a:ln>
        </p:spPr>
      </p:pic>
      <p:pic>
        <p:nvPicPr>
          <p:cNvPr id="5" name="Picture 4">
            <a:extLst>
              <a:ext uri="{FF2B5EF4-FFF2-40B4-BE49-F238E27FC236}">
                <a16:creationId xmlns:a16="http://schemas.microsoft.com/office/drawing/2014/main" id="{472662C7-2604-11A1-C029-8470BCEEB360}"/>
              </a:ext>
            </a:extLst>
          </p:cNvPr>
          <p:cNvPicPr>
            <a:picLocks noChangeAspect="1"/>
          </p:cNvPicPr>
          <p:nvPr/>
        </p:nvPicPr>
        <p:blipFill>
          <a:blip r:embed="rId4"/>
          <a:stretch>
            <a:fillRect/>
          </a:stretch>
        </p:blipFill>
        <p:spPr>
          <a:xfrm>
            <a:off x="3395158" y="2232271"/>
            <a:ext cx="2397760" cy="1733301"/>
          </a:xfrm>
          <a:prstGeom prst="rect">
            <a:avLst/>
          </a:prstGeom>
          <a:ln w="28575">
            <a:solidFill>
              <a:schemeClr val="tx2"/>
            </a:solidFill>
          </a:ln>
        </p:spPr>
      </p:pic>
      <p:pic>
        <p:nvPicPr>
          <p:cNvPr id="6" name="Picture 5">
            <a:extLst>
              <a:ext uri="{FF2B5EF4-FFF2-40B4-BE49-F238E27FC236}">
                <a16:creationId xmlns:a16="http://schemas.microsoft.com/office/drawing/2014/main" id="{B6B5D2D9-41D8-38E1-D084-AD718848383E}"/>
              </a:ext>
            </a:extLst>
          </p:cNvPr>
          <p:cNvPicPr>
            <a:picLocks noChangeAspect="1"/>
          </p:cNvPicPr>
          <p:nvPr/>
        </p:nvPicPr>
        <p:blipFill>
          <a:blip r:embed="rId5"/>
          <a:stretch>
            <a:fillRect/>
          </a:stretch>
        </p:blipFill>
        <p:spPr>
          <a:xfrm>
            <a:off x="6203510" y="2243258"/>
            <a:ext cx="2320955" cy="1733301"/>
          </a:xfrm>
          <a:prstGeom prst="rect">
            <a:avLst/>
          </a:prstGeom>
          <a:ln w="28575">
            <a:solidFill>
              <a:schemeClr val="tx2"/>
            </a:solidFill>
          </a:ln>
        </p:spPr>
      </p:pic>
      <p:sp>
        <p:nvSpPr>
          <p:cNvPr id="2" name="Title 4">
            <a:extLst>
              <a:ext uri="{FF2B5EF4-FFF2-40B4-BE49-F238E27FC236}">
                <a16:creationId xmlns:a16="http://schemas.microsoft.com/office/drawing/2014/main" id="{D60DEB84-CDBE-95CB-FE9B-CC73B6B2C244}"/>
              </a:ext>
            </a:extLst>
          </p:cNvPr>
          <p:cNvSpPr>
            <a:spLocks noGrp="1"/>
          </p:cNvSpPr>
          <p:nvPr>
            <p:ph type="title"/>
          </p:nvPr>
        </p:nvSpPr>
        <p:spPr>
          <a:xfrm>
            <a:off x="358403" y="1177151"/>
            <a:ext cx="8471273" cy="883255"/>
          </a:xfrm>
        </p:spPr>
        <p:txBody>
          <a:bodyPr/>
          <a:lstStyle/>
          <a:p>
            <a:r>
              <a:rPr lang="en-US" sz="3200" dirty="0"/>
              <a:t>Other climate change and flood mitigation work underway</a:t>
            </a:r>
          </a:p>
        </p:txBody>
      </p:sp>
      <p:sp>
        <p:nvSpPr>
          <p:cNvPr id="10" name="TextBox 9">
            <a:extLst>
              <a:ext uri="{FF2B5EF4-FFF2-40B4-BE49-F238E27FC236}">
                <a16:creationId xmlns:a16="http://schemas.microsoft.com/office/drawing/2014/main" id="{86D2843A-B6EA-F631-FED6-8C6EFFF8FFA2}"/>
              </a:ext>
            </a:extLst>
          </p:cNvPr>
          <p:cNvSpPr txBox="1"/>
          <p:nvPr/>
        </p:nvSpPr>
        <p:spPr>
          <a:xfrm>
            <a:off x="516260" y="4087112"/>
            <a:ext cx="2464157" cy="1200329"/>
          </a:xfrm>
          <a:prstGeom prst="rect">
            <a:avLst/>
          </a:prstGeom>
          <a:noFill/>
        </p:spPr>
        <p:txBody>
          <a:bodyPr wrap="square">
            <a:spAutoFit/>
          </a:bodyPr>
          <a:lstStyle/>
          <a:p>
            <a:pPr>
              <a:buSzPct val="125000"/>
            </a:pPr>
            <a:r>
              <a:rPr lang="en-US" dirty="0"/>
              <a:t>Installed </a:t>
            </a:r>
            <a:r>
              <a:rPr lang="en-US" b="1" dirty="0">
                <a:solidFill>
                  <a:schemeClr val="tx2"/>
                </a:solidFill>
              </a:rPr>
              <a:t>Low Impact Development </a:t>
            </a:r>
            <a:r>
              <a:rPr lang="en-US" dirty="0"/>
              <a:t>(LID) projects to reduce rapid stormwater run-off</a:t>
            </a:r>
          </a:p>
        </p:txBody>
      </p:sp>
      <p:sp>
        <p:nvSpPr>
          <p:cNvPr id="12" name="TextBox 11">
            <a:extLst>
              <a:ext uri="{FF2B5EF4-FFF2-40B4-BE49-F238E27FC236}">
                <a16:creationId xmlns:a16="http://schemas.microsoft.com/office/drawing/2014/main" id="{27845093-AEFC-F912-DFDC-AC52633A9137}"/>
              </a:ext>
            </a:extLst>
          </p:cNvPr>
          <p:cNvSpPr txBox="1"/>
          <p:nvPr/>
        </p:nvSpPr>
        <p:spPr>
          <a:xfrm>
            <a:off x="6159329" y="4148424"/>
            <a:ext cx="2389707" cy="1200329"/>
          </a:xfrm>
          <a:prstGeom prst="rect">
            <a:avLst/>
          </a:prstGeom>
          <a:noFill/>
        </p:spPr>
        <p:txBody>
          <a:bodyPr wrap="square">
            <a:spAutoFit/>
          </a:bodyPr>
          <a:lstStyle/>
          <a:p>
            <a:pPr>
              <a:buSzPct val="125000"/>
            </a:pPr>
            <a:r>
              <a:rPr lang="en-US" dirty="0"/>
              <a:t>Advanced the </a:t>
            </a:r>
            <a:r>
              <a:rPr lang="en-US" b="1" dirty="0">
                <a:solidFill>
                  <a:schemeClr val="tx2"/>
                </a:solidFill>
              </a:rPr>
              <a:t>Climate Change and Infrastructure Risk Assessment project</a:t>
            </a:r>
          </a:p>
        </p:txBody>
      </p:sp>
    </p:spTree>
    <p:extLst>
      <p:ext uri="{BB962C8B-B14F-4D97-AF65-F5344CB8AC3E}">
        <p14:creationId xmlns:p14="http://schemas.microsoft.com/office/powerpoint/2010/main" val="19791789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268BC-B199-3F43-AF7E-544CB12F58E9}"/>
              </a:ext>
            </a:extLst>
          </p:cNvPr>
          <p:cNvSpPr>
            <a:spLocks noGrp="1"/>
          </p:cNvSpPr>
          <p:nvPr>
            <p:ph type="title"/>
          </p:nvPr>
        </p:nvSpPr>
        <p:spPr>
          <a:xfrm>
            <a:off x="4101735" y="1115016"/>
            <a:ext cx="4963888" cy="1480855"/>
          </a:xfrm>
        </p:spPr>
        <p:txBody>
          <a:bodyPr/>
          <a:lstStyle/>
          <a:p>
            <a:r>
              <a:rPr lang="en-US" dirty="0"/>
              <a:t>Peel’s Pre- and Post-Storm Approach</a:t>
            </a:r>
          </a:p>
        </p:txBody>
      </p:sp>
      <p:sp>
        <p:nvSpPr>
          <p:cNvPr id="3" name="Content Placeholder 2">
            <a:extLst>
              <a:ext uri="{FF2B5EF4-FFF2-40B4-BE49-F238E27FC236}">
                <a16:creationId xmlns:a16="http://schemas.microsoft.com/office/drawing/2014/main" id="{BAEF9C93-0B38-B449-9E3E-84DBF8A2EC85}"/>
              </a:ext>
            </a:extLst>
          </p:cNvPr>
          <p:cNvSpPr>
            <a:spLocks noGrp="1"/>
          </p:cNvSpPr>
          <p:nvPr>
            <p:ph idx="1"/>
          </p:nvPr>
        </p:nvSpPr>
        <p:spPr>
          <a:xfrm>
            <a:off x="4206242" y="2262869"/>
            <a:ext cx="4624248" cy="3588675"/>
          </a:xfrm>
        </p:spPr>
        <p:txBody>
          <a:bodyPr vert="horz" lIns="91440" tIns="45720" rIns="91440" bIns="45720" rtlCol="0" anchor="t">
            <a:spAutoFit/>
          </a:bodyPr>
          <a:lstStyle/>
          <a:p>
            <a:pPr>
              <a:buSzPct val="125000"/>
            </a:pPr>
            <a:r>
              <a:rPr lang="en-US" sz="1600" dirty="0"/>
              <a:t>Monitored incoming weather events </a:t>
            </a:r>
          </a:p>
          <a:p>
            <a:pPr>
              <a:buSzPct val="125000"/>
            </a:pPr>
            <a:r>
              <a:rPr lang="en-US" sz="1600" dirty="0"/>
              <a:t>Deployed additional Road Patrol staff to monitor Region's road network</a:t>
            </a:r>
          </a:p>
          <a:p>
            <a:pPr>
              <a:buSzPct val="125000"/>
            </a:pPr>
            <a:r>
              <a:rPr lang="en-US" sz="1600" dirty="0"/>
              <a:t>Deployed additional staff to assist the call centre</a:t>
            </a:r>
          </a:p>
          <a:p>
            <a:pPr>
              <a:buSzPct val="125000"/>
            </a:pPr>
            <a:r>
              <a:rPr lang="en-US" sz="1600" dirty="0"/>
              <a:t>Engaged contracted services to clear outfalls and re-establish drainage channels</a:t>
            </a:r>
          </a:p>
          <a:p>
            <a:pPr>
              <a:buSzPct val="125000"/>
            </a:pPr>
            <a:r>
              <a:rPr lang="en-US" sz="1600" dirty="0"/>
              <a:t>Regular removal of trash and debris on the roadside and catch basin cleaning </a:t>
            </a:r>
          </a:p>
          <a:p>
            <a:pPr>
              <a:buSzPct val="125000"/>
            </a:pPr>
            <a:r>
              <a:rPr lang="en-US" sz="1600" dirty="0"/>
              <a:t>Assessed damage and created work orders for post-storm repairs and clean-up</a:t>
            </a:r>
          </a:p>
          <a:p>
            <a:pPr>
              <a:buSzPct val="125000"/>
            </a:pPr>
            <a:r>
              <a:rPr lang="en-US" sz="1600" dirty="0"/>
              <a:t>Assisted police with traffic safety during road closures</a:t>
            </a:r>
          </a:p>
        </p:txBody>
      </p:sp>
      <p:pic>
        <p:nvPicPr>
          <p:cNvPr id="4" name="Picture 3" descr="Road Weather Information Systems (RWIS)">
            <a:extLst>
              <a:ext uri="{FF2B5EF4-FFF2-40B4-BE49-F238E27FC236}">
                <a16:creationId xmlns:a16="http://schemas.microsoft.com/office/drawing/2014/main" id="{17C76931-E4E0-F4C5-E57B-95C20AF13EE3}"/>
              </a:ext>
            </a:extLst>
          </p:cNvPr>
          <p:cNvPicPr>
            <a:picLocks noChangeAspect="1"/>
          </p:cNvPicPr>
          <p:nvPr/>
        </p:nvPicPr>
        <p:blipFill>
          <a:blip r:embed="rId3"/>
          <a:stretch>
            <a:fillRect/>
          </a:stretch>
        </p:blipFill>
        <p:spPr>
          <a:xfrm>
            <a:off x="1" y="857250"/>
            <a:ext cx="3916149" cy="5143500"/>
          </a:xfrm>
          <a:prstGeom prst="rect">
            <a:avLst/>
          </a:prstGeom>
        </p:spPr>
      </p:pic>
      <p:cxnSp>
        <p:nvCxnSpPr>
          <p:cNvPr id="6" name="Straight Connector 5">
            <a:extLst>
              <a:ext uri="{FF2B5EF4-FFF2-40B4-BE49-F238E27FC236}">
                <a16:creationId xmlns:a16="http://schemas.microsoft.com/office/drawing/2014/main" id="{7BB73504-6631-275D-CC0D-208687F659F3}"/>
              </a:ext>
            </a:extLst>
          </p:cNvPr>
          <p:cNvCxnSpPr>
            <a:cxnSpLocks/>
          </p:cNvCxnSpPr>
          <p:nvPr/>
        </p:nvCxnSpPr>
        <p:spPr>
          <a:xfrm>
            <a:off x="3916149" y="857250"/>
            <a:ext cx="0" cy="514350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8980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9000" y="2636912"/>
            <a:ext cx="6851352" cy="1221856"/>
          </a:xfrm>
        </p:spPr>
        <p:txBody>
          <a:bodyPr>
            <a:noAutofit/>
          </a:bodyPr>
          <a:lstStyle/>
          <a:p>
            <a:br>
              <a:rPr lang="en-US" sz="3600" dirty="0">
                <a:latin typeface="Gotham Book" pitchFamily="50" charset="0"/>
                <a:cs typeface="Gotham Book" pitchFamily="50" charset="0"/>
              </a:rPr>
            </a:br>
            <a:r>
              <a:rPr lang="en-US" sz="3600" dirty="0">
                <a:latin typeface="Gotham Book" pitchFamily="50" charset="0"/>
                <a:cs typeface="Gotham Book" pitchFamily="50" charset="0"/>
              </a:rPr>
              <a:t>Ward 3 Community Meeting</a:t>
            </a:r>
            <a:br>
              <a:rPr lang="en-US" sz="3600" dirty="0">
                <a:latin typeface="Gotham Book" pitchFamily="50" charset="0"/>
                <a:cs typeface="Gotham Book" pitchFamily="50" charset="0"/>
              </a:rPr>
            </a:br>
            <a:r>
              <a:rPr lang="en-US" sz="2800" dirty="0">
                <a:latin typeface="Gotham Book" pitchFamily="50" charset="0"/>
                <a:cs typeface="Gotham Book" pitchFamily="50" charset="0"/>
              </a:rPr>
              <a:t>October 17</a:t>
            </a:r>
            <a:r>
              <a:rPr lang="en-US" sz="2800" baseline="30000" dirty="0">
                <a:latin typeface="Gotham Book" pitchFamily="50" charset="0"/>
                <a:cs typeface="Gotham Book" pitchFamily="50" charset="0"/>
              </a:rPr>
              <a:t>th</a:t>
            </a:r>
            <a:r>
              <a:rPr lang="en-US" sz="2800" dirty="0">
                <a:latin typeface="Gotham Book" pitchFamily="50" charset="0"/>
                <a:cs typeface="Gotham Book" pitchFamily="50" charset="0"/>
              </a:rPr>
              <a:t>, 2024</a:t>
            </a:r>
            <a:br>
              <a:rPr lang="en-US" sz="2800" dirty="0">
                <a:latin typeface="Gotham Book" pitchFamily="50" charset="0"/>
                <a:cs typeface="Gotham Book" pitchFamily="50" charset="0"/>
              </a:rPr>
            </a:br>
            <a:r>
              <a:rPr lang="en-US" sz="2800" dirty="0">
                <a:latin typeface="Gotham Book" pitchFamily="50" charset="0"/>
                <a:cs typeface="Gotham Book" pitchFamily="50" charset="0"/>
              </a:rPr>
              <a:t>Burnhamthorpe Community Centre</a:t>
            </a:r>
            <a:br>
              <a:rPr lang="en-US" sz="3600" dirty="0">
                <a:latin typeface="Gotham Book" pitchFamily="50" charset="0"/>
                <a:cs typeface="Gotham Book" pitchFamily="50" charset="0"/>
              </a:rPr>
            </a:br>
            <a:endParaRPr lang="en-US" sz="3600" dirty="0">
              <a:latin typeface="Gotham Book" pitchFamily="50" charset="0"/>
              <a:cs typeface="Gotham Book" pitchFamily="50" charset="0"/>
            </a:endParaRPr>
          </a:p>
        </p:txBody>
      </p:sp>
      <p:sp>
        <p:nvSpPr>
          <p:cNvPr id="3" name="Subtitle 2"/>
          <p:cNvSpPr>
            <a:spLocks noGrp="1"/>
          </p:cNvSpPr>
          <p:nvPr>
            <p:ph type="subTitle" idx="1"/>
          </p:nvPr>
        </p:nvSpPr>
        <p:spPr/>
        <p:txBody>
          <a:bodyPr>
            <a:normAutofit/>
          </a:bodyPr>
          <a:lstStyle/>
          <a:p>
            <a:r>
              <a:rPr lang="en-US" dirty="0">
                <a:latin typeface="Gotham Book" pitchFamily="50" charset="0"/>
                <a:cs typeface="Gotham Book" pitchFamily="50" charset="0"/>
              </a:rPr>
              <a:t>Infrastructure Planning &amp; Engineering Services</a:t>
            </a:r>
          </a:p>
        </p:txBody>
      </p:sp>
    </p:spTree>
    <p:extLst>
      <p:ext uri="{BB962C8B-B14F-4D97-AF65-F5344CB8AC3E}">
        <p14:creationId xmlns:p14="http://schemas.microsoft.com/office/powerpoint/2010/main" val="40324629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339D26-FD4F-3869-6F5D-E77771731340}"/>
              </a:ext>
            </a:extLst>
          </p:cNvPr>
          <p:cNvSpPr txBox="1"/>
          <p:nvPr/>
        </p:nvSpPr>
        <p:spPr>
          <a:xfrm>
            <a:off x="540327" y="2921169"/>
            <a:ext cx="5888183" cy="1015663"/>
          </a:xfrm>
          <a:prstGeom prst="rect">
            <a:avLst/>
          </a:prstGeom>
          <a:noFill/>
        </p:spPr>
        <p:txBody>
          <a:bodyPr wrap="square" rtlCol="0">
            <a:spAutoFit/>
          </a:bodyPr>
          <a:lstStyle/>
          <a:p>
            <a:r>
              <a:rPr lang="en-US" sz="2000" b="1" dirty="0">
                <a:solidFill>
                  <a:schemeClr val="bg1"/>
                </a:solidFill>
                <a:latin typeface="+mj-lt"/>
              </a:rPr>
              <a:t>Lauren Crawford</a:t>
            </a:r>
          </a:p>
          <a:p>
            <a:r>
              <a:rPr lang="en-US" sz="2000" i="1" dirty="0">
                <a:solidFill>
                  <a:schemeClr val="bg1"/>
                </a:solidFill>
              </a:rPr>
              <a:t>Director of Transportation</a:t>
            </a:r>
          </a:p>
          <a:p>
            <a:r>
              <a:rPr lang="en-US" sz="2000" dirty="0">
                <a:solidFill>
                  <a:schemeClr val="bg1"/>
                </a:solidFill>
              </a:rPr>
              <a:t>Lauren.Crawford@peelregion.ca | (905)716-3613</a:t>
            </a:r>
            <a:endParaRPr lang="en-CA" sz="2000" dirty="0">
              <a:solidFill>
                <a:schemeClr val="bg1"/>
              </a:solidFill>
            </a:endParaRPr>
          </a:p>
        </p:txBody>
      </p:sp>
    </p:spTree>
    <p:extLst>
      <p:ext uri="{BB962C8B-B14F-4D97-AF65-F5344CB8AC3E}">
        <p14:creationId xmlns:p14="http://schemas.microsoft.com/office/powerpoint/2010/main" val="20670352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2E028ACF-A3B3-F73B-E08A-6B21C24AAD37}"/>
              </a:ext>
            </a:extLst>
          </p:cNvPr>
          <p:cNvSpPr>
            <a:spLocks noGrp="1" noChangeArrowheads="1"/>
          </p:cNvSpPr>
          <p:nvPr>
            <p:ph type="title"/>
          </p:nvPr>
        </p:nvSpPr>
        <p:spPr>
          <a:xfrm>
            <a:off x="1748589" y="908050"/>
            <a:ext cx="7366000" cy="635000"/>
          </a:xfrm>
        </p:spPr>
        <p:txBody>
          <a:bodyPr/>
          <a:lstStyle/>
          <a:p>
            <a:pPr>
              <a:defRPr/>
            </a:pPr>
            <a:r>
              <a:rPr lang="en-US" altLang="en-US" sz="3200" dirty="0">
                <a:solidFill>
                  <a:schemeClr val="accent5">
                    <a:lumMod val="75000"/>
                  </a:schemeClr>
                </a:solidFill>
              </a:rPr>
              <a:t>Flood Mitigation Discussion</a:t>
            </a:r>
            <a:endParaRPr lang="en-CA" altLang="en-US" sz="3200" dirty="0">
              <a:solidFill>
                <a:schemeClr val="accent5">
                  <a:lumMod val="75000"/>
                </a:schemeClr>
              </a:solidFill>
            </a:endParaRPr>
          </a:p>
        </p:txBody>
      </p:sp>
      <p:sp>
        <p:nvSpPr>
          <p:cNvPr id="2051" name="Rectangle 3">
            <a:extLst>
              <a:ext uri="{FF2B5EF4-FFF2-40B4-BE49-F238E27FC236}">
                <a16:creationId xmlns:a16="http://schemas.microsoft.com/office/drawing/2014/main" id="{B854B7B5-C57B-0C6F-B15C-9A8C7E3AEC15}"/>
              </a:ext>
            </a:extLst>
          </p:cNvPr>
          <p:cNvSpPr>
            <a:spLocks noGrp="1" noChangeArrowheads="1"/>
          </p:cNvSpPr>
          <p:nvPr>
            <p:ph idx="1"/>
          </p:nvPr>
        </p:nvSpPr>
        <p:spPr>
          <a:xfrm>
            <a:off x="468313" y="1600200"/>
            <a:ext cx="8218487" cy="4349750"/>
          </a:xfrm>
        </p:spPr>
        <p:txBody>
          <a:bodyPr/>
          <a:lstStyle/>
          <a:p>
            <a:pPr marL="0" indent="0">
              <a:lnSpc>
                <a:spcPct val="107000"/>
              </a:lnSpc>
              <a:spcBef>
                <a:spcPts val="0"/>
              </a:spcBef>
              <a:spcAft>
                <a:spcPts val="800"/>
              </a:spcAft>
              <a:buFontTx/>
              <a:buNone/>
              <a:defRPr/>
            </a:pPr>
            <a:r>
              <a:rPr lang="en-CA" sz="2400" b="1" kern="100"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Flood Emergency Planning and Communication Measures followed by Peel Living:  </a:t>
            </a:r>
            <a:endParaRPr lang="en-CA" sz="2400" kern="100"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1371600" lvl="4" indent="0">
              <a:lnSpc>
                <a:spcPct val="107000"/>
              </a:lnSpc>
              <a:spcBef>
                <a:spcPts val="0"/>
              </a:spcBef>
              <a:spcAft>
                <a:spcPts val="0"/>
              </a:spcAft>
              <a:buFontTx/>
              <a:buNone/>
              <a:defRPr/>
            </a:pPr>
            <a:endParaRPr lang="en-CA" sz="1800" kern="100" dirty="0">
              <a:latin typeface="Calibri" panose="020F0502020204030204" pitchFamily="34" charset="0"/>
              <a:ea typeface="Calibri" panose="020F0502020204030204" pitchFamily="34" charset="0"/>
              <a:cs typeface="Times New Roman" panose="02020603050405020304" pitchFamily="18" charset="0"/>
            </a:endParaRPr>
          </a:p>
          <a:p>
            <a:pPr lvl="4">
              <a:lnSpc>
                <a:spcPct val="107000"/>
              </a:lnSpc>
              <a:spcBef>
                <a:spcPts val="0"/>
              </a:spcBef>
              <a:spcAft>
                <a:spcPts val="0"/>
              </a:spcAft>
              <a:buFont typeface="Wingdings" panose="05000000000000000000" pitchFamily="2" charset="2"/>
              <a:buChar char="Ø"/>
              <a:defRPr/>
            </a:pPr>
            <a:r>
              <a:rPr lang="en-CA" sz="2000" kern="100" dirty="0">
                <a:latin typeface="Calibri" panose="020F0502020204030204" pitchFamily="34" charset="0"/>
                <a:ea typeface="Calibri" panose="020F0502020204030204" pitchFamily="34" charset="0"/>
                <a:cs typeface="Times New Roman" panose="02020603050405020304" pitchFamily="18" charset="0"/>
              </a:rPr>
              <a:t>Developed an Emergency Plan and implemented a Flood Emergency Plan</a:t>
            </a:r>
          </a:p>
          <a:p>
            <a:pPr lvl="4">
              <a:lnSpc>
                <a:spcPct val="107000"/>
              </a:lnSpc>
              <a:spcBef>
                <a:spcPts val="0"/>
              </a:spcBef>
              <a:spcAft>
                <a:spcPts val="0"/>
              </a:spcAft>
              <a:buFont typeface="Wingdings" panose="05000000000000000000" pitchFamily="2" charset="2"/>
              <a:buChar char="Ø"/>
              <a:defRPr/>
            </a:pPr>
            <a:r>
              <a:rPr lang="en-CA" sz="2000" kern="100" dirty="0">
                <a:latin typeface="Calibri" panose="020F0502020204030204" pitchFamily="34" charset="0"/>
                <a:ea typeface="Calibri" panose="020F0502020204030204" pitchFamily="34" charset="0"/>
                <a:cs typeface="Times New Roman" panose="02020603050405020304" pitchFamily="18" charset="0"/>
              </a:rPr>
              <a:t>Developed a mechanism for mass communications directly with tenants before/during/after a flood</a:t>
            </a:r>
          </a:p>
          <a:p>
            <a:pPr lvl="4">
              <a:lnSpc>
                <a:spcPct val="107000"/>
              </a:lnSpc>
              <a:spcBef>
                <a:spcPts val="0"/>
              </a:spcBef>
              <a:spcAft>
                <a:spcPts val="0"/>
              </a:spcAft>
              <a:buFont typeface="Wingdings" panose="05000000000000000000" pitchFamily="2" charset="2"/>
              <a:buChar char="Ø"/>
              <a:defRPr/>
            </a:pPr>
            <a:r>
              <a:rPr lang="en-CA" sz="2000" kern="100" dirty="0">
                <a:latin typeface="Calibri" panose="020F0502020204030204" pitchFamily="34" charset="0"/>
                <a:ea typeface="Calibri" panose="020F0502020204030204" pitchFamily="34" charset="0"/>
                <a:cs typeface="Times New Roman" panose="02020603050405020304" pitchFamily="18" charset="0"/>
              </a:rPr>
              <a:t>Working on measures that could be implemented to reduce flood risk onsite.</a:t>
            </a:r>
          </a:p>
          <a:p>
            <a:pPr algn="ctr">
              <a:lnSpc>
                <a:spcPct val="80000"/>
              </a:lnSpc>
              <a:buFontTx/>
              <a:buNone/>
              <a:defRPr/>
            </a:pPr>
            <a:endParaRPr lang="en-CA" altLang="en-US" sz="2000" b="1" u="sng" dirty="0"/>
          </a:p>
          <a:p>
            <a:pPr algn="ctr">
              <a:lnSpc>
                <a:spcPct val="80000"/>
              </a:lnSpc>
              <a:buFontTx/>
              <a:buNone/>
              <a:defRPr/>
            </a:pPr>
            <a:r>
              <a:rPr lang="en-CA" altLang="en-US" sz="2400" b="1" u="sng" dirty="0">
                <a:solidFill>
                  <a:schemeClr val="accent5">
                    <a:lumMod val="75000"/>
                  </a:schemeClr>
                </a:solidFill>
              </a:rPr>
              <a:t>24 hour customer contact centre</a:t>
            </a:r>
          </a:p>
          <a:p>
            <a:pPr algn="ctr">
              <a:lnSpc>
                <a:spcPct val="80000"/>
              </a:lnSpc>
              <a:buFontTx/>
              <a:buNone/>
              <a:defRPr/>
            </a:pPr>
            <a:r>
              <a:rPr lang="en-CA" altLang="en-US" sz="2400" b="1" u="sng" dirty="0">
                <a:solidFill>
                  <a:schemeClr val="accent5">
                    <a:lumMod val="75000"/>
                  </a:schemeClr>
                </a:solidFill>
              </a:rPr>
              <a:t>(905)790-7335</a:t>
            </a:r>
          </a:p>
        </p:txBody>
      </p:sp>
      <p:pic>
        <p:nvPicPr>
          <p:cNvPr id="5124" name="Picture 2" descr="A black and white logo&#10;&#10;Description automatically generated">
            <a:extLst>
              <a:ext uri="{FF2B5EF4-FFF2-40B4-BE49-F238E27FC236}">
                <a16:creationId xmlns:a16="http://schemas.microsoft.com/office/drawing/2014/main" id="{D0EB40E5-852F-3E34-F119-F92AB334D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068638"/>
            <a:ext cx="120015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81BD8F-F3F7-2FE7-DB74-26A8698F2E07}"/>
              </a:ext>
            </a:extLst>
          </p:cNvPr>
          <p:cNvSpPr>
            <a:spLocks noGrp="1"/>
          </p:cNvSpPr>
          <p:nvPr>
            <p:ph type="body" sz="quarter" idx="10"/>
          </p:nvPr>
        </p:nvSpPr>
        <p:spPr/>
        <p:txBody>
          <a:bodyPr>
            <a:normAutofit/>
          </a:bodyPr>
          <a:lstStyle/>
          <a:p>
            <a:r>
              <a:rPr lang="en-US" dirty="0"/>
              <a:t>October 17, 2024</a:t>
            </a:r>
          </a:p>
        </p:txBody>
      </p:sp>
      <p:sp>
        <p:nvSpPr>
          <p:cNvPr id="3" name="Text Placeholder 2">
            <a:extLst>
              <a:ext uri="{FF2B5EF4-FFF2-40B4-BE49-F238E27FC236}">
                <a16:creationId xmlns:a16="http://schemas.microsoft.com/office/drawing/2014/main" id="{4AF0C296-D57E-45CC-7EDE-B978BE7F033B}"/>
              </a:ext>
            </a:extLst>
          </p:cNvPr>
          <p:cNvSpPr>
            <a:spLocks noGrp="1"/>
          </p:cNvSpPr>
          <p:nvPr>
            <p:ph type="body" sz="quarter" idx="13"/>
          </p:nvPr>
        </p:nvSpPr>
        <p:spPr/>
        <p:txBody>
          <a:bodyPr>
            <a:normAutofit/>
          </a:bodyPr>
          <a:lstStyle/>
          <a:p>
            <a:r>
              <a:rPr lang="en-US" dirty="0"/>
              <a:t>July 16, August 17-18</a:t>
            </a:r>
          </a:p>
        </p:txBody>
      </p:sp>
      <p:sp>
        <p:nvSpPr>
          <p:cNvPr id="4" name="Title 3">
            <a:extLst>
              <a:ext uri="{FF2B5EF4-FFF2-40B4-BE49-F238E27FC236}">
                <a16:creationId xmlns:a16="http://schemas.microsoft.com/office/drawing/2014/main" id="{E5A4E71A-F423-B698-F137-E2A8C8DE0FFE}"/>
              </a:ext>
            </a:extLst>
          </p:cNvPr>
          <p:cNvSpPr>
            <a:spLocks noGrp="1"/>
          </p:cNvSpPr>
          <p:nvPr>
            <p:ph type="title"/>
          </p:nvPr>
        </p:nvSpPr>
        <p:spPr/>
        <p:txBody>
          <a:bodyPr/>
          <a:lstStyle/>
          <a:p>
            <a:r>
              <a:rPr lang="en-US" dirty="0"/>
              <a:t>July &amp; August 2024 Storm Events</a:t>
            </a:r>
          </a:p>
        </p:txBody>
      </p:sp>
      <p:sp>
        <p:nvSpPr>
          <p:cNvPr id="5" name="Text Placeholder 4">
            <a:extLst>
              <a:ext uri="{FF2B5EF4-FFF2-40B4-BE49-F238E27FC236}">
                <a16:creationId xmlns:a16="http://schemas.microsoft.com/office/drawing/2014/main" id="{D0EEED81-8756-0DBF-4D95-48E7D2DF621D}"/>
              </a:ext>
            </a:extLst>
          </p:cNvPr>
          <p:cNvSpPr>
            <a:spLocks noGrp="1"/>
          </p:cNvSpPr>
          <p:nvPr>
            <p:ph type="body" sz="quarter" idx="11"/>
          </p:nvPr>
        </p:nvSpPr>
        <p:spPr>
          <a:xfrm>
            <a:off x="519096" y="2838696"/>
            <a:ext cx="7425970" cy="651533"/>
          </a:xfrm>
        </p:spPr>
        <p:txBody>
          <a:bodyPr/>
          <a:lstStyle/>
          <a:p>
            <a:r>
              <a:rPr lang="en-US" dirty="0"/>
              <a:t>Presented By: David Kellershohn – Associate Director, Engineering Services</a:t>
            </a:r>
          </a:p>
        </p:txBody>
      </p:sp>
    </p:spTree>
    <p:extLst>
      <p:ext uri="{BB962C8B-B14F-4D97-AF65-F5344CB8AC3E}">
        <p14:creationId xmlns:p14="http://schemas.microsoft.com/office/powerpoint/2010/main" val="37756077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4022B-DBC0-BEFF-6B88-EC0BD4931396}"/>
              </a:ext>
            </a:extLst>
          </p:cNvPr>
          <p:cNvSpPr>
            <a:spLocks noGrp="1"/>
          </p:cNvSpPr>
          <p:nvPr>
            <p:ph type="title"/>
          </p:nvPr>
        </p:nvSpPr>
        <p:spPr/>
        <p:txBody>
          <a:bodyPr/>
          <a:lstStyle/>
          <a:p>
            <a:r>
              <a:rPr lang="en-US" dirty="0"/>
              <a:t>How much rain did we get?</a:t>
            </a:r>
          </a:p>
        </p:txBody>
      </p:sp>
      <p:sp>
        <p:nvSpPr>
          <p:cNvPr id="3" name="Footer Placeholder 2">
            <a:extLst>
              <a:ext uri="{FF2B5EF4-FFF2-40B4-BE49-F238E27FC236}">
                <a16:creationId xmlns:a16="http://schemas.microsoft.com/office/drawing/2014/main" id="{7F0A4437-8BD0-7412-954D-5BD59FF8862D}"/>
              </a:ext>
            </a:extLst>
          </p:cNvPr>
          <p:cNvSpPr>
            <a:spLocks noGrp="1"/>
          </p:cNvSpPr>
          <p:nvPr>
            <p:ph type="ftr" sz="quarter" idx="3"/>
          </p:nvPr>
        </p:nvSpPr>
        <p:spPr/>
        <p:txBody>
          <a:bodyPr/>
          <a:lstStyle/>
          <a:p>
            <a:pPr algn="r"/>
            <a:r>
              <a:rPr lang="en-CA" dirty="0"/>
              <a:t>Toronto and Region Conservation Authority</a:t>
            </a:r>
          </a:p>
        </p:txBody>
      </p:sp>
      <p:sp>
        <p:nvSpPr>
          <p:cNvPr id="4" name="Slide Number Placeholder 3">
            <a:extLst>
              <a:ext uri="{FF2B5EF4-FFF2-40B4-BE49-F238E27FC236}">
                <a16:creationId xmlns:a16="http://schemas.microsoft.com/office/drawing/2014/main" id="{BD104BCE-23BA-7C85-077E-1688D825184F}"/>
              </a:ext>
            </a:extLst>
          </p:cNvPr>
          <p:cNvSpPr>
            <a:spLocks noGrp="1"/>
          </p:cNvSpPr>
          <p:nvPr>
            <p:ph type="sldNum" sz="quarter" idx="4"/>
          </p:nvPr>
        </p:nvSpPr>
        <p:spPr/>
        <p:txBody>
          <a:bodyPr/>
          <a:lstStyle/>
          <a:p>
            <a:pPr algn="l"/>
            <a:fld id="{9561071F-2938-4A67-A218-82CF87DCAC96}" type="slidenum">
              <a:rPr lang="en-CA" smtClean="0"/>
              <a:pPr algn="l"/>
              <a:t>43</a:t>
            </a:fld>
            <a:endParaRPr lang="en-CA" dirty="0"/>
          </a:p>
        </p:txBody>
      </p:sp>
    </p:spTree>
    <p:extLst>
      <p:ext uri="{BB962C8B-B14F-4D97-AF65-F5344CB8AC3E}">
        <p14:creationId xmlns:p14="http://schemas.microsoft.com/office/powerpoint/2010/main" val="29764326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map of the united states&#10;&#10;Description automatically generated">
            <a:extLst>
              <a:ext uri="{FF2B5EF4-FFF2-40B4-BE49-F238E27FC236}">
                <a16:creationId xmlns:a16="http://schemas.microsoft.com/office/drawing/2014/main" id="{67A66274-8538-BAB2-3482-B5A9BA4B2FEA}"/>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t="3800" b="16564"/>
          <a:stretch/>
        </p:blipFill>
        <p:spPr>
          <a:xfrm>
            <a:off x="298525" y="857250"/>
            <a:ext cx="8363714" cy="5143500"/>
          </a:xfrm>
          <a:prstGeom prst="rect">
            <a:avLst/>
          </a:prstGeom>
        </p:spPr>
      </p:pic>
      <p:sp>
        <p:nvSpPr>
          <p:cNvPr id="2" name="Footer Placeholder 1">
            <a:extLst>
              <a:ext uri="{FF2B5EF4-FFF2-40B4-BE49-F238E27FC236}">
                <a16:creationId xmlns:a16="http://schemas.microsoft.com/office/drawing/2014/main" id="{B35C109F-601E-127E-3FED-BBABCD1DA496}"/>
              </a:ext>
            </a:extLst>
          </p:cNvPr>
          <p:cNvSpPr>
            <a:spLocks noGrp="1"/>
          </p:cNvSpPr>
          <p:nvPr>
            <p:ph type="ftr" sz="quarter" idx="3"/>
          </p:nvPr>
        </p:nvSpPr>
        <p:spPr/>
        <p:txBody>
          <a:bodyPr/>
          <a:lstStyle/>
          <a:p>
            <a:pPr algn="r"/>
            <a:r>
              <a:rPr lang="en-CA" dirty="0"/>
              <a:t>Toronto and Region Conservation Authority</a:t>
            </a:r>
          </a:p>
        </p:txBody>
      </p:sp>
      <p:sp>
        <p:nvSpPr>
          <p:cNvPr id="3" name="Slide Number Placeholder 2">
            <a:extLst>
              <a:ext uri="{FF2B5EF4-FFF2-40B4-BE49-F238E27FC236}">
                <a16:creationId xmlns:a16="http://schemas.microsoft.com/office/drawing/2014/main" id="{B96BB98E-B502-1744-26EC-E7A5C7715C95}"/>
              </a:ext>
            </a:extLst>
          </p:cNvPr>
          <p:cNvSpPr>
            <a:spLocks noGrp="1"/>
          </p:cNvSpPr>
          <p:nvPr>
            <p:ph type="sldNum" sz="quarter" idx="4"/>
          </p:nvPr>
        </p:nvSpPr>
        <p:spPr/>
        <p:txBody>
          <a:bodyPr/>
          <a:lstStyle/>
          <a:p>
            <a:pPr algn="l"/>
            <a:fld id="{9561071F-2938-4A67-A218-82CF87DCAC96}" type="slidenum">
              <a:rPr lang="en-CA" smtClean="0"/>
              <a:pPr algn="l"/>
              <a:t>44</a:t>
            </a:fld>
            <a:endParaRPr lang="en-CA" dirty="0"/>
          </a:p>
        </p:txBody>
      </p:sp>
      <p:sp>
        <p:nvSpPr>
          <p:cNvPr id="4" name="TextBox 3">
            <a:extLst>
              <a:ext uri="{FF2B5EF4-FFF2-40B4-BE49-F238E27FC236}">
                <a16:creationId xmlns:a16="http://schemas.microsoft.com/office/drawing/2014/main" id="{77F1FA7F-A9F5-1E29-44D9-21FBA3AB9D32}"/>
              </a:ext>
            </a:extLst>
          </p:cNvPr>
          <p:cNvSpPr txBox="1"/>
          <p:nvPr/>
        </p:nvSpPr>
        <p:spPr>
          <a:xfrm>
            <a:off x="481762" y="1136016"/>
            <a:ext cx="3013822" cy="461665"/>
          </a:xfrm>
          <a:prstGeom prst="rect">
            <a:avLst/>
          </a:prstGeom>
          <a:solidFill>
            <a:schemeClr val="bg1"/>
          </a:solidFill>
          <a:ln w="15875">
            <a:solidFill>
              <a:schemeClr val="tx1"/>
            </a:solidFill>
          </a:ln>
        </p:spPr>
        <p:txBody>
          <a:bodyPr wrap="square" rtlCol="0">
            <a:spAutoFit/>
          </a:bodyPr>
          <a:lstStyle/>
          <a:p>
            <a:r>
              <a:rPr lang="en-US" sz="1200" b="1" u="sng" dirty="0"/>
              <a:t>July 16, 2024 Storm event</a:t>
            </a:r>
          </a:p>
          <a:p>
            <a:r>
              <a:rPr lang="en-US" sz="1200" dirty="0"/>
              <a:t>Highest Rainfall = 102 mm (40 mm/</a:t>
            </a:r>
            <a:r>
              <a:rPr lang="en-US" sz="1200" dirty="0" err="1"/>
              <a:t>hr</a:t>
            </a:r>
            <a:r>
              <a:rPr lang="en-US" sz="1200" dirty="0"/>
              <a:t>)</a:t>
            </a:r>
          </a:p>
        </p:txBody>
      </p:sp>
    </p:spTree>
    <p:extLst>
      <p:ext uri="{BB962C8B-B14F-4D97-AF65-F5344CB8AC3E}">
        <p14:creationId xmlns:p14="http://schemas.microsoft.com/office/powerpoint/2010/main" val="27454812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3AAC74-B0B1-8CF0-6D83-5AA1D4916CFB}"/>
              </a:ext>
            </a:extLst>
          </p:cNvPr>
          <p:cNvPicPr>
            <a:picLocks noChangeAspect="1"/>
          </p:cNvPicPr>
          <p:nvPr/>
        </p:nvPicPr>
        <p:blipFill rotWithShape="1">
          <a:blip r:embed="rId3"/>
          <a:srcRect t="4560" b="16399"/>
          <a:stretch/>
        </p:blipFill>
        <p:spPr>
          <a:xfrm>
            <a:off x="306211" y="857250"/>
            <a:ext cx="8410634" cy="5143500"/>
          </a:xfrm>
          <a:prstGeom prst="rect">
            <a:avLst/>
          </a:prstGeom>
        </p:spPr>
      </p:pic>
      <p:sp>
        <p:nvSpPr>
          <p:cNvPr id="2" name="Footer Placeholder 1">
            <a:extLst>
              <a:ext uri="{FF2B5EF4-FFF2-40B4-BE49-F238E27FC236}">
                <a16:creationId xmlns:a16="http://schemas.microsoft.com/office/drawing/2014/main" id="{765C1F30-CF50-E716-308B-3F4E9F233E40}"/>
              </a:ext>
            </a:extLst>
          </p:cNvPr>
          <p:cNvSpPr>
            <a:spLocks noGrp="1"/>
          </p:cNvSpPr>
          <p:nvPr>
            <p:ph type="ftr" sz="quarter" idx="3"/>
          </p:nvPr>
        </p:nvSpPr>
        <p:spPr/>
        <p:txBody>
          <a:bodyPr/>
          <a:lstStyle/>
          <a:p>
            <a:pPr algn="r"/>
            <a:r>
              <a:rPr lang="en-CA" dirty="0"/>
              <a:t>Toronto and Region Conservation Authority</a:t>
            </a:r>
          </a:p>
        </p:txBody>
      </p:sp>
      <p:sp>
        <p:nvSpPr>
          <p:cNvPr id="3" name="Slide Number Placeholder 2">
            <a:extLst>
              <a:ext uri="{FF2B5EF4-FFF2-40B4-BE49-F238E27FC236}">
                <a16:creationId xmlns:a16="http://schemas.microsoft.com/office/drawing/2014/main" id="{13F8413F-D02D-82F2-E883-9A675E9DC6D8}"/>
              </a:ext>
            </a:extLst>
          </p:cNvPr>
          <p:cNvSpPr>
            <a:spLocks noGrp="1"/>
          </p:cNvSpPr>
          <p:nvPr>
            <p:ph type="sldNum" sz="quarter" idx="4"/>
          </p:nvPr>
        </p:nvSpPr>
        <p:spPr/>
        <p:txBody>
          <a:bodyPr/>
          <a:lstStyle/>
          <a:p>
            <a:pPr algn="l"/>
            <a:fld id="{9561071F-2938-4A67-A218-82CF87DCAC96}" type="slidenum">
              <a:rPr lang="en-CA" smtClean="0"/>
              <a:pPr algn="l"/>
              <a:t>45</a:t>
            </a:fld>
            <a:endParaRPr lang="en-CA" dirty="0"/>
          </a:p>
        </p:txBody>
      </p:sp>
      <p:sp>
        <p:nvSpPr>
          <p:cNvPr id="4" name="TextBox 3">
            <a:extLst>
              <a:ext uri="{FF2B5EF4-FFF2-40B4-BE49-F238E27FC236}">
                <a16:creationId xmlns:a16="http://schemas.microsoft.com/office/drawing/2014/main" id="{23BB082D-9B6A-9061-1622-A3DCB06C7E62}"/>
              </a:ext>
            </a:extLst>
          </p:cNvPr>
          <p:cNvSpPr txBox="1"/>
          <p:nvPr/>
        </p:nvSpPr>
        <p:spPr>
          <a:xfrm>
            <a:off x="427156" y="1107778"/>
            <a:ext cx="2737385" cy="461665"/>
          </a:xfrm>
          <a:prstGeom prst="rect">
            <a:avLst/>
          </a:prstGeom>
          <a:solidFill>
            <a:schemeClr val="bg1"/>
          </a:solidFill>
          <a:ln>
            <a:solidFill>
              <a:schemeClr val="tx1"/>
            </a:solidFill>
          </a:ln>
        </p:spPr>
        <p:txBody>
          <a:bodyPr wrap="square" rtlCol="0">
            <a:spAutoFit/>
          </a:bodyPr>
          <a:lstStyle/>
          <a:p>
            <a:r>
              <a:rPr lang="en-US" sz="1200" b="1" u="sng" dirty="0"/>
              <a:t>August 17, 2024 Storm Event</a:t>
            </a:r>
          </a:p>
          <a:p>
            <a:r>
              <a:rPr lang="en-US" sz="1200" dirty="0"/>
              <a:t>Highest Rainfall = 136 mm (84 mm/</a:t>
            </a:r>
            <a:r>
              <a:rPr lang="en-US" sz="1200" dirty="0" err="1"/>
              <a:t>hr</a:t>
            </a:r>
            <a:r>
              <a:rPr lang="en-US" sz="1200" dirty="0"/>
              <a:t>)</a:t>
            </a:r>
          </a:p>
        </p:txBody>
      </p:sp>
    </p:spTree>
    <p:extLst>
      <p:ext uri="{BB962C8B-B14F-4D97-AF65-F5344CB8AC3E}">
        <p14:creationId xmlns:p14="http://schemas.microsoft.com/office/powerpoint/2010/main" val="41588955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54EF6E-7E55-7FFF-2488-01B49747F261}"/>
              </a:ext>
            </a:extLst>
          </p:cNvPr>
          <p:cNvSpPr>
            <a:spLocks noGrp="1"/>
          </p:cNvSpPr>
          <p:nvPr>
            <p:ph type="title"/>
          </p:nvPr>
        </p:nvSpPr>
        <p:spPr>
          <a:xfrm>
            <a:off x="479161" y="1336645"/>
            <a:ext cx="2678858" cy="2680137"/>
          </a:xfrm>
        </p:spPr>
        <p:txBody>
          <a:bodyPr vert="horz" lIns="68580" tIns="34290" rIns="68580" bIns="34290" rtlCol="0" anchor="b" anchorCtr="0">
            <a:normAutofit fontScale="90000"/>
          </a:bodyPr>
          <a:lstStyle/>
          <a:p>
            <a:r>
              <a:rPr lang="en-US" sz="4575" dirty="0">
                <a:solidFill>
                  <a:schemeClr val="tx1"/>
                </a:solidFill>
                <a:latin typeface="+mj-lt"/>
                <a:cs typeface="+mj-cs"/>
              </a:rPr>
              <a:t>GARR product – August 18, 2024</a:t>
            </a:r>
          </a:p>
        </p:txBody>
      </p:sp>
      <p:pic>
        <p:nvPicPr>
          <p:cNvPr id="7" name="Picture 6">
            <a:extLst>
              <a:ext uri="{FF2B5EF4-FFF2-40B4-BE49-F238E27FC236}">
                <a16:creationId xmlns:a16="http://schemas.microsoft.com/office/drawing/2014/main" id="{0C569ADA-89CB-12E6-5B8B-71E7663D4F44}"/>
              </a:ext>
            </a:extLst>
          </p:cNvPr>
          <p:cNvPicPr>
            <a:picLocks noChangeAspect="1"/>
          </p:cNvPicPr>
          <p:nvPr/>
        </p:nvPicPr>
        <p:blipFill>
          <a:blip r:embed="rId3"/>
          <a:stretch>
            <a:fillRect/>
          </a:stretch>
        </p:blipFill>
        <p:spPr>
          <a:xfrm>
            <a:off x="3187713" y="1025052"/>
            <a:ext cx="5918449" cy="4409244"/>
          </a:xfrm>
          <a:prstGeom prst="rect">
            <a:avLst/>
          </a:prstGeom>
        </p:spPr>
      </p:pic>
      <p:sp>
        <p:nvSpPr>
          <p:cNvPr id="2" name="Footer Placeholder 1">
            <a:extLst>
              <a:ext uri="{FF2B5EF4-FFF2-40B4-BE49-F238E27FC236}">
                <a16:creationId xmlns:a16="http://schemas.microsoft.com/office/drawing/2014/main" id="{990C54D0-6626-4C0F-B3A6-0AF6DD25BD2E}"/>
              </a:ext>
            </a:extLst>
          </p:cNvPr>
          <p:cNvSpPr>
            <a:spLocks noGrp="1"/>
          </p:cNvSpPr>
          <p:nvPr>
            <p:ph type="ftr" sz="quarter" idx="3"/>
          </p:nvPr>
        </p:nvSpPr>
        <p:spPr>
          <a:xfrm>
            <a:off x="3028950" y="5624513"/>
            <a:ext cx="3086100" cy="273844"/>
          </a:xfrm>
        </p:spPr>
        <p:txBody>
          <a:bodyPr vert="horz" lIns="68580" tIns="34290" rIns="68580" bIns="34290" rtlCol="0" anchor="ctr">
            <a:normAutofit/>
          </a:bodyPr>
          <a:lstStyle/>
          <a:p>
            <a:pPr>
              <a:spcAft>
                <a:spcPts val="450"/>
              </a:spcAft>
            </a:pPr>
            <a:r>
              <a:rPr lang="en-US" kern="1200" dirty="0">
                <a:solidFill>
                  <a:schemeClr val="tx1">
                    <a:tint val="75000"/>
                  </a:schemeClr>
                </a:solidFill>
                <a:latin typeface="+mn-lt"/>
                <a:ea typeface="+mn-ea"/>
                <a:cs typeface="+mn-cs"/>
              </a:rPr>
              <a:t>Toronto and Region Conservation Authority</a:t>
            </a:r>
          </a:p>
        </p:txBody>
      </p:sp>
      <p:sp>
        <p:nvSpPr>
          <p:cNvPr id="3" name="Slide Number Placeholder 2">
            <a:extLst>
              <a:ext uri="{FF2B5EF4-FFF2-40B4-BE49-F238E27FC236}">
                <a16:creationId xmlns:a16="http://schemas.microsoft.com/office/drawing/2014/main" id="{7FCC7505-D50F-C076-D748-8318F8D3B209}"/>
              </a:ext>
            </a:extLst>
          </p:cNvPr>
          <p:cNvSpPr>
            <a:spLocks noGrp="1"/>
          </p:cNvSpPr>
          <p:nvPr>
            <p:ph type="sldNum" sz="quarter" idx="4"/>
          </p:nvPr>
        </p:nvSpPr>
        <p:spPr>
          <a:xfrm>
            <a:off x="6457950" y="5624513"/>
            <a:ext cx="2057400" cy="273844"/>
          </a:xfrm>
        </p:spPr>
        <p:txBody>
          <a:bodyPr vert="horz" lIns="68580" tIns="34290" rIns="68580" bIns="34290" rtlCol="0" anchor="ctr">
            <a:normAutofit/>
          </a:bodyPr>
          <a:lstStyle/>
          <a:p>
            <a:pPr algn="r">
              <a:spcAft>
                <a:spcPts val="450"/>
              </a:spcAft>
            </a:pPr>
            <a:fld id="{9561071F-2938-4A67-A218-82CF87DCAC96}" type="slidenum">
              <a:rPr lang="en-US" smtClean="0"/>
              <a:pPr algn="r">
                <a:spcAft>
                  <a:spcPts val="450"/>
                </a:spcAft>
              </a:pPr>
              <a:t>46</a:t>
            </a:fld>
            <a:endParaRPr lang="en-US" dirty="0"/>
          </a:p>
        </p:txBody>
      </p:sp>
    </p:spTree>
    <p:extLst>
      <p:ext uri="{BB962C8B-B14F-4D97-AF65-F5344CB8AC3E}">
        <p14:creationId xmlns:p14="http://schemas.microsoft.com/office/powerpoint/2010/main" val="18490630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73E8417-9E90-86B0-97B1-1FF1CB5C3DFA}"/>
              </a:ext>
            </a:extLst>
          </p:cNvPr>
          <p:cNvSpPr>
            <a:spLocks noGrp="1"/>
          </p:cNvSpPr>
          <p:nvPr>
            <p:ph type="ftr" sz="quarter" idx="3"/>
          </p:nvPr>
        </p:nvSpPr>
        <p:spPr/>
        <p:txBody>
          <a:bodyPr/>
          <a:lstStyle/>
          <a:p>
            <a:pPr algn="r"/>
            <a:r>
              <a:rPr lang="en-CA" dirty="0"/>
              <a:t>Toronto and Region Conservation Authority</a:t>
            </a:r>
          </a:p>
        </p:txBody>
      </p:sp>
      <p:sp>
        <p:nvSpPr>
          <p:cNvPr id="3" name="Slide Number Placeholder 2">
            <a:extLst>
              <a:ext uri="{FF2B5EF4-FFF2-40B4-BE49-F238E27FC236}">
                <a16:creationId xmlns:a16="http://schemas.microsoft.com/office/drawing/2014/main" id="{A44AA139-87CD-9FEB-BDA5-6A6C3D28A7C6}"/>
              </a:ext>
            </a:extLst>
          </p:cNvPr>
          <p:cNvSpPr>
            <a:spLocks noGrp="1"/>
          </p:cNvSpPr>
          <p:nvPr>
            <p:ph type="sldNum" sz="quarter" idx="4"/>
          </p:nvPr>
        </p:nvSpPr>
        <p:spPr/>
        <p:txBody>
          <a:bodyPr/>
          <a:lstStyle/>
          <a:p>
            <a:pPr algn="l"/>
            <a:fld id="{9561071F-2938-4A67-A218-82CF87DCAC96}" type="slidenum">
              <a:rPr lang="en-CA" smtClean="0"/>
              <a:pPr algn="l"/>
              <a:t>47</a:t>
            </a:fld>
            <a:endParaRPr lang="en-CA" dirty="0"/>
          </a:p>
        </p:txBody>
      </p:sp>
      <p:sp>
        <p:nvSpPr>
          <p:cNvPr id="5" name="Title 4">
            <a:extLst>
              <a:ext uri="{FF2B5EF4-FFF2-40B4-BE49-F238E27FC236}">
                <a16:creationId xmlns:a16="http://schemas.microsoft.com/office/drawing/2014/main" id="{AA0074B2-4A50-31D9-F387-D6843866471D}"/>
              </a:ext>
            </a:extLst>
          </p:cNvPr>
          <p:cNvSpPr>
            <a:spLocks noGrp="1"/>
          </p:cNvSpPr>
          <p:nvPr>
            <p:ph type="title"/>
          </p:nvPr>
        </p:nvSpPr>
        <p:spPr/>
        <p:txBody>
          <a:bodyPr>
            <a:normAutofit/>
          </a:bodyPr>
          <a:lstStyle/>
          <a:p>
            <a:r>
              <a:rPr lang="en-US" sz="2700" dirty="0"/>
              <a:t>TRCA Little Etobicoke Stream Gauge Water Level Data</a:t>
            </a:r>
          </a:p>
        </p:txBody>
      </p:sp>
      <p:graphicFrame>
        <p:nvGraphicFramePr>
          <p:cNvPr id="7" name="Picture Placeholder 6">
            <a:extLst>
              <a:ext uri="{FF2B5EF4-FFF2-40B4-BE49-F238E27FC236}">
                <a16:creationId xmlns:a16="http://schemas.microsoft.com/office/drawing/2014/main" id="{5C86826E-917F-72A4-88C1-FBC830DEAC8C}"/>
              </a:ext>
            </a:extLst>
          </p:cNvPr>
          <p:cNvGraphicFramePr>
            <a:graphicFrameLocks noGrp="1"/>
          </p:cNvGraphicFramePr>
          <p:nvPr>
            <p:ph type="pic" sz="quarter" idx="13"/>
          </p:nvPr>
        </p:nvGraphicFramePr>
        <p:xfrm>
          <a:off x="80253" y="2022690"/>
          <a:ext cx="8878922" cy="36018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672954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4022B-DBC0-BEFF-6B88-EC0BD4931396}"/>
              </a:ext>
            </a:extLst>
          </p:cNvPr>
          <p:cNvSpPr>
            <a:spLocks noGrp="1"/>
          </p:cNvSpPr>
          <p:nvPr>
            <p:ph type="title"/>
          </p:nvPr>
        </p:nvSpPr>
        <p:spPr/>
        <p:txBody>
          <a:bodyPr/>
          <a:lstStyle/>
          <a:p>
            <a:r>
              <a:rPr lang="en-US" dirty="0"/>
              <a:t>TRCA’s Role (during storms).</a:t>
            </a:r>
          </a:p>
        </p:txBody>
      </p:sp>
      <p:sp>
        <p:nvSpPr>
          <p:cNvPr id="3" name="Footer Placeholder 2">
            <a:extLst>
              <a:ext uri="{FF2B5EF4-FFF2-40B4-BE49-F238E27FC236}">
                <a16:creationId xmlns:a16="http://schemas.microsoft.com/office/drawing/2014/main" id="{7F0A4437-8BD0-7412-954D-5BD59FF8862D}"/>
              </a:ext>
            </a:extLst>
          </p:cNvPr>
          <p:cNvSpPr>
            <a:spLocks noGrp="1"/>
          </p:cNvSpPr>
          <p:nvPr>
            <p:ph type="ftr" sz="quarter" idx="3"/>
          </p:nvPr>
        </p:nvSpPr>
        <p:spPr/>
        <p:txBody>
          <a:bodyPr/>
          <a:lstStyle/>
          <a:p>
            <a:pPr algn="r"/>
            <a:r>
              <a:rPr lang="en-CA" dirty="0"/>
              <a:t>Toronto and Region Conservation Authority</a:t>
            </a:r>
          </a:p>
        </p:txBody>
      </p:sp>
      <p:sp>
        <p:nvSpPr>
          <p:cNvPr id="4" name="Slide Number Placeholder 3">
            <a:extLst>
              <a:ext uri="{FF2B5EF4-FFF2-40B4-BE49-F238E27FC236}">
                <a16:creationId xmlns:a16="http://schemas.microsoft.com/office/drawing/2014/main" id="{BD104BCE-23BA-7C85-077E-1688D825184F}"/>
              </a:ext>
            </a:extLst>
          </p:cNvPr>
          <p:cNvSpPr>
            <a:spLocks noGrp="1"/>
          </p:cNvSpPr>
          <p:nvPr>
            <p:ph type="sldNum" sz="quarter" idx="4"/>
          </p:nvPr>
        </p:nvSpPr>
        <p:spPr/>
        <p:txBody>
          <a:bodyPr/>
          <a:lstStyle/>
          <a:p>
            <a:pPr algn="l"/>
            <a:fld id="{9561071F-2938-4A67-A218-82CF87DCAC96}" type="slidenum">
              <a:rPr lang="en-CA" smtClean="0"/>
              <a:pPr algn="l"/>
              <a:t>48</a:t>
            </a:fld>
            <a:endParaRPr lang="en-CA" dirty="0"/>
          </a:p>
        </p:txBody>
      </p:sp>
    </p:spTree>
    <p:extLst>
      <p:ext uri="{BB962C8B-B14F-4D97-AF65-F5344CB8AC3E}">
        <p14:creationId xmlns:p14="http://schemas.microsoft.com/office/powerpoint/2010/main" val="12571666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C0553A2-8539-D4E3-3391-520383A8C1E4}"/>
              </a:ext>
            </a:extLst>
          </p:cNvPr>
          <p:cNvSpPr>
            <a:spLocks noGrp="1"/>
          </p:cNvSpPr>
          <p:nvPr>
            <p:ph type="ftr" sz="quarter" idx="3"/>
          </p:nvPr>
        </p:nvSpPr>
        <p:spPr/>
        <p:txBody>
          <a:bodyPr/>
          <a:lstStyle/>
          <a:p>
            <a:pPr algn="r"/>
            <a:r>
              <a:rPr lang="en-CA" dirty="0"/>
              <a:t>Toronto and Region Conservation Authority</a:t>
            </a:r>
          </a:p>
        </p:txBody>
      </p:sp>
      <p:sp>
        <p:nvSpPr>
          <p:cNvPr id="4" name="Slide Number Placeholder 3">
            <a:extLst>
              <a:ext uri="{FF2B5EF4-FFF2-40B4-BE49-F238E27FC236}">
                <a16:creationId xmlns:a16="http://schemas.microsoft.com/office/drawing/2014/main" id="{4C1E5A3B-9BE7-AEE7-A613-8EA7379AA877}"/>
              </a:ext>
            </a:extLst>
          </p:cNvPr>
          <p:cNvSpPr>
            <a:spLocks noGrp="1"/>
          </p:cNvSpPr>
          <p:nvPr>
            <p:ph type="sldNum" sz="quarter" idx="4"/>
          </p:nvPr>
        </p:nvSpPr>
        <p:spPr/>
        <p:txBody>
          <a:bodyPr/>
          <a:lstStyle/>
          <a:p>
            <a:pPr algn="l"/>
            <a:fld id="{9561071F-2938-4A67-A218-82CF87DCAC96}" type="slidenum">
              <a:rPr lang="en-CA" smtClean="0"/>
              <a:pPr algn="l"/>
              <a:t>49</a:t>
            </a:fld>
            <a:endParaRPr lang="en-CA" dirty="0"/>
          </a:p>
        </p:txBody>
      </p:sp>
      <p:sp>
        <p:nvSpPr>
          <p:cNvPr id="6" name="Title 5">
            <a:extLst>
              <a:ext uri="{FF2B5EF4-FFF2-40B4-BE49-F238E27FC236}">
                <a16:creationId xmlns:a16="http://schemas.microsoft.com/office/drawing/2014/main" id="{806B07C7-435E-0B23-7A4C-3ADBD248356D}"/>
              </a:ext>
            </a:extLst>
          </p:cNvPr>
          <p:cNvSpPr>
            <a:spLocks noGrp="1"/>
          </p:cNvSpPr>
          <p:nvPr>
            <p:ph type="title"/>
          </p:nvPr>
        </p:nvSpPr>
        <p:spPr>
          <a:xfrm>
            <a:off x="682289" y="715131"/>
            <a:ext cx="8105807" cy="866351"/>
          </a:xfrm>
        </p:spPr>
        <p:txBody>
          <a:bodyPr>
            <a:normAutofit fontScale="90000"/>
          </a:bodyPr>
          <a:lstStyle/>
          <a:p>
            <a:pPr algn="ctr"/>
            <a:r>
              <a:rPr lang="en-US" dirty="0"/>
              <a:t>Monitors Weather &amp; Provides Flood Messages</a:t>
            </a:r>
            <a:endParaRPr lang="en-US" sz="2700" dirty="0">
              <a:solidFill>
                <a:schemeClr val="accent4"/>
              </a:solidFill>
            </a:endParaRPr>
          </a:p>
        </p:txBody>
      </p:sp>
      <p:sp>
        <p:nvSpPr>
          <p:cNvPr id="2" name="Content Placeholder 1">
            <a:extLst>
              <a:ext uri="{FF2B5EF4-FFF2-40B4-BE49-F238E27FC236}">
                <a16:creationId xmlns:a16="http://schemas.microsoft.com/office/drawing/2014/main" id="{E84C6148-4B78-44AD-5E29-5BA6E9C3DE67}"/>
              </a:ext>
            </a:extLst>
          </p:cNvPr>
          <p:cNvSpPr txBox="1">
            <a:spLocks/>
          </p:cNvSpPr>
          <p:nvPr/>
        </p:nvSpPr>
        <p:spPr>
          <a:xfrm>
            <a:off x="350218" y="1974867"/>
            <a:ext cx="3160806" cy="119695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100" dirty="0"/>
          </a:p>
        </p:txBody>
      </p:sp>
      <p:pic>
        <p:nvPicPr>
          <p:cNvPr id="16" name="Screen Recording 15">
            <a:hlinkClick r:id="" action="ppaction://media"/>
            <a:extLst>
              <a:ext uri="{FF2B5EF4-FFF2-40B4-BE49-F238E27FC236}">
                <a16:creationId xmlns:a16="http://schemas.microsoft.com/office/drawing/2014/main" id="{12F8BE2E-47BA-AEBC-9B6C-A2F035D39CB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9736" y="1343263"/>
            <a:ext cx="8904528" cy="4657487"/>
          </a:xfrm>
          <a:prstGeom prst="rect">
            <a:avLst/>
          </a:prstGeom>
        </p:spPr>
      </p:pic>
    </p:spTree>
    <p:extLst>
      <p:ext uri="{BB962C8B-B14F-4D97-AF65-F5344CB8AC3E}">
        <p14:creationId xmlns:p14="http://schemas.microsoft.com/office/powerpoint/2010/main" val="20504559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622"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6"/>
          <p:cNvGrpSpPr/>
          <p:nvPr/>
        </p:nvGrpSpPr>
        <p:grpSpPr>
          <a:xfrm>
            <a:off x="3367491" y="1363338"/>
            <a:ext cx="5296225" cy="2286932"/>
            <a:chOff x="4651831" y="1147789"/>
            <a:chExt cx="7061633" cy="3049242"/>
          </a:xfrm>
        </p:grpSpPr>
        <p:pic>
          <p:nvPicPr>
            <p:cNvPr id="7" name="object 7"/>
            <p:cNvPicPr/>
            <p:nvPr/>
          </p:nvPicPr>
          <p:blipFill>
            <a:blip r:embed="rId2" cstate="print"/>
            <a:stretch>
              <a:fillRect/>
            </a:stretch>
          </p:blipFill>
          <p:spPr>
            <a:xfrm>
              <a:off x="4651831" y="1479861"/>
              <a:ext cx="2899016" cy="2716275"/>
            </a:xfrm>
            <a:prstGeom prst="rect">
              <a:avLst/>
            </a:prstGeom>
          </p:spPr>
        </p:pic>
        <p:pic>
          <p:nvPicPr>
            <p:cNvPr id="8" name="object 8"/>
            <p:cNvPicPr/>
            <p:nvPr/>
          </p:nvPicPr>
          <p:blipFill>
            <a:blip r:embed="rId3" cstate="print"/>
            <a:stretch>
              <a:fillRect/>
            </a:stretch>
          </p:blipFill>
          <p:spPr>
            <a:xfrm>
              <a:off x="8547874" y="1485901"/>
              <a:ext cx="3165590" cy="2711130"/>
            </a:xfrm>
            <a:prstGeom prst="rect">
              <a:avLst/>
            </a:prstGeom>
          </p:spPr>
        </p:pic>
        <p:sp>
          <p:nvSpPr>
            <p:cNvPr id="9" name="object 9"/>
            <p:cNvSpPr/>
            <p:nvPr/>
          </p:nvSpPr>
          <p:spPr>
            <a:xfrm>
              <a:off x="4817369" y="1147789"/>
              <a:ext cx="2567940" cy="485140"/>
            </a:xfrm>
            <a:custGeom>
              <a:avLst/>
              <a:gdLst/>
              <a:ahLst/>
              <a:cxnLst/>
              <a:rect l="l" t="t" r="r" b="b"/>
              <a:pathLst>
                <a:path w="2567940" h="485139">
                  <a:moveTo>
                    <a:pt x="2487168" y="0"/>
                  </a:moveTo>
                  <a:lnTo>
                    <a:pt x="80772" y="0"/>
                  </a:lnTo>
                  <a:lnTo>
                    <a:pt x="49334" y="6346"/>
                  </a:lnTo>
                  <a:lnTo>
                    <a:pt x="23660" y="23655"/>
                  </a:lnTo>
                  <a:lnTo>
                    <a:pt x="6348" y="49329"/>
                  </a:lnTo>
                  <a:lnTo>
                    <a:pt x="0" y="80772"/>
                  </a:lnTo>
                  <a:lnTo>
                    <a:pt x="0" y="403860"/>
                  </a:lnTo>
                  <a:lnTo>
                    <a:pt x="6348" y="435297"/>
                  </a:lnTo>
                  <a:lnTo>
                    <a:pt x="23660" y="460971"/>
                  </a:lnTo>
                  <a:lnTo>
                    <a:pt x="49334" y="478283"/>
                  </a:lnTo>
                  <a:lnTo>
                    <a:pt x="80772" y="484632"/>
                  </a:lnTo>
                  <a:lnTo>
                    <a:pt x="2487168" y="484632"/>
                  </a:lnTo>
                  <a:lnTo>
                    <a:pt x="2518610" y="478283"/>
                  </a:lnTo>
                  <a:lnTo>
                    <a:pt x="2544284" y="460971"/>
                  </a:lnTo>
                  <a:lnTo>
                    <a:pt x="2561593" y="435297"/>
                  </a:lnTo>
                  <a:lnTo>
                    <a:pt x="2567940" y="403860"/>
                  </a:lnTo>
                  <a:lnTo>
                    <a:pt x="2567940" y="80772"/>
                  </a:lnTo>
                  <a:lnTo>
                    <a:pt x="2561593" y="49329"/>
                  </a:lnTo>
                  <a:lnTo>
                    <a:pt x="2544284" y="23655"/>
                  </a:lnTo>
                  <a:lnTo>
                    <a:pt x="2518610" y="6346"/>
                  </a:lnTo>
                  <a:lnTo>
                    <a:pt x="2487168" y="0"/>
                  </a:lnTo>
                  <a:close/>
                </a:path>
              </a:pathLst>
            </a:custGeom>
            <a:solidFill>
              <a:srgbClr val="2E5496"/>
            </a:solidFill>
          </p:spPr>
          <p:txBody>
            <a:bodyPr wrap="square" lIns="0" tIns="0" rIns="0" bIns="0" rtlCol="0"/>
            <a:lstStyle/>
            <a:p>
              <a:pPr defTabSz="685800">
                <a:defRPr/>
              </a:pPr>
              <a:endParaRPr sz="1350" kern="0">
                <a:solidFill>
                  <a:sysClr val="windowText" lastClr="000000"/>
                </a:solidFill>
              </a:endParaRPr>
            </a:p>
          </p:txBody>
        </p:sp>
      </p:grpSp>
      <p:pic>
        <p:nvPicPr>
          <p:cNvPr id="11" name="object 11"/>
          <p:cNvPicPr/>
          <p:nvPr/>
        </p:nvPicPr>
        <p:blipFill>
          <a:blip r:embed="rId4" cstate="print"/>
          <a:stretch>
            <a:fillRect/>
          </a:stretch>
        </p:blipFill>
        <p:spPr>
          <a:xfrm>
            <a:off x="395536" y="1618216"/>
            <a:ext cx="2174262" cy="2037206"/>
          </a:xfrm>
          <a:prstGeom prst="rect">
            <a:avLst/>
          </a:prstGeom>
        </p:spPr>
      </p:pic>
      <p:sp>
        <p:nvSpPr>
          <p:cNvPr id="12" name="object 12"/>
          <p:cNvSpPr txBox="1">
            <a:spLocks noGrp="1"/>
          </p:cNvSpPr>
          <p:nvPr>
            <p:ph type="title"/>
          </p:nvPr>
        </p:nvSpPr>
        <p:spPr>
          <a:xfrm>
            <a:off x="480252" y="693116"/>
            <a:ext cx="8257678" cy="440505"/>
          </a:xfrm>
          <a:prstGeom prst="rect">
            <a:avLst/>
          </a:prstGeom>
        </p:spPr>
        <p:txBody>
          <a:bodyPr vert="horz" wrap="square" lIns="0" tIns="9525" rIns="0" bIns="0" rtlCol="0" anchor="t" anchorCtr="0">
            <a:spAutoFit/>
          </a:bodyPr>
          <a:lstStyle/>
          <a:p>
            <a:pPr marL="9525">
              <a:spcBef>
                <a:spcPts val="75"/>
              </a:spcBef>
            </a:pPr>
            <a:r>
              <a:rPr sz="2800" dirty="0">
                <a:solidFill>
                  <a:srgbClr val="2E5496"/>
                </a:solidFill>
              </a:rPr>
              <a:t>Managing</a:t>
            </a:r>
            <a:r>
              <a:rPr sz="2800" spc="-56" dirty="0">
                <a:solidFill>
                  <a:srgbClr val="2E5496"/>
                </a:solidFill>
              </a:rPr>
              <a:t> </a:t>
            </a:r>
            <a:r>
              <a:rPr sz="2800" spc="-15" dirty="0">
                <a:solidFill>
                  <a:srgbClr val="2E5496"/>
                </a:solidFill>
              </a:rPr>
              <a:t>stormwater</a:t>
            </a:r>
            <a:r>
              <a:rPr sz="2800" spc="-41" dirty="0">
                <a:solidFill>
                  <a:srgbClr val="2E5496"/>
                </a:solidFill>
              </a:rPr>
              <a:t> </a:t>
            </a:r>
            <a:r>
              <a:rPr sz="2800" dirty="0"/>
              <a:t>is</a:t>
            </a:r>
            <a:r>
              <a:rPr sz="2800" spc="-26" dirty="0"/>
              <a:t> </a:t>
            </a:r>
            <a:r>
              <a:rPr sz="2800" dirty="0"/>
              <a:t>a</a:t>
            </a:r>
            <a:r>
              <a:rPr sz="2800" spc="-23" dirty="0"/>
              <a:t> </a:t>
            </a:r>
            <a:r>
              <a:rPr sz="2800" dirty="0"/>
              <a:t>shared</a:t>
            </a:r>
            <a:r>
              <a:rPr sz="2800" spc="-41" dirty="0"/>
              <a:t> </a:t>
            </a:r>
            <a:r>
              <a:rPr sz="2800" spc="-8" dirty="0"/>
              <a:t>responsibility</a:t>
            </a:r>
            <a:endParaRPr sz="2800" dirty="0"/>
          </a:p>
        </p:txBody>
      </p:sp>
      <p:sp>
        <p:nvSpPr>
          <p:cNvPr id="13" name="object 13"/>
          <p:cNvSpPr txBox="1"/>
          <p:nvPr/>
        </p:nvSpPr>
        <p:spPr>
          <a:xfrm>
            <a:off x="3580558" y="1401958"/>
            <a:ext cx="1788794" cy="286617"/>
          </a:xfrm>
          <a:prstGeom prst="rect">
            <a:avLst/>
          </a:prstGeom>
        </p:spPr>
        <p:txBody>
          <a:bodyPr vert="horz" wrap="square" lIns="0" tIns="9525" rIns="0" bIns="0" rtlCol="0">
            <a:spAutoFit/>
          </a:bodyPr>
          <a:lstStyle/>
          <a:p>
            <a:pPr marL="9525" defTabSz="685800">
              <a:spcBef>
                <a:spcPts val="75"/>
              </a:spcBef>
              <a:defRPr/>
            </a:pPr>
            <a:r>
              <a:rPr kern="0" spc="-15">
                <a:solidFill>
                  <a:srgbClr val="FFFFFF"/>
                </a:solidFill>
                <a:latin typeface="Calibri"/>
                <a:cs typeface="Calibri"/>
              </a:rPr>
              <a:t>City</a:t>
            </a:r>
            <a:r>
              <a:rPr lang="en-US" kern="0" spc="-15">
                <a:solidFill>
                  <a:srgbClr val="FFFFFF"/>
                </a:solidFill>
                <a:latin typeface="Calibri"/>
                <a:cs typeface="Calibri"/>
              </a:rPr>
              <a:t> of Mississauga</a:t>
            </a:r>
            <a:endParaRPr kern="0">
              <a:solidFill>
                <a:sysClr val="windowText" lastClr="000000"/>
              </a:solidFill>
              <a:latin typeface="Calibri"/>
              <a:cs typeface="Calibri"/>
            </a:endParaRPr>
          </a:p>
        </p:txBody>
      </p:sp>
      <p:sp>
        <p:nvSpPr>
          <p:cNvPr id="14" name="object 14"/>
          <p:cNvSpPr/>
          <p:nvPr/>
        </p:nvSpPr>
        <p:spPr>
          <a:xfrm>
            <a:off x="6420416" y="1389967"/>
            <a:ext cx="2112407" cy="363855"/>
          </a:xfrm>
          <a:custGeom>
            <a:avLst/>
            <a:gdLst/>
            <a:ahLst/>
            <a:cxnLst/>
            <a:rect l="l" t="t" r="r" b="b"/>
            <a:pathLst>
              <a:path w="2567940" h="485139">
                <a:moveTo>
                  <a:pt x="2487168" y="0"/>
                </a:moveTo>
                <a:lnTo>
                  <a:pt x="80772" y="0"/>
                </a:lnTo>
                <a:lnTo>
                  <a:pt x="49334" y="6346"/>
                </a:lnTo>
                <a:lnTo>
                  <a:pt x="23660" y="23655"/>
                </a:lnTo>
                <a:lnTo>
                  <a:pt x="6348" y="49329"/>
                </a:lnTo>
                <a:lnTo>
                  <a:pt x="0" y="80772"/>
                </a:lnTo>
                <a:lnTo>
                  <a:pt x="0" y="403860"/>
                </a:lnTo>
                <a:lnTo>
                  <a:pt x="6348" y="435297"/>
                </a:lnTo>
                <a:lnTo>
                  <a:pt x="23660" y="460971"/>
                </a:lnTo>
                <a:lnTo>
                  <a:pt x="49334" y="478283"/>
                </a:lnTo>
                <a:lnTo>
                  <a:pt x="80772" y="484632"/>
                </a:lnTo>
                <a:lnTo>
                  <a:pt x="2487168" y="484632"/>
                </a:lnTo>
                <a:lnTo>
                  <a:pt x="2518605" y="478283"/>
                </a:lnTo>
                <a:lnTo>
                  <a:pt x="2544279" y="460971"/>
                </a:lnTo>
                <a:lnTo>
                  <a:pt x="2561591" y="435297"/>
                </a:lnTo>
                <a:lnTo>
                  <a:pt x="2567940" y="403860"/>
                </a:lnTo>
                <a:lnTo>
                  <a:pt x="2567940" y="80772"/>
                </a:lnTo>
                <a:lnTo>
                  <a:pt x="2561591" y="49329"/>
                </a:lnTo>
                <a:lnTo>
                  <a:pt x="2544279" y="23655"/>
                </a:lnTo>
                <a:lnTo>
                  <a:pt x="2518605" y="6346"/>
                </a:lnTo>
                <a:lnTo>
                  <a:pt x="2487168" y="0"/>
                </a:lnTo>
                <a:close/>
              </a:path>
            </a:pathLst>
          </a:custGeom>
          <a:solidFill>
            <a:srgbClr val="2E5496"/>
          </a:solidFill>
        </p:spPr>
        <p:txBody>
          <a:bodyPr wrap="square" lIns="0" tIns="0" rIns="0" bIns="0" rtlCol="0"/>
          <a:lstStyle/>
          <a:p>
            <a:pPr defTabSz="685800">
              <a:defRPr/>
            </a:pPr>
            <a:endParaRPr sz="1350" kern="0">
              <a:solidFill>
                <a:sysClr val="windowText" lastClr="000000"/>
              </a:solidFill>
            </a:endParaRPr>
          </a:p>
        </p:txBody>
      </p:sp>
      <p:sp>
        <p:nvSpPr>
          <p:cNvPr id="15" name="object 15"/>
          <p:cNvSpPr txBox="1"/>
          <p:nvPr/>
        </p:nvSpPr>
        <p:spPr>
          <a:xfrm>
            <a:off x="6487881" y="1448689"/>
            <a:ext cx="1977477" cy="240450"/>
          </a:xfrm>
          <a:prstGeom prst="rect">
            <a:avLst/>
          </a:prstGeom>
        </p:spPr>
        <p:txBody>
          <a:bodyPr vert="horz" wrap="square" lIns="0" tIns="9525" rIns="0" bIns="0" rtlCol="0">
            <a:spAutoFit/>
          </a:bodyPr>
          <a:lstStyle/>
          <a:p>
            <a:pPr marL="9525" defTabSz="685800">
              <a:spcBef>
                <a:spcPts val="75"/>
              </a:spcBef>
              <a:defRPr/>
            </a:pPr>
            <a:r>
              <a:rPr sz="1500" kern="0" spc="-8">
                <a:solidFill>
                  <a:srgbClr val="FFFFFF"/>
                </a:solidFill>
                <a:latin typeface="Calibri"/>
                <a:cs typeface="Calibri"/>
              </a:rPr>
              <a:t>Conservation</a:t>
            </a:r>
            <a:r>
              <a:rPr sz="1500" kern="0" spc="-4">
                <a:solidFill>
                  <a:srgbClr val="FFFFFF"/>
                </a:solidFill>
                <a:latin typeface="Calibri"/>
                <a:cs typeface="Calibri"/>
              </a:rPr>
              <a:t> </a:t>
            </a:r>
            <a:r>
              <a:rPr sz="1500" kern="0" spc="-8">
                <a:solidFill>
                  <a:srgbClr val="FFFFFF"/>
                </a:solidFill>
                <a:latin typeface="Calibri"/>
                <a:cs typeface="Calibri"/>
              </a:rPr>
              <a:t>Authorities</a:t>
            </a:r>
            <a:endParaRPr sz="1500" kern="0">
              <a:solidFill>
                <a:sysClr val="windowText" lastClr="000000"/>
              </a:solidFill>
              <a:latin typeface="Calibri"/>
              <a:cs typeface="Calibri"/>
            </a:endParaRPr>
          </a:p>
        </p:txBody>
      </p:sp>
      <p:sp>
        <p:nvSpPr>
          <p:cNvPr id="16" name="object 16"/>
          <p:cNvSpPr txBox="1"/>
          <p:nvPr/>
        </p:nvSpPr>
        <p:spPr>
          <a:xfrm>
            <a:off x="395536" y="3159011"/>
            <a:ext cx="2175014" cy="438582"/>
          </a:xfrm>
          <a:prstGeom prst="rect">
            <a:avLst/>
          </a:prstGeom>
          <a:solidFill>
            <a:srgbClr val="F1F1F1">
              <a:alpha val="79998"/>
            </a:srgbClr>
          </a:solidFill>
        </p:spPr>
        <p:txBody>
          <a:bodyPr vert="horz" wrap="square" lIns="0" tIns="22860" rIns="0" bIns="0" rtlCol="0">
            <a:spAutoFit/>
          </a:bodyPr>
          <a:lstStyle/>
          <a:p>
            <a:pPr marL="68580" marR="116205" algn="ctr" defTabSz="685800">
              <a:spcBef>
                <a:spcPts val="180"/>
              </a:spcBef>
              <a:defRPr/>
            </a:pPr>
            <a:r>
              <a:rPr sz="1350" kern="0">
                <a:solidFill>
                  <a:sysClr val="windowText" lastClr="000000"/>
                </a:solidFill>
                <a:latin typeface="Calibri"/>
                <a:cs typeface="Calibri"/>
              </a:rPr>
              <a:t>Direct</a:t>
            </a:r>
            <a:r>
              <a:rPr sz="1350" kern="0" spc="-38">
                <a:solidFill>
                  <a:sysClr val="windowText" lastClr="000000"/>
                </a:solidFill>
                <a:latin typeface="Calibri"/>
                <a:cs typeface="Calibri"/>
              </a:rPr>
              <a:t> </a:t>
            </a:r>
            <a:r>
              <a:rPr sz="1350" kern="0">
                <a:solidFill>
                  <a:sysClr val="windowText" lastClr="000000"/>
                </a:solidFill>
                <a:latin typeface="Calibri"/>
                <a:cs typeface="Calibri"/>
              </a:rPr>
              <a:t>the</a:t>
            </a:r>
            <a:r>
              <a:rPr sz="1350" kern="0" spc="-41">
                <a:solidFill>
                  <a:sysClr val="windowText" lastClr="000000"/>
                </a:solidFill>
                <a:latin typeface="Calibri"/>
                <a:cs typeface="Calibri"/>
              </a:rPr>
              <a:t> </a:t>
            </a:r>
            <a:r>
              <a:rPr sz="1350" kern="0">
                <a:solidFill>
                  <a:sysClr val="windowText" lastClr="000000"/>
                </a:solidFill>
                <a:latin typeface="Calibri"/>
                <a:cs typeface="Calibri"/>
              </a:rPr>
              <a:t>rain</a:t>
            </a:r>
            <a:r>
              <a:rPr sz="1350" kern="0" spc="-49">
                <a:solidFill>
                  <a:sysClr val="windowText" lastClr="000000"/>
                </a:solidFill>
                <a:latin typeface="Calibri"/>
                <a:cs typeface="Calibri"/>
              </a:rPr>
              <a:t> </a:t>
            </a:r>
            <a:r>
              <a:rPr sz="1350" kern="0">
                <a:solidFill>
                  <a:sysClr val="windowText" lastClr="000000"/>
                </a:solidFill>
                <a:latin typeface="Calibri"/>
                <a:cs typeface="Calibri"/>
              </a:rPr>
              <a:t>to</a:t>
            </a:r>
            <a:r>
              <a:rPr sz="1350" kern="0" spc="-30">
                <a:solidFill>
                  <a:sysClr val="windowText" lastClr="000000"/>
                </a:solidFill>
                <a:latin typeface="Calibri"/>
                <a:cs typeface="Calibri"/>
              </a:rPr>
              <a:t> </a:t>
            </a:r>
            <a:r>
              <a:rPr sz="1350" kern="0">
                <a:solidFill>
                  <a:sysClr val="windowText" lastClr="000000"/>
                </a:solidFill>
                <a:latin typeface="Calibri"/>
                <a:cs typeface="Calibri"/>
              </a:rPr>
              <a:t>the</a:t>
            </a:r>
            <a:r>
              <a:rPr sz="1350" kern="0" spc="-19">
                <a:solidFill>
                  <a:sysClr val="windowText" lastClr="000000"/>
                </a:solidFill>
                <a:latin typeface="Calibri"/>
                <a:cs typeface="Calibri"/>
              </a:rPr>
              <a:t> </a:t>
            </a:r>
            <a:r>
              <a:rPr sz="1350" kern="0">
                <a:solidFill>
                  <a:sysClr val="windowText" lastClr="000000"/>
                </a:solidFill>
                <a:latin typeface="Calibri"/>
                <a:cs typeface="Calibri"/>
              </a:rPr>
              <a:t>City’s</a:t>
            </a:r>
            <a:r>
              <a:rPr sz="1350" kern="0" spc="-26">
                <a:solidFill>
                  <a:sysClr val="windowText" lastClr="000000"/>
                </a:solidFill>
                <a:latin typeface="Calibri"/>
                <a:cs typeface="Calibri"/>
              </a:rPr>
              <a:t> </a:t>
            </a:r>
            <a:r>
              <a:rPr lang="en-US" sz="1350" kern="0" spc="-26">
                <a:solidFill>
                  <a:sysClr val="windowText" lastClr="000000"/>
                </a:solidFill>
                <a:latin typeface="Calibri"/>
                <a:cs typeface="Calibri"/>
              </a:rPr>
              <a:t>stormwater </a:t>
            </a:r>
            <a:r>
              <a:rPr sz="1350" kern="0" spc="-8">
                <a:solidFill>
                  <a:sysClr val="windowText" lastClr="000000"/>
                </a:solidFill>
                <a:latin typeface="Calibri"/>
                <a:cs typeface="Calibri"/>
              </a:rPr>
              <a:t>system</a:t>
            </a:r>
            <a:endParaRPr sz="1350" kern="0">
              <a:solidFill>
                <a:sysClr val="windowText" lastClr="000000"/>
              </a:solidFill>
              <a:latin typeface="Calibri"/>
              <a:cs typeface="Calibri"/>
            </a:endParaRPr>
          </a:p>
        </p:txBody>
      </p:sp>
      <p:sp>
        <p:nvSpPr>
          <p:cNvPr id="17" name="object 17"/>
          <p:cNvSpPr/>
          <p:nvPr/>
        </p:nvSpPr>
        <p:spPr>
          <a:xfrm>
            <a:off x="604439" y="1340768"/>
            <a:ext cx="1793558" cy="363855"/>
          </a:xfrm>
          <a:custGeom>
            <a:avLst/>
            <a:gdLst/>
            <a:ahLst/>
            <a:cxnLst/>
            <a:rect l="l" t="t" r="r" b="b"/>
            <a:pathLst>
              <a:path w="2391410" h="485139">
                <a:moveTo>
                  <a:pt x="2310384" y="0"/>
                </a:moveTo>
                <a:lnTo>
                  <a:pt x="80772" y="0"/>
                </a:lnTo>
                <a:lnTo>
                  <a:pt x="49329" y="6346"/>
                </a:lnTo>
                <a:lnTo>
                  <a:pt x="23655" y="23655"/>
                </a:lnTo>
                <a:lnTo>
                  <a:pt x="6346" y="49329"/>
                </a:lnTo>
                <a:lnTo>
                  <a:pt x="0" y="80772"/>
                </a:lnTo>
                <a:lnTo>
                  <a:pt x="0" y="403860"/>
                </a:lnTo>
                <a:lnTo>
                  <a:pt x="6346" y="435297"/>
                </a:lnTo>
                <a:lnTo>
                  <a:pt x="23655" y="460971"/>
                </a:lnTo>
                <a:lnTo>
                  <a:pt x="49329" y="478283"/>
                </a:lnTo>
                <a:lnTo>
                  <a:pt x="80772" y="484632"/>
                </a:lnTo>
                <a:lnTo>
                  <a:pt x="2310384" y="484632"/>
                </a:lnTo>
                <a:lnTo>
                  <a:pt x="2341826" y="478283"/>
                </a:lnTo>
                <a:lnTo>
                  <a:pt x="2367500" y="460971"/>
                </a:lnTo>
                <a:lnTo>
                  <a:pt x="2384809" y="435297"/>
                </a:lnTo>
                <a:lnTo>
                  <a:pt x="2391156" y="403860"/>
                </a:lnTo>
                <a:lnTo>
                  <a:pt x="2391156" y="80772"/>
                </a:lnTo>
                <a:lnTo>
                  <a:pt x="2384809" y="49329"/>
                </a:lnTo>
                <a:lnTo>
                  <a:pt x="2367500" y="23655"/>
                </a:lnTo>
                <a:lnTo>
                  <a:pt x="2341826" y="6346"/>
                </a:lnTo>
                <a:lnTo>
                  <a:pt x="2310384" y="0"/>
                </a:lnTo>
                <a:close/>
              </a:path>
            </a:pathLst>
          </a:custGeom>
          <a:solidFill>
            <a:srgbClr val="2E5496"/>
          </a:solidFill>
        </p:spPr>
        <p:txBody>
          <a:bodyPr wrap="square" lIns="0" tIns="0" rIns="0" bIns="0" rtlCol="0"/>
          <a:lstStyle/>
          <a:p>
            <a:pPr defTabSz="685800">
              <a:defRPr/>
            </a:pPr>
            <a:endParaRPr sz="1350" kern="0">
              <a:solidFill>
                <a:sysClr val="windowText" lastClr="000000"/>
              </a:solidFill>
            </a:endParaRPr>
          </a:p>
        </p:txBody>
      </p:sp>
      <p:sp>
        <p:nvSpPr>
          <p:cNvPr id="18" name="object 18"/>
          <p:cNvSpPr txBox="1"/>
          <p:nvPr/>
        </p:nvSpPr>
        <p:spPr>
          <a:xfrm>
            <a:off x="1002177" y="1355376"/>
            <a:ext cx="1010904" cy="286617"/>
          </a:xfrm>
          <a:prstGeom prst="rect">
            <a:avLst/>
          </a:prstGeom>
        </p:spPr>
        <p:txBody>
          <a:bodyPr vert="horz" wrap="square" lIns="0" tIns="9525" rIns="0" bIns="0" rtlCol="0">
            <a:spAutoFit/>
          </a:bodyPr>
          <a:lstStyle/>
          <a:p>
            <a:pPr marL="9525" defTabSz="685800">
              <a:spcBef>
                <a:spcPts val="75"/>
              </a:spcBef>
              <a:defRPr/>
            </a:pPr>
            <a:r>
              <a:rPr kern="0" spc="-19">
                <a:solidFill>
                  <a:srgbClr val="FFFFFF"/>
                </a:solidFill>
                <a:latin typeface="Calibri"/>
                <a:cs typeface="Calibri"/>
              </a:rPr>
              <a:t>Your</a:t>
            </a:r>
            <a:r>
              <a:rPr sz="1500" kern="0" spc="-49">
                <a:solidFill>
                  <a:srgbClr val="FFFFFF"/>
                </a:solidFill>
                <a:latin typeface="Calibri"/>
                <a:cs typeface="Calibri"/>
              </a:rPr>
              <a:t> </a:t>
            </a:r>
            <a:r>
              <a:rPr kern="0" spc="-15">
                <a:solidFill>
                  <a:srgbClr val="FFFFFF"/>
                </a:solidFill>
                <a:latin typeface="Calibri"/>
                <a:cs typeface="Calibri"/>
              </a:rPr>
              <a:t>home</a:t>
            </a:r>
            <a:endParaRPr kern="0">
              <a:solidFill>
                <a:sysClr val="windowText" lastClr="000000"/>
              </a:solidFill>
              <a:latin typeface="Calibri"/>
              <a:cs typeface="Calibri"/>
            </a:endParaRPr>
          </a:p>
        </p:txBody>
      </p:sp>
      <p:sp>
        <p:nvSpPr>
          <p:cNvPr id="19" name="object 19"/>
          <p:cNvSpPr txBox="1"/>
          <p:nvPr/>
        </p:nvSpPr>
        <p:spPr>
          <a:xfrm>
            <a:off x="3349632" y="3159012"/>
            <a:ext cx="2215091" cy="438101"/>
          </a:xfrm>
          <a:prstGeom prst="rect">
            <a:avLst/>
          </a:prstGeom>
          <a:solidFill>
            <a:srgbClr val="F1F1F1">
              <a:alpha val="79998"/>
            </a:srgbClr>
          </a:solidFill>
        </p:spPr>
        <p:txBody>
          <a:bodyPr vert="horz" wrap="square" lIns="0" tIns="22384" rIns="0" bIns="0" rtlCol="0">
            <a:spAutoFit/>
          </a:bodyPr>
          <a:lstStyle/>
          <a:p>
            <a:pPr marL="68580" marR="249555" algn="ctr" defTabSz="685800">
              <a:spcBef>
                <a:spcPts val="176"/>
              </a:spcBef>
              <a:defRPr/>
            </a:pPr>
            <a:r>
              <a:rPr sz="1350" kern="0" dirty="0">
                <a:solidFill>
                  <a:sysClr val="windowText" lastClr="000000"/>
                </a:solidFill>
                <a:latin typeface="Calibri"/>
                <a:cs typeface="Calibri"/>
              </a:rPr>
              <a:t>Local</a:t>
            </a:r>
            <a:r>
              <a:rPr sz="1350" kern="0" spc="-30" dirty="0">
                <a:solidFill>
                  <a:sysClr val="windowText" lastClr="000000"/>
                </a:solidFill>
                <a:latin typeface="Calibri"/>
                <a:cs typeface="Calibri"/>
              </a:rPr>
              <a:t> </a:t>
            </a:r>
            <a:r>
              <a:rPr sz="1350" kern="0" spc="-8" dirty="0">
                <a:solidFill>
                  <a:sysClr val="windowText" lastClr="000000"/>
                </a:solidFill>
                <a:latin typeface="Calibri"/>
                <a:cs typeface="Calibri"/>
              </a:rPr>
              <a:t>Stormwater</a:t>
            </a:r>
            <a:r>
              <a:rPr lang="en-US" sz="1350" kern="0" spc="-8" dirty="0">
                <a:solidFill>
                  <a:sysClr val="windowText" lastClr="000000"/>
                </a:solidFill>
                <a:latin typeface="Calibri"/>
                <a:cs typeface="Calibri"/>
              </a:rPr>
              <a:t> Sewers &amp; </a:t>
            </a:r>
            <a:r>
              <a:rPr sz="1350" kern="0" spc="-30" dirty="0">
                <a:solidFill>
                  <a:sysClr val="windowText" lastClr="000000"/>
                </a:solidFill>
                <a:latin typeface="Calibri"/>
                <a:cs typeface="Calibri"/>
              </a:rPr>
              <a:t> </a:t>
            </a:r>
            <a:r>
              <a:rPr lang="en-US" sz="1350" kern="0" spc="-30" dirty="0">
                <a:solidFill>
                  <a:sysClr val="windowText" lastClr="000000"/>
                </a:solidFill>
                <a:latin typeface="Calibri"/>
                <a:cs typeface="Calibri"/>
              </a:rPr>
              <a:t>Stormwater Ponds</a:t>
            </a:r>
            <a:endParaRPr sz="1350" kern="0" dirty="0">
              <a:solidFill>
                <a:sysClr val="windowText" lastClr="000000"/>
              </a:solidFill>
              <a:latin typeface="Calibri"/>
              <a:cs typeface="Calibri"/>
            </a:endParaRPr>
          </a:p>
        </p:txBody>
      </p:sp>
      <p:sp>
        <p:nvSpPr>
          <p:cNvPr id="26" name="object 26"/>
          <p:cNvSpPr txBox="1">
            <a:spLocks noGrp="1"/>
          </p:cNvSpPr>
          <p:nvPr>
            <p:ph type="sldNum" sz="quarter" idx="7"/>
          </p:nvPr>
        </p:nvSpPr>
        <p:spPr>
          <a:xfrm>
            <a:off x="206871" y="6479884"/>
            <a:ext cx="2444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470" defTabSz="685800">
              <a:lnSpc>
                <a:spcPts val="1240"/>
              </a:lnSpc>
              <a:defRPr/>
            </a:pPr>
            <a:fld id="{81D60167-4931-47E6-BA6A-407CBD079E47}" type="slidenum">
              <a:rPr lang="en-US" spc="-50" smtClean="0"/>
              <a:pPr marL="77470" defTabSz="685800">
                <a:lnSpc>
                  <a:spcPts val="1240"/>
                </a:lnSpc>
                <a:defRPr/>
              </a:pPr>
              <a:t>5</a:t>
            </a:fld>
            <a:endParaRPr sz="900" kern="0" spc="-38">
              <a:solidFill>
                <a:srgbClr val="888888"/>
              </a:solidFill>
              <a:latin typeface="Calibri"/>
              <a:cs typeface="Calibri"/>
            </a:endParaRPr>
          </a:p>
        </p:txBody>
      </p:sp>
      <p:sp>
        <p:nvSpPr>
          <p:cNvPr id="27" name="Arrow: Right 26">
            <a:extLst>
              <a:ext uri="{FF2B5EF4-FFF2-40B4-BE49-F238E27FC236}">
                <a16:creationId xmlns:a16="http://schemas.microsoft.com/office/drawing/2014/main" id="{9A49152D-AE6A-8377-C705-E21084309323}"/>
              </a:ext>
            </a:extLst>
          </p:cNvPr>
          <p:cNvSpPr/>
          <p:nvPr/>
        </p:nvSpPr>
        <p:spPr>
          <a:xfrm>
            <a:off x="2765153" y="2351623"/>
            <a:ext cx="437561" cy="5143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CA" sz="1350" kern="0">
              <a:solidFill>
                <a:prstClr val="white"/>
              </a:solidFill>
              <a:latin typeface="Calibri"/>
            </a:endParaRPr>
          </a:p>
        </p:txBody>
      </p:sp>
      <p:sp>
        <p:nvSpPr>
          <p:cNvPr id="28" name="Arrow: Right 27">
            <a:extLst>
              <a:ext uri="{FF2B5EF4-FFF2-40B4-BE49-F238E27FC236}">
                <a16:creationId xmlns:a16="http://schemas.microsoft.com/office/drawing/2014/main" id="{3043968B-1737-C6DF-DEB6-465F8FC825CD}"/>
              </a:ext>
            </a:extLst>
          </p:cNvPr>
          <p:cNvSpPr/>
          <p:nvPr/>
        </p:nvSpPr>
        <p:spPr>
          <a:xfrm>
            <a:off x="5706531" y="2366947"/>
            <a:ext cx="437561" cy="5143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CA" sz="1350" kern="0">
              <a:solidFill>
                <a:prstClr val="white"/>
              </a:solidFill>
              <a:latin typeface="Calibri"/>
            </a:endParaRPr>
          </a:p>
        </p:txBody>
      </p:sp>
      <p:pic>
        <p:nvPicPr>
          <p:cNvPr id="32" name="Picture 31">
            <a:extLst>
              <a:ext uri="{FF2B5EF4-FFF2-40B4-BE49-F238E27FC236}">
                <a16:creationId xmlns:a16="http://schemas.microsoft.com/office/drawing/2014/main" id="{D0C5BF73-F1A4-BA11-DEFE-7D81048D02A7}"/>
              </a:ext>
            </a:extLst>
          </p:cNvPr>
          <p:cNvPicPr>
            <a:picLocks noChangeAspect="1"/>
          </p:cNvPicPr>
          <p:nvPr/>
        </p:nvPicPr>
        <p:blipFill>
          <a:blip r:embed="rId5"/>
          <a:stretch>
            <a:fillRect/>
          </a:stretch>
        </p:blipFill>
        <p:spPr>
          <a:xfrm>
            <a:off x="770281" y="4377140"/>
            <a:ext cx="2094026" cy="1500132"/>
          </a:xfrm>
          <a:prstGeom prst="rect">
            <a:avLst/>
          </a:prstGeom>
        </p:spPr>
      </p:pic>
      <p:pic>
        <p:nvPicPr>
          <p:cNvPr id="34" name="Picture 33" descr="Aerial view of a factory&#10;&#10;Description automatically generated">
            <a:extLst>
              <a:ext uri="{FF2B5EF4-FFF2-40B4-BE49-F238E27FC236}">
                <a16:creationId xmlns:a16="http://schemas.microsoft.com/office/drawing/2014/main" id="{85BF983B-CAA9-3EEE-D94C-A3B3A06740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5099" y="4260825"/>
            <a:ext cx="2314575" cy="1543050"/>
          </a:xfrm>
          <a:prstGeom prst="rect">
            <a:avLst/>
          </a:prstGeom>
        </p:spPr>
      </p:pic>
      <p:sp>
        <p:nvSpPr>
          <p:cNvPr id="37" name="object 17">
            <a:extLst>
              <a:ext uri="{FF2B5EF4-FFF2-40B4-BE49-F238E27FC236}">
                <a16:creationId xmlns:a16="http://schemas.microsoft.com/office/drawing/2014/main" id="{BA2EB5A5-B6F1-C5EF-9B1F-5ABD3DA354CE}"/>
              </a:ext>
            </a:extLst>
          </p:cNvPr>
          <p:cNvSpPr/>
          <p:nvPr/>
        </p:nvSpPr>
        <p:spPr>
          <a:xfrm>
            <a:off x="3686319" y="4706936"/>
            <a:ext cx="1722526" cy="664674"/>
          </a:xfrm>
          <a:custGeom>
            <a:avLst/>
            <a:gdLst/>
            <a:ahLst/>
            <a:cxnLst/>
            <a:rect l="l" t="t" r="r" b="b"/>
            <a:pathLst>
              <a:path w="2391410" h="485139">
                <a:moveTo>
                  <a:pt x="2310384" y="0"/>
                </a:moveTo>
                <a:lnTo>
                  <a:pt x="80772" y="0"/>
                </a:lnTo>
                <a:lnTo>
                  <a:pt x="49329" y="6346"/>
                </a:lnTo>
                <a:lnTo>
                  <a:pt x="23655" y="23655"/>
                </a:lnTo>
                <a:lnTo>
                  <a:pt x="6346" y="49329"/>
                </a:lnTo>
                <a:lnTo>
                  <a:pt x="0" y="80772"/>
                </a:lnTo>
                <a:lnTo>
                  <a:pt x="0" y="403860"/>
                </a:lnTo>
                <a:lnTo>
                  <a:pt x="6346" y="435297"/>
                </a:lnTo>
                <a:lnTo>
                  <a:pt x="23655" y="460971"/>
                </a:lnTo>
                <a:lnTo>
                  <a:pt x="49329" y="478283"/>
                </a:lnTo>
                <a:lnTo>
                  <a:pt x="80772" y="484632"/>
                </a:lnTo>
                <a:lnTo>
                  <a:pt x="2310384" y="484632"/>
                </a:lnTo>
                <a:lnTo>
                  <a:pt x="2341826" y="478283"/>
                </a:lnTo>
                <a:lnTo>
                  <a:pt x="2367500" y="460971"/>
                </a:lnTo>
                <a:lnTo>
                  <a:pt x="2384809" y="435297"/>
                </a:lnTo>
                <a:lnTo>
                  <a:pt x="2391156" y="403860"/>
                </a:lnTo>
                <a:lnTo>
                  <a:pt x="2391156" y="80772"/>
                </a:lnTo>
                <a:lnTo>
                  <a:pt x="2384809" y="49329"/>
                </a:lnTo>
                <a:lnTo>
                  <a:pt x="2367500" y="23655"/>
                </a:lnTo>
                <a:lnTo>
                  <a:pt x="2341826" y="6346"/>
                </a:lnTo>
                <a:lnTo>
                  <a:pt x="2310384" y="0"/>
                </a:lnTo>
                <a:close/>
              </a:path>
            </a:pathLst>
          </a:custGeom>
          <a:solidFill>
            <a:schemeClr val="accent6"/>
          </a:solidFill>
        </p:spPr>
        <p:txBody>
          <a:bodyPr wrap="square" lIns="0" tIns="0" rIns="0" bIns="0" rtlCol="0"/>
          <a:lstStyle/>
          <a:p>
            <a:pPr defTabSz="685800">
              <a:defRPr/>
            </a:pPr>
            <a:endParaRPr sz="1350" kern="0">
              <a:solidFill>
                <a:sysClr val="windowText" lastClr="000000"/>
              </a:solidFill>
            </a:endParaRPr>
          </a:p>
        </p:txBody>
      </p:sp>
      <p:sp>
        <p:nvSpPr>
          <p:cNvPr id="38" name="object 18">
            <a:extLst>
              <a:ext uri="{FF2B5EF4-FFF2-40B4-BE49-F238E27FC236}">
                <a16:creationId xmlns:a16="http://schemas.microsoft.com/office/drawing/2014/main" id="{704DCC70-D14A-3C9F-2E5A-BD3E20B65279}"/>
              </a:ext>
            </a:extLst>
          </p:cNvPr>
          <p:cNvSpPr txBox="1"/>
          <p:nvPr/>
        </p:nvSpPr>
        <p:spPr>
          <a:xfrm>
            <a:off x="3868324" y="4761754"/>
            <a:ext cx="1456503" cy="576440"/>
          </a:xfrm>
          <a:prstGeom prst="rect">
            <a:avLst/>
          </a:prstGeom>
        </p:spPr>
        <p:txBody>
          <a:bodyPr vert="horz" wrap="square" lIns="0" tIns="9525" rIns="0" bIns="0" rtlCol="0">
            <a:spAutoFit/>
          </a:bodyPr>
          <a:lstStyle/>
          <a:p>
            <a:pPr marL="9525" defTabSz="685800">
              <a:spcBef>
                <a:spcPts val="75"/>
              </a:spcBef>
              <a:defRPr/>
            </a:pPr>
            <a:r>
              <a:rPr lang="en-US" kern="0" spc="-19">
                <a:solidFill>
                  <a:srgbClr val="FFFFFF"/>
                </a:solidFill>
                <a:latin typeface="Calibri"/>
                <a:cs typeface="Calibri"/>
              </a:rPr>
              <a:t>Region of Peel </a:t>
            </a:r>
          </a:p>
          <a:p>
            <a:pPr marL="9525" defTabSz="685800">
              <a:spcBef>
                <a:spcPts val="75"/>
              </a:spcBef>
              <a:defRPr/>
            </a:pPr>
            <a:r>
              <a:rPr lang="en-US" kern="0" spc="-19">
                <a:solidFill>
                  <a:srgbClr val="FFFFFF"/>
                </a:solidFill>
                <a:latin typeface="Calibri"/>
                <a:cs typeface="Calibri"/>
              </a:rPr>
              <a:t>Sewage System</a:t>
            </a:r>
            <a:endParaRPr kern="0">
              <a:solidFill>
                <a:sysClr val="windowText" lastClr="000000"/>
              </a:solidFill>
              <a:latin typeface="Calibri"/>
              <a:cs typeface="Calibri"/>
            </a:endParaRPr>
          </a:p>
        </p:txBody>
      </p:sp>
      <p:sp>
        <p:nvSpPr>
          <p:cNvPr id="39" name="Arrow: Right 38">
            <a:extLst>
              <a:ext uri="{FF2B5EF4-FFF2-40B4-BE49-F238E27FC236}">
                <a16:creationId xmlns:a16="http://schemas.microsoft.com/office/drawing/2014/main" id="{AB69B2B9-A5FF-54AC-DDDA-8A0FCEEA93FF}"/>
              </a:ext>
            </a:extLst>
          </p:cNvPr>
          <p:cNvSpPr/>
          <p:nvPr/>
        </p:nvSpPr>
        <p:spPr>
          <a:xfrm>
            <a:off x="5588191" y="4791196"/>
            <a:ext cx="437561" cy="514350"/>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CA" sz="1350" kern="0">
              <a:solidFill>
                <a:prstClr val="white"/>
              </a:solidFill>
              <a:latin typeface="Calibri"/>
            </a:endParaRPr>
          </a:p>
        </p:txBody>
      </p:sp>
      <p:sp>
        <p:nvSpPr>
          <p:cNvPr id="3" name="Arrow: Right 2">
            <a:extLst>
              <a:ext uri="{FF2B5EF4-FFF2-40B4-BE49-F238E27FC236}">
                <a16:creationId xmlns:a16="http://schemas.microsoft.com/office/drawing/2014/main" id="{4311B4B0-C524-F6D9-706B-6F9F543022AF}"/>
              </a:ext>
            </a:extLst>
          </p:cNvPr>
          <p:cNvSpPr/>
          <p:nvPr/>
        </p:nvSpPr>
        <p:spPr>
          <a:xfrm>
            <a:off x="3051551" y="4782098"/>
            <a:ext cx="437561" cy="514350"/>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CA" sz="1350" kern="0">
              <a:solidFill>
                <a:prstClr val="white"/>
              </a:solidFill>
              <a:latin typeface="Calibri"/>
            </a:endParaRPr>
          </a:p>
        </p:txBody>
      </p:sp>
      <p:sp>
        <p:nvSpPr>
          <p:cNvPr id="4" name="object 19">
            <a:extLst>
              <a:ext uri="{FF2B5EF4-FFF2-40B4-BE49-F238E27FC236}">
                <a16:creationId xmlns:a16="http://schemas.microsoft.com/office/drawing/2014/main" id="{63A2CB96-39DD-4ED9-3323-A087A119AF4E}"/>
              </a:ext>
            </a:extLst>
          </p:cNvPr>
          <p:cNvSpPr txBox="1"/>
          <p:nvPr/>
        </p:nvSpPr>
        <p:spPr>
          <a:xfrm>
            <a:off x="6182544" y="4323828"/>
            <a:ext cx="2337130" cy="438101"/>
          </a:xfrm>
          <a:prstGeom prst="rect">
            <a:avLst/>
          </a:prstGeom>
          <a:solidFill>
            <a:srgbClr val="F1F1F1">
              <a:alpha val="79998"/>
            </a:srgbClr>
          </a:solidFill>
        </p:spPr>
        <p:txBody>
          <a:bodyPr vert="horz" wrap="square" lIns="0" tIns="22384" rIns="0" bIns="0" rtlCol="0">
            <a:spAutoFit/>
          </a:bodyPr>
          <a:lstStyle/>
          <a:p>
            <a:pPr marL="68580" marR="249555" algn="ctr" defTabSz="685800">
              <a:spcBef>
                <a:spcPts val="176"/>
              </a:spcBef>
              <a:defRPr/>
            </a:pPr>
            <a:r>
              <a:rPr lang="en-US" sz="1350" kern="0">
                <a:solidFill>
                  <a:sysClr val="windowText" lastClr="000000"/>
                </a:solidFill>
                <a:latin typeface="Calibri"/>
                <a:cs typeface="Calibri"/>
              </a:rPr>
              <a:t>Water Resource Recovery Facility (for treatment)</a:t>
            </a:r>
            <a:endParaRPr sz="1350" kern="0">
              <a:solidFill>
                <a:sysClr val="windowText" lastClr="000000"/>
              </a:solidFill>
              <a:latin typeface="Calibri"/>
              <a:cs typeface="Calibri"/>
            </a:endParaRPr>
          </a:p>
        </p:txBody>
      </p:sp>
      <p:sp>
        <p:nvSpPr>
          <p:cNvPr id="5" name="object 19">
            <a:extLst>
              <a:ext uri="{FF2B5EF4-FFF2-40B4-BE49-F238E27FC236}">
                <a16:creationId xmlns:a16="http://schemas.microsoft.com/office/drawing/2014/main" id="{D34FBC21-5B5C-F93F-95FC-6687F02D9D8C}"/>
              </a:ext>
            </a:extLst>
          </p:cNvPr>
          <p:cNvSpPr txBox="1"/>
          <p:nvPr/>
        </p:nvSpPr>
        <p:spPr>
          <a:xfrm>
            <a:off x="718647" y="4455533"/>
            <a:ext cx="2094026" cy="438101"/>
          </a:xfrm>
          <a:prstGeom prst="rect">
            <a:avLst/>
          </a:prstGeom>
          <a:solidFill>
            <a:srgbClr val="F1F1F1">
              <a:alpha val="79998"/>
            </a:srgbClr>
          </a:solidFill>
        </p:spPr>
        <p:txBody>
          <a:bodyPr vert="horz" wrap="square" lIns="0" tIns="22384" rIns="0" bIns="0" rtlCol="0">
            <a:spAutoFit/>
          </a:bodyPr>
          <a:lstStyle/>
          <a:p>
            <a:pPr marL="68580" marR="249555" algn="ctr" defTabSz="685800">
              <a:spcBef>
                <a:spcPts val="176"/>
              </a:spcBef>
              <a:defRPr/>
            </a:pPr>
            <a:r>
              <a:rPr lang="en-US" sz="1350" kern="0">
                <a:solidFill>
                  <a:sysClr val="windowText" lastClr="000000"/>
                </a:solidFill>
                <a:latin typeface="Calibri"/>
                <a:cs typeface="Calibri"/>
              </a:rPr>
              <a:t>Wastewater from your home/business</a:t>
            </a:r>
            <a:endParaRPr sz="1350" kern="0">
              <a:solidFill>
                <a:sysClr val="windowText" lastClr="000000"/>
              </a:solidFill>
              <a:latin typeface="Calibri"/>
              <a:cs typeface="Calibri"/>
            </a:endParaRPr>
          </a:p>
        </p:txBody>
      </p:sp>
      <p:grpSp>
        <p:nvGrpSpPr>
          <p:cNvPr id="22" name="Group 21">
            <a:extLst>
              <a:ext uri="{FF2B5EF4-FFF2-40B4-BE49-F238E27FC236}">
                <a16:creationId xmlns:a16="http://schemas.microsoft.com/office/drawing/2014/main" id="{2E633B6D-0D71-821B-AB84-79D481DF1E7B}"/>
              </a:ext>
            </a:extLst>
          </p:cNvPr>
          <p:cNvGrpSpPr/>
          <p:nvPr/>
        </p:nvGrpSpPr>
        <p:grpSpPr>
          <a:xfrm>
            <a:off x="467544" y="3963879"/>
            <a:ext cx="3305386" cy="438101"/>
            <a:chOff x="4606543" y="4298066"/>
            <a:chExt cx="4407181" cy="584135"/>
          </a:xfrm>
        </p:grpSpPr>
        <p:sp>
          <p:nvSpPr>
            <p:cNvPr id="10" name="object 17">
              <a:extLst>
                <a:ext uri="{FF2B5EF4-FFF2-40B4-BE49-F238E27FC236}">
                  <a16:creationId xmlns:a16="http://schemas.microsoft.com/office/drawing/2014/main" id="{CFD012AF-554D-A208-B271-D7B9D0755E97}"/>
                </a:ext>
              </a:extLst>
            </p:cNvPr>
            <p:cNvSpPr/>
            <p:nvPr/>
          </p:nvSpPr>
          <p:spPr>
            <a:xfrm>
              <a:off x="4606543" y="4298066"/>
              <a:ext cx="4407181" cy="584135"/>
            </a:xfrm>
            <a:custGeom>
              <a:avLst/>
              <a:gdLst/>
              <a:ahLst/>
              <a:cxnLst/>
              <a:rect l="l" t="t" r="r" b="b"/>
              <a:pathLst>
                <a:path w="2391410" h="485139">
                  <a:moveTo>
                    <a:pt x="2310384" y="0"/>
                  </a:moveTo>
                  <a:lnTo>
                    <a:pt x="80772" y="0"/>
                  </a:lnTo>
                  <a:lnTo>
                    <a:pt x="49329" y="6346"/>
                  </a:lnTo>
                  <a:lnTo>
                    <a:pt x="23655" y="23655"/>
                  </a:lnTo>
                  <a:lnTo>
                    <a:pt x="6346" y="49329"/>
                  </a:lnTo>
                  <a:lnTo>
                    <a:pt x="0" y="80772"/>
                  </a:lnTo>
                  <a:lnTo>
                    <a:pt x="0" y="403860"/>
                  </a:lnTo>
                  <a:lnTo>
                    <a:pt x="6346" y="435297"/>
                  </a:lnTo>
                  <a:lnTo>
                    <a:pt x="23655" y="460971"/>
                  </a:lnTo>
                  <a:lnTo>
                    <a:pt x="49329" y="478283"/>
                  </a:lnTo>
                  <a:lnTo>
                    <a:pt x="80772" y="484632"/>
                  </a:lnTo>
                  <a:lnTo>
                    <a:pt x="2310384" y="484632"/>
                  </a:lnTo>
                  <a:lnTo>
                    <a:pt x="2341826" y="478283"/>
                  </a:lnTo>
                  <a:lnTo>
                    <a:pt x="2367500" y="460971"/>
                  </a:lnTo>
                  <a:lnTo>
                    <a:pt x="2384809" y="435297"/>
                  </a:lnTo>
                  <a:lnTo>
                    <a:pt x="2391156" y="403860"/>
                  </a:lnTo>
                  <a:lnTo>
                    <a:pt x="2391156" y="80772"/>
                  </a:lnTo>
                  <a:lnTo>
                    <a:pt x="2384809" y="49329"/>
                  </a:lnTo>
                  <a:lnTo>
                    <a:pt x="2367500" y="23655"/>
                  </a:lnTo>
                  <a:lnTo>
                    <a:pt x="2341826" y="6346"/>
                  </a:lnTo>
                  <a:lnTo>
                    <a:pt x="2310384" y="0"/>
                  </a:lnTo>
                  <a:close/>
                </a:path>
              </a:pathLst>
            </a:custGeom>
            <a:solidFill>
              <a:schemeClr val="accent6"/>
            </a:solidFill>
          </p:spPr>
          <p:txBody>
            <a:bodyPr wrap="square" lIns="0" tIns="0" rIns="0" bIns="0" rtlCol="0"/>
            <a:lstStyle/>
            <a:p>
              <a:pPr defTabSz="685800">
                <a:defRPr/>
              </a:pPr>
              <a:endParaRPr sz="1350" kern="0">
                <a:solidFill>
                  <a:sysClr val="windowText" lastClr="000000"/>
                </a:solidFill>
              </a:endParaRPr>
            </a:p>
          </p:txBody>
        </p:sp>
        <p:sp>
          <p:nvSpPr>
            <p:cNvPr id="21" name="object 18">
              <a:extLst>
                <a:ext uri="{FF2B5EF4-FFF2-40B4-BE49-F238E27FC236}">
                  <a16:creationId xmlns:a16="http://schemas.microsoft.com/office/drawing/2014/main" id="{9C2D33E8-6455-AA4C-BBB2-D7618CEABAAD}"/>
                </a:ext>
              </a:extLst>
            </p:cNvPr>
            <p:cNvSpPr txBox="1"/>
            <p:nvPr/>
          </p:nvSpPr>
          <p:spPr>
            <a:xfrm>
              <a:off x="4868128" y="4369470"/>
              <a:ext cx="3971072" cy="382156"/>
            </a:xfrm>
            <a:prstGeom prst="rect">
              <a:avLst/>
            </a:prstGeom>
          </p:spPr>
          <p:txBody>
            <a:bodyPr vert="horz" wrap="square" lIns="0" tIns="9525" rIns="0" bIns="0" rtlCol="0">
              <a:spAutoFit/>
            </a:bodyPr>
            <a:lstStyle/>
            <a:p>
              <a:pPr marL="9525" defTabSz="685800">
                <a:spcBef>
                  <a:spcPts val="75"/>
                </a:spcBef>
                <a:defRPr/>
              </a:pPr>
              <a:r>
                <a:rPr lang="en-US" kern="0">
                  <a:solidFill>
                    <a:prstClr val="white"/>
                  </a:solidFill>
                  <a:latin typeface="Calibri"/>
                  <a:cs typeface="Calibri"/>
                </a:rPr>
                <a:t>Wastewater system is distinct</a:t>
              </a:r>
              <a:endParaRPr kern="0">
                <a:solidFill>
                  <a:prstClr val="white"/>
                </a:solidFill>
                <a:latin typeface="Calibri"/>
                <a:cs typeface="Calibri"/>
              </a:endParaRPr>
            </a:p>
          </p:txBody>
        </p:sp>
      </p:grpSp>
      <p:sp>
        <p:nvSpPr>
          <p:cNvPr id="29" name="object 19">
            <a:extLst>
              <a:ext uri="{FF2B5EF4-FFF2-40B4-BE49-F238E27FC236}">
                <a16:creationId xmlns:a16="http://schemas.microsoft.com/office/drawing/2014/main" id="{3D892FCA-82D8-9BA2-E658-915442436405}"/>
              </a:ext>
            </a:extLst>
          </p:cNvPr>
          <p:cNvSpPr txBox="1"/>
          <p:nvPr/>
        </p:nvSpPr>
        <p:spPr>
          <a:xfrm>
            <a:off x="6277796" y="3028865"/>
            <a:ext cx="2374193" cy="622767"/>
          </a:xfrm>
          <a:prstGeom prst="rect">
            <a:avLst/>
          </a:prstGeom>
          <a:solidFill>
            <a:srgbClr val="F1F1F1">
              <a:alpha val="79998"/>
            </a:srgbClr>
          </a:solidFill>
        </p:spPr>
        <p:txBody>
          <a:bodyPr vert="horz" wrap="square" lIns="0" tIns="22384" rIns="0" bIns="0" rtlCol="0">
            <a:spAutoFit/>
          </a:bodyPr>
          <a:lstStyle/>
          <a:p>
            <a:pPr marL="91440" marR="268605" lvl="0" indent="0" algn="ctr" defTabSz="914400" eaLnBrk="1" fontAlgn="auto" latinLnBrk="0" hangingPunct="1">
              <a:lnSpc>
                <a:spcPct val="100000"/>
              </a:lnSpc>
              <a:spcBef>
                <a:spcPts val="235"/>
              </a:spcBef>
              <a:spcAft>
                <a:spcPts val="0"/>
              </a:spcAft>
              <a:buClrTx/>
              <a:buSzTx/>
              <a:buFontTx/>
              <a:buNone/>
              <a:tabLst/>
              <a:defRPr/>
            </a:pPr>
            <a:r>
              <a:rPr kumimoji="0" lang="en-US" sz="1300" b="0" i="0" u="none" strike="noStrike" kern="0" cap="none" spc="0" normalizeH="0" baseline="0" noProof="0" dirty="0">
                <a:ln>
                  <a:noFill/>
                </a:ln>
                <a:solidFill>
                  <a:sysClr val="windowText" lastClr="000000"/>
                </a:solidFill>
                <a:effectLst/>
                <a:uLnTx/>
                <a:uFillTx/>
                <a:latin typeface="Calibri"/>
                <a:cs typeface="Calibri"/>
              </a:rPr>
              <a:t>Monitor rivers, set flood management criteria, provide flood forecasting.</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ADD069DD-9291-E79B-9D84-A447F12DBA9A}"/>
              </a:ext>
            </a:extLst>
          </p:cNvPr>
          <p:cNvPicPr>
            <a:picLocks noGrp="1" noChangeAspect="1"/>
          </p:cNvPicPr>
          <p:nvPr>
            <p:ph sz="half" idx="10"/>
          </p:nvPr>
        </p:nvPicPr>
        <p:blipFill>
          <a:blip r:embed="rId3"/>
          <a:stretch>
            <a:fillRect/>
          </a:stretch>
        </p:blipFill>
        <p:spPr>
          <a:xfrm>
            <a:off x="3282298" y="1741961"/>
            <a:ext cx="5379102" cy="3185713"/>
          </a:xfrm>
          <a:prstGeom prst="rect">
            <a:avLst/>
          </a:prstGeom>
        </p:spPr>
      </p:pic>
      <p:sp>
        <p:nvSpPr>
          <p:cNvPr id="2" name="Footer Placeholder 1">
            <a:extLst>
              <a:ext uri="{FF2B5EF4-FFF2-40B4-BE49-F238E27FC236}">
                <a16:creationId xmlns:a16="http://schemas.microsoft.com/office/drawing/2014/main" id="{7330ED3B-0ECE-453C-87F1-C62BF6FD35A7}"/>
              </a:ext>
            </a:extLst>
          </p:cNvPr>
          <p:cNvSpPr>
            <a:spLocks noGrp="1"/>
          </p:cNvSpPr>
          <p:nvPr>
            <p:ph type="ftr" sz="quarter" idx="3"/>
          </p:nvPr>
        </p:nvSpPr>
        <p:spPr>
          <a:xfrm>
            <a:off x="771525" y="5624513"/>
            <a:ext cx="4657725" cy="273844"/>
          </a:xfrm>
        </p:spPr>
        <p:txBody>
          <a:bodyPr vert="horz" lIns="68580" tIns="34290" rIns="68580" bIns="34290" rtlCol="0" anchor="ctr">
            <a:normAutofit/>
          </a:bodyPr>
          <a:lstStyle/>
          <a:p>
            <a:pPr algn="l">
              <a:spcAft>
                <a:spcPts val="450"/>
              </a:spcAft>
              <a:defRPr/>
            </a:pPr>
            <a:r>
              <a:rPr lang="en-US" dirty="0">
                <a:solidFill>
                  <a:schemeClr val="tx1">
                    <a:alpha val="80000"/>
                  </a:schemeClr>
                </a:solidFill>
                <a:latin typeface="+mn-lt"/>
                <a:cs typeface="+mn-cs"/>
              </a:rPr>
              <a:t>Toronto and Region Conservation Authority</a:t>
            </a:r>
          </a:p>
        </p:txBody>
      </p:sp>
      <p:sp>
        <p:nvSpPr>
          <p:cNvPr id="3" name="Slide Number Placeholder 2">
            <a:extLst>
              <a:ext uri="{FF2B5EF4-FFF2-40B4-BE49-F238E27FC236}">
                <a16:creationId xmlns:a16="http://schemas.microsoft.com/office/drawing/2014/main" id="{3491C8E2-9AEB-4A23-80E0-467005B0234C}"/>
              </a:ext>
            </a:extLst>
          </p:cNvPr>
          <p:cNvSpPr>
            <a:spLocks noGrp="1"/>
          </p:cNvSpPr>
          <p:nvPr>
            <p:ph type="sldNum" sz="quarter" idx="4"/>
          </p:nvPr>
        </p:nvSpPr>
        <p:spPr>
          <a:xfrm>
            <a:off x="8275638" y="5624513"/>
            <a:ext cx="385762" cy="273844"/>
          </a:xfrm>
        </p:spPr>
        <p:txBody>
          <a:bodyPr vert="horz" lIns="68580" tIns="34290" rIns="68580" bIns="34290" rtlCol="0" anchor="ctr">
            <a:normAutofit/>
          </a:bodyPr>
          <a:lstStyle/>
          <a:p>
            <a:pPr algn="r">
              <a:spcAft>
                <a:spcPts val="450"/>
              </a:spcAft>
              <a:defRPr/>
            </a:pPr>
            <a:fld id="{9561071F-2938-4A67-A218-82CF87DCAC96}" type="slidenum">
              <a:rPr lang="en-US">
                <a:solidFill>
                  <a:schemeClr val="tx1">
                    <a:alpha val="80000"/>
                  </a:schemeClr>
                </a:solidFill>
              </a:rPr>
              <a:pPr algn="r">
                <a:spcAft>
                  <a:spcPts val="450"/>
                </a:spcAft>
                <a:defRPr/>
              </a:pPr>
              <a:t>50</a:t>
            </a:fld>
            <a:endParaRPr lang="en-US" dirty="0">
              <a:solidFill>
                <a:schemeClr val="tx1">
                  <a:alpha val="80000"/>
                </a:schemeClr>
              </a:solidFill>
            </a:endParaRPr>
          </a:p>
        </p:txBody>
      </p:sp>
      <p:sp>
        <p:nvSpPr>
          <p:cNvPr id="4" name="Title 5">
            <a:extLst>
              <a:ext uri="{FF2B5EF4-FFF2-40B4-BE49-F238E27FC236}">
                <a16:creationId xmlns:a16="http://schemas.microsoft.com/office/drawing/2014/main" id="{8548C202-4DFF-35E5-DB94-765ECC71B27D}"/>
              </a:ext>
            </a:extLst>
          </p:cNvPr>
          <p:cNvSpPr txBox="1">
            <a:spLocks/>
          </p:cNvSpPr>
          <p:nvPr/>
        </p:nvSpPr>
        <p:spPr>
          <a:xfrm>
            <a:off x="728494" y="2332699"/>
            <a:ext cx="1971675" cy="1910443"/>
          </a:xfrm>
          <a:prstGeom prst="rect">
            <a:avLst/>
          </a:prstGeom>
          <a:noFill/>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2100" dirty="0">
                <a:solidFill>
                  <a:schemeClr val="bg1"/>
                </a:solidFill>
              </a:rPr>
              <a:t>Flood Messages follow the same format across Ontario.</a:t>
            </a:r>
          </a:p>
        </p:txBody>
      </p:sp>
      <p:sp>
        <p:nvSpPr>
          <p:cNvPr id="6" name="Title 5">
            <a:extLst>
              <a:ext uri="{FF2B5EF4-FFF2-40B4-BE49-F238E27FC236}">
                <a16:creationId xmlns:a16="http://schemas.microsoft.com/office/drawing/2014/main" id="{F1D0197D-E4F2-8F21-CE92-C4EEDFA60E29}"/>
              </a:ext>
            </a:extLst>
          </p:cNvPr>
          <p:cNvSpPr>
            <a:spLocks noGrp="1"/>
          </p:cNvSpPr>
          <p:nvPr>
            <p:ph type="title"/>
          </p:nvPr>
        </p:nvSpPr>
        <p:spPr>
          <a:xfrm>
            <a:off x="511172" y="5390534"/>
            <a:ext cx="6395721" cy="467958"/>
          </a:xfrm>
          <a:solidFill>
            <a:schemeClr val="bg1"/>
          </a:solidFill>
        </p:spPr>
        <p:txBody>
          <a:bodyPr vert="horz" lIns="68580" tIns="34290" rIns="68580" bIns="34290" rtlCol="0" anchor="ctr" anchorCtr="0">
            <a:normAutofit/>
          </a:bodyPr>
          <a:lstStyle/>
          <a:p>
            <a:r>
              <a:rPr lang="en-US" sz="1500" dirty="0">
                <a:latin typeface="+mj-lt"/>
                <a:cs typeface="+mj-cs"/>
              </a:rPr>
              <a:t>TRCA</a:t>
            </a:r>
            <a:r>
              <a:rPr lang="en-US" sz="1500" dirty="0"/>
              <a:t>’s Role is defined by the Conservation Authorities Act.</a:t>
            </a:r>
            <a:endParaRPr lang="en-US" sz="1500" dirty="0">
              <a:latin typeface="+mj-lt"/>
              <a:cs typeface="+mj-cs"/>
            </a:endParaRPr>
          </a:p>
        </p:txBody>
      </p:sp>
    </p:spTree>
    <p:extLst>
      <p:ext uri="{BB962C8B-B14F-4D97-AF65-F5344CB8AC3E}">
        <p14:creationId xmlns:p14="http://schemas.microsoft.com/office/powerpoint/2010/main" val="41420549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71BC5-A728-E2D6-CC5C-B9009A429DD2}"/>
            </a:ext>
          </a:extLst>
        </p:cNvPr>
        <p:cNvGrpSpPr/>
        <p:nvPr/>
      </p:nvGrpSpPr>
      <p:grpSpPr>
        <a:xfrm>
          <a:off x="0" y="0"/>
          <a:ext cx="0" cy="0"/>
          <a:chOff x="0" y="0"/>
          <a:chExt cx="0" cy="0"/>
        </a:xfrm>
      </p:grpSpPr>
      <p:pic>
        <p:nvPicPr>
          <p:cNvPr id="2050" name="Picture 2" descr="advertise, advertisement, advertising, android, android phone, apple, apple computer, blank, business, business phone, cell, cell phone, cellphone, cell phones, cellular, commercial, communication, communicator, computer, computer screen, concept, copy, device, digital, display, electronic, empty, equipment, gadget, hand, hand holding, hand in hand, hand isolated, hands holding, hitech, hold, holding, holding hands, information, input, internet, iphone, iphone4, isolated, man, man isolated, man on phone, media, message, mobile, mobile phone, mobile phones, mobility, modern, multimedia, new, on the phone, organizer, pda, phone, review, screen, showing, shows, smart, smart man, smart phone, smartphone, smart phone isolated, space, telephone, touch, touching, touch screen, touchscreen, using, visual, white, wireless, work, working, electronic device, technology, text, communication device, font, mobile device, gesture, portable communications device, finger, touchpad, data storage device">
            <a:extLst>
              <a:ext uri="{FF2B5EF4-FFF2-40B4-BE49-F238E27FC236}">
                <a16:creationId xmlns:a16="http://schemas.microsoft.com/office/drawing/2014/main" id="{F4E99104-EEE5-D6C7-5AC4-32BC4AA9D1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6853"/>
            <a:ext cx="7304485"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CFC7D13-B3F3-15E3-1691-732112B2857D}"/>
              </a:ext>
            </a:extLst>
          </p:cNvPr>
          <p:cNvSpPr>
            <a:spLocks noGrp="1"/>
          </p:cNvSpPr>
          <p:nvPr>
            <p:ph type="sldNum" sz="quarter" idx="11"/>
          </p:nvPr>
        </p:nvSpPr>
        <p:spPr/>
        <p:txBody>
          <a:bodyPr/>
          <a:lstStyle/>
          <a:p>
            <a:pPr defTabSz="685800">
              <a:defRPr/>
            </a:pPr>
            <a:fld id="{9561071F-2938-4A67-A218-82CF87DCAC96}" type="slidenum">
              <a:rPr lang="en-CA">
                <a:solidFill>
                  <a:prstClr val="black">
                    <a:tint val="75000"/>
                  </a:prstClr>
                </a:solidFill>
                <a:latin typeface="Arial" panose="020B0604020202020204" pitchFamily="34" charset="0"/>
                <a:cs typeface="Arial" panose="020B0604020202020204" pitchFamily="34" charset="0"/>
              </a:rPr>
              <a:pPr defTabSz="685800">
                <a:defRPr/>
              </a:pPr>
              <a:t>51</a:t>
            </a:fld>
            <a:endParaRPr lang="en-CA">
              <a:solidFill>
                <a:prstClr val="black">
                  <a:tint val="75000"/>
                </a:prstClr>
              </a:solidFill>
              <a:latin typeface="Arial" panose="020B0604020202020204" pitchFamily="34" charset="0"/>
              <a:cs typeface="Arial" panose="020B0604020202020204" pitchFamily="34" charset="0"/>
            </a:endParaRPr>
          </a:p>
        </p:txBody>
      </p:sp>
      <p:sp>
        <p:nvSpPr>
          <p:cNvPr id="8" name="Title 7">
            <a:extLst>
              <a:ext uri="{FF2B5EF4-FFF2-40B4-BE49-F238E27FC236}">
                <a16:creationId xmlns:a16="http://schemas.microsoft.com/office/drawing/2014/main" id="{840D76F0-EDB1-AD3A-1821-C5BCAEA7D601}"/>
              </a:ext>
            </a:extLst>
          </p:cNvPr>
          <p:cNvSpPr>
            <a:spLocks noGrp="1"/>
          </p:cNvSpPr>
          <p:nvPr>
            <p:ph type="title"/>
          </p:nvPr>
        </p:nvSpPr>
        <p:spPr>
          <a:xfrm>
            <a:off x="5175070" y="1303885"/>
            <a:ext cx="3882375" cy="866351"/>
          </a:xfrm>
        </p:spPr>
        <p:txBody>
          <a:bodyPr>
            <a:noAutofit/>
          </a:bodyPr>
          <a:lstStyle/>
          <a:p>
            <a:r>
              <a:rPr lang="en-CA" sz="2100" dirty="0">
                <a:latin typeface="Arial" panose="020B0604020202020204" pitchFamily="34" charset="0"/>
                <a:cs typeface="Arial" panose="020B0604020202020204" pitchFamily="34" charset="0"/>
              </a:rPr>
              <a:t>How to sign-up to receive TRCA flood messages through email</a:t>
            </a:r>
          </a:p>
        </p:txBody>
      </p:sp>
      <p:sp>
        <p:nvSpPr>
          <p:cNvPr id="18" name="TextBox 17">
            <a:extLst>
              <a:ext uri="{FF2B5EF4-FFF2-40B4-BE49-F238E27FC236}">
                <a16:creationId xmlns:a16="http://schemas.microsoft.com/office/drawing/2014/main" id="{C65C4EEC-8683-FBCE-B8CD-38C8F06BC229}"/>
              </a:ext>
            </a:extLst>
          </p:cNvPr>
          <p:cNvSpPr txBox="1"/>
          <p:nvPr/>
        </p:nvSpPr>
        <p:spPr>
          <a:xfrm>
            <a:off x="5175070" y="2857003"/>
            <a:ext cx="3875046" cy="553998"/>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defTabSz="685800">
              <a:defRPr/>
            </a:pPr>
            <a:r>
              <a:rPr lang="en-US" sz="1500" dirty="0">
                <a:solidFill>
                  <a:prstClr val="white"/>
                </a:solidFill>
                <a:latin typeface="Arial" panose="020B0604020202020204" pitchFamily="34" charset="0"/>
                <a:cs typeface="Arial" panose="020B0604020202020204" pitchFamily="34" charset="0"/>
              </a:rPr>
              <a:t>2. Navigate down the page to </a:t>
            </a:r>
            <a:r>
              <a:rPr lang="en-US" sz="1500">
                <a:solidFill>
                  <a:prstClr val="white"/>
                </a:solidFill>
                <a:latin typeface="Arial" panose="020B0604020202020204" pitchFamily="34" charset="0"/>
                <a:cs typeface="Arial" panose="020B0604020202020204" pitchFamily="34" charset="0"/>
              </a:rPr>
              <a:t>the </a:t>
            </a:r>
            <a:br>
              <a:rPr lang="en-US" sz="1500">
                <a:solidFill>
                  <a:prstClr val="white"/>
                </a:solidFill>
                <a:latin typeface="Arial" panose="020B0604020202020204" pitchFamily="34" charset="0"/>
                <a:cs typeface="Arial" panose="020B0604020202020204" pitchFamily="34" charset="0"/>
              </a:rPr>
            </a:br>
            <a:r>
              <a:rPr lang="en-US" sz="1500">
                <a:solidFill>
                  <a:prstClr val="white"/>
                </a:solidFill>
                <a:latin typeface="Arial" panose="020B0604020202020204" pitchFamily="34" charset="0"/>
                <a:cs typeface="Arial" panose="020B0604020202020204" pitchFamily="34" charset="0"/>
              </a:rPr>
              <a:t>sign-up </a:t>
            </a:r>
            <a:r>
              <a:rPr lang="en-US" sz="1500" dirty="0">
                <a:solidFill>
                  <a:prstClr val="white"/>
                </a:solidFill>
                <a:latin typeface="Arial" panose="020B0604020202020204" pitchFamily="34" charset="0"/>
                <a:cs typeface="Arial" panose="020B0604020202020204" pitchFamily="34" charset="0"/>
              </a:rPr>
              <a:t>form</a:t>
            </a:r>
            <a:endParaRPr lang="en-CA" sz="1500" dirty="0">
              <a:solidFill>
                <a:prstClr val="white"/>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0238FE3-6A86-8366-6FAB-366166A4C673}"/>
              </a:ext>
            </a:extLst>
          </p:cNvPr>
          <p:cNvSpPr txBox="1"/>
          <p:nvPr/>
        </p:nvSpPr>
        <p:spPr>
          <a:xfrm>
            <a:off x="5175069" y="3518934"/>
            <a:ext cx="3875047" cy="32316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defTabSz="685800">
              <a:defRPr/>
            </a:pPr>
            <a:r>
              <a:rPr lang="en-US" sz="1500" dirty="0">
                <a:solidFill>
                  <a:prstClr val="white"/>
                </a:solidFill>
                <a:latin typeface="Arial" panose="020B0604020202020204" pitchFamily="34" charset="0"/>
                <a:cs typeface="Arial" panose="020B0604020202020204" pitchFamily="34" charset="0"/>
              </a:rPr>
              <a:t>3. Fill in and submit the form</a:t>
            </a:r>
            <a:endParaRPr lang="en-CA" sz="1500" dirty="0">
              <a:solidFill>
                <a:prstClr val="white"/>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08946C6D-7D63-0240-990F-5D65C60CA9A5}"/>
              </a:ext>
            </a:extLst>
          </p:cNvPr>
          <p:cNvSpPr txBox="1"/>
          <p:nvPr/>
        </p:nvSpPr>
        <p:spPr>
          <a:xfrm>
            <a:off x="5175070" y="3965623"/>
            <a:ext cx="3882375" cy="784830"/>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defTabSz="685800">
              <a:defRPr/>
            </a:pPr>
            <a:r>
              <a:rPr lang="en-US" sz="1500" dirty="0">
                <a:solidFill>
                  <a:prstClr val="white"/>
                </a:solidFill>
                <a:latin typeface="Arial" panose="020B0604020202020204" pitchFamily="34" charset="0"/>
                <a:cs typeface="Arial" panose="020B0604020202020204" pitchFamily="34" charset="0"/>
              </a:rPr>
              <a:t>Once the form is submitted, the user has successfully signed up to receive flood messages from TRCA through email.</a:t>
            </a:r>
            <a:endParaRPr lang="en-CA" sz="1500" dirty="0">
              <a:solidFill>
                <a:prstClr val="white"/>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5FFD315B-A740-1DD3-BDEC-B754B1F0708A}"/>
              </a:ext>
            </a:extLst>
          </p:cNvPr>
          <p:cNvSpPr txBox="1"/>
          <p:nvPr/>
        </p:nvSpPr>
        <p:spPr>
          <a:xfrm>
            <a:off x="5175070" y="2440731"/>
            <a:ext cx="3882375" cy="32316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defTabSz="685800">
              <a:defRPr/>
            </a:pPr>
            <a:r>
              <a:rPr lang="en-US" sz="1500" dirty="0">
                <a:solidFill>
                  <a:prstClr val="white"/>
                </a:solidFill>
                <a:latin typeface="Arial" panose="020B0604020202020204" pitchFamily="34" charset="0"/>
                <a:cs typeface="Arial" panose="020B0604020202020204" pitchFamily="34" charset="0"/>
              </a:rPr>
              <a:t>1. Go to trca.ca/</a:t>
            </a:r>
            <a:r>
              <a:rPr lang="en-US" sz="1500" dirty="0" err="1">
                <a:solidFill>
                  <a:prstClr val="white"/>
                </a:solidFill>
                <a:latin typeface="Arial" panose="020B0604020202020204" pitchFamily="34" charset="0"/>
                <a:cs typeface="Arial" panose="020B0604020202020204" pitchFamily="34" charset="0"/>
              </a:rPr>
              <a:t>floodmessages</a:t>
            </a:r>
            <a:endParaRPr lang="en-US" sz="1500" dirty="0">
              <a:solidFill>
                <a:prstClr val="white"/>
              </a:solidFill>
              <a:latin typeface="Arial" panose="020B0604020202020204" pitchFamily="34" charset="0"/>
              <a:cs typeface="Arial" panose="020B0604020202020204" pitchFamily="34" charset="0"/>
            </a:endParaRPr>
          </a:p>
        </p:txBody>
      </p:sp>
      <p:pic>
        <p:nvPicPr>
          <p:cNvPr id="45" name="Picture 44" descr="Shape&#10;&#10;Description automatically generated with medium confidence">
            <a:extLst>
              <a:ext uri="{FF2B5EF4-FFF2-40B4-BE49-F238E27FC236}">
                <a16:creationId xmlns:a16="http://schemas.microsoft.com/office/drawing/2014/main" id="{43A24DE8-C50F-BD7C-AEDF-DF4A994F88C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1853253">
            <a:off x="2409778" y="4600312"/>
            <a:ext cx="689742" cy="206459"/>
          </a:xfrm>
          <a:prstGeom prst="rect">
            <a:avLst/>
          </a:prstGeom>
        </p:spPr>
      </p:pic>
      <p:sp>
        <p:nvSpPr>
          <p:cNvPr id="3" name="Rectangle 2">
            <a:extLst>
              <a:ext uri="{FF2B5EF4-FFF2-40B4-BE49-F238E27FC236}">
                <a16:creationId xmlns:a16="http://schemas.microsoft.com/office/drawing/2014/main" id="{BBEA13B9-B09B-66F8-E3E7-02E4B8EDDBAF}"/>
              </a:ext>
            </a:extLst>
          </p:cNvPr>
          <p:cNvSpPr/>
          <p:nvPr/>
        </p:nvSpPr>
        <p:spPr>
          <a:xfrm>
            <a:off x="1" y="1204247"/>
            <a:ext cx="2317628" cy="104098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783">
              <a:defRPr/>
            </a:pPr>
            <a:r>
              <a:rPr lang="en-US" b="1" dirty="0">
                <a:solidFill>
                  <a:prstClr val="white"/>
                </a:solidFill>
                <a:latin typeface="Arial" panose="020B0604020202020204" pitchFamily="34" charset="0"/>
                <a:cs typeface="Arial" panose="020B0604020202020204" pitchFamily="34" charset="0"/>
              </a:rPr>
              <a:t>Be prepared</a:t>
            </a:r>
          </a:p>
        </p:txBody>
      </p:sp>
      <p:pic>
        <p:nvPicPr>
          <p:cNvPr id="9" name="Picture 2" descr="X Logo - Free Vectors &amp; PSDs to Download">
            <a:extLst>
              <a:ext uri="{FF2B5EF4-FFF2-40B4-BE49-F238E27FC236}">
                <a16:creationId xmlns:a16="http://schemas.microsoft.com/office/drawing/2014/main" id="{586665BE-F618-D476-617A-F95D89B7148A}"/>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142677" y="5705869"/>
            <a:ext cx="294881" cy="29488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1A99774-899B-AB17-5CA5-AF6043F0293E}"/>
              </a:ext>
            </a:extLst>
          </p:cNvPr>
          <p:cNvSpPr txBox="1"/>
          <p:nvPr/>
        </p:nvSpPr>
        <p:spPr>
          <a:xfrm>
            <a:off x="93522" y="5732498"/>
            <a:ext cx="5477978" cy="507831"/>
          </a:xfrm>
          <a:prstGeom prst="rect">
            <a:avLst/>
          </a:prstGeom>
          <a:noFill/>
        </p:spPr>
        <p:txBody>
          <a:bodyPr wrap="square">
            <a:spAutoFit/>
          </a:bodyPr>
          <a:lstStyle/>
          <a:p>
            <a:r>
              <a:rPr lang="en-US" sz="1350" dirty="0">
                <a:solidFill>
                  <a:prstClr val="black"/>
                </a:solidFill>
                <a:latin typeface="Arial" panose="020B0604020202020204" pitchFamily="34" charset="0"/>
                <a:cs typeface="Arial" panose="020B0604020202020204" pitchFamily="34" charset="0"/>
              </a:rPr>
              <a:t>Follow us on       formerly known as Twitter: </a:t>
            </a:r>
            <a:r>
              <a:rPr lang="en-CA" sz="1350" dirty="0">
                <a:solidFill>
                  <a:prstClr val="black"/>
                </a:solidFill>
                <a:latin typeface="Arial" panose="020B0604020202020204" pitchFamily="34" charset="0"/>
                <a:cs typeface="Arial" panose="020B0604020202020204" pitchFamily="34" charset="0"/>
              </a:rPr>
              <a:t>@TRCA_Flood</a:t>
            </a:r>
          </a:p>
          <a:p>
            <a:r>
              <a:rPr lang="en-US" sz="1350" dirty="0">
                <a:solidFill>
                  <a:prstClr val="black"/>
                </a:solidFill>
                <a:latin typeface="Arial" panose="020B0604020202020204" pitchFamily="34" charset="0"/>
                <a:cs typeface="Arial" panose="020B0604020202020204" pitchFamily="34" charset="0"/>
              </a:rPr>
              <a:t> </a:t>
            </a:r>
            <a:endParaRPr lang="en-CA" sz="1350" dirty="0"/>
          </a:p>
        </p:txBody>
      </p:sp>
      <p:pic>
        <p:nvPicPr>
          <p:cNvPr id="13" name="Picture 12">
            <a:extLst>
              <a:ext uri="{FF2B5EF4-FFF2-40B4-BE49-F238E27FC236}">
                <a16:creationId xmlns:a16="http://schemas.microsoft.com/office/drawing/2014/main" id="{FF93E9DC-5FDC-2CCD-AD66-5FFB156AF479}"/>
              </a:ext>
            </a:extLst>
          </p:cNvPr>
          <p:cNvPicPr>
            <a:picLocks noChangeAspect="1"/>
          </p:cNvPicPr>
          <p:nvPr/>
        </p:nvPicPr>
        <p:blipFill>
          <a:blip r:embed="rId6"/>
          <a:stretch>
            <a:fillRect/>
          </a:stretch>
        </p:blipFill>
        <p:spPr>
          <a:xfrm rot="1633938">
            <a:off x="2997219" y="1641675"/>
            <a:ext cx="1631440" cy="651399"/>
          </a:xfrm>
          <a:prstGeom prst="rect">
            <a:avLst/>
          </a:prstGeom>
        </p:spPr>
      </p:pic>
      <p:pic>
        <p:nvPicPr>
          <p:cNvPr id="15" name="Picture 14">
            <a:extLst>
              <a:ext uri="{FF2B5EF4-FFF2-40B4-BE49-F238E27FC236}">
                <a16:creationId xmlns:a16="http://schemas.microsoft.com/office/drawing/2014/main" id="{2BF0EA2C-2280-0116-F723-4F4FA5B2538A}"/>
              </a:ext>
            </a:extLst>
          </p:cNvPr>
          <p:cNvPicPr>
            <a:picLocks noChangeAspect="1"/>
          </p:cNvPicPr>
          <p:nvPr/>
        </p:nvPicPr>
        <p:blipFill>
          <a:blip r:embed="rId7"/>
          <a:srcRect b="53051"/>
          <a:stretch/>
        </p:blipFill>
        <p:spPr>
          <a:xfrm rot="1567150">
            <a:off x="2691775" y="2218989"/>
            <a:ext cx="1580987" cy="676446"/>
          </a:xfrm>
          <a:prstGeom prst="rect">
            <a:avLst/>
          </a:prstGeom>
        </p:spPr>
      </p:pic>
      <p:pic>
        <p:nvPicPr>
          <p:cNvPr id="22" name="Picture 21">
            <a:extLst>
              <a:ext uri="{FF2B5EF4-FFF2-40B4-BE49-F238E27FC236}">
                <a16:creationId xmlns:a16="http://schemas.microsoft.com/office/drawing/2014/main" id="{A1C8F629-0F83-0B30-1011-318282E9A31A}"/>
              </a:ext>
            </a:extLst>
          </p:cNvPr>
          <p:cNvPicPr>
            <a:picLocks noChangeAspect="1"/>
          </p:cNvPicPr>
          <p:nvPr/>
        </p:nvPicPr>
        <p:blipFill>
          <a:blip r:embed="rId8"/>
          <a:srcRect l="23973"/>
          <a:stretch/>
        </p:blipFill>
        <p:spPr>
          <a:xfrm rot="1637116">
            <a:off x="2112975" y="3396687"/>
            <a:ext cx="1439071" cy="696107"/>
          </a:xfrm>
          <a:prstGeom prst="rect">
            <a:avLst/>
          </a:prstGeom>
        </p:spPr>
      </p:pic>
      <p:sp>
        <p:nvSpPr>
          <p:cNvPr id="23" name="Footer Placeholder 3">
            <a:extLst>
              <a:ext uri="{FF2B5EF4-FFF2-40B4-BE49-F238E27FC236}">
                <a16:creationId xmlns:a16="http://schemas.microsoft.com/office/drawing/2014/main" id="{9D9C6FD8-AB9E-16C5-A0D4-8538D5C8A5E3}"/>
              </a:ext>
            </a:extLst>
          </p:cNvPr>
          <p:cNvSpPr txBox="1">
            <a:spLocks/>
          </p:cNvSpPr>
          <p:nvPr/>
        </p:nvSpPr>
        <p:spPr>
          <a:xfrm>
            <a:off x="5002000" y="5624514"/>
            <a:ext cx="3146215" cy="273844"/>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900">
                <a:solidFill>
                  <a:prstClr val="black"/>
                </a:solidFill>
                <a:latin typeface="Calibri" panose="020F0502020204030204" pitchFamily="34" charset="0"/>
                <a:cs typeface="Calibri" panose="020F0502020204030204" pitchFamily="34" charset="0"/>
              </a:rPr>
              <a:t>Toronto and Region Conservation Authority</a:t>
            </a:r>
          </a:p>
        </p:txBody>
      </p:sp>
    </p:spTree>
    <p:extLst>
      <p:ext uri="{BB962C8B-B14F-4D97-AF65-F5344CB8AC3E}">
        <p14:creationId xmlns:p14="http://schemas.microsoft.com/office/powerpoint/2010/main" val="11330800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F1F5C-D09E-9971-0630-F3FC25F096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A41132-AF1B-F574-5DB5-F2C81462196C}"/>
              </a:ext>
            </a:extLst>
          </p:cNvPr>
          <p:cNvSpPr>
            <a:spLocks noGrp="1"/>
          </p:cNvSpPr>
          <p:nvPr>
            <p:ph type="title"/>
          </p:nvPr>
        </p:nvSpPr>
        <p:spPr/>
        <p:txBody>
          <a:bodyPr/>
          <a:lstStyle/>
          <a:p>
            <a:r>
              <a:rPr lang="en-US" dirty="0"/>
              <a:t>TRCA’s Flood Plain Mapping Program.</a:t>
            </a:r>
          </a:p>
        </p:txBody>
      </p:sp>
      <p:sp>
        <p:nvSpPr>
          <p:cNvPr id="3" name="Footer Placeholder 2">
            <a:extLst>
              <a:ext uri="{FF2B5EF4-FFF2-40B4-BE49-F238E27FC236}">
                <a16:creationId xmlns:a16="http://schemas.microsoft.com/office/drawing/2014/main" id="{E2A7475F-7181-A76A-A655-33BD083A4874}"/>
              </a:ext>
            </a:extLst>
          </p:cNvPr>
          <p:cNvSpPr>
            <a:spLocks noGrp="1"/>
          </p:cNvSpPr>
          <p:nvPr>
            <p:ph type="ftr" sz="quarter" idx="3"/>
          </p:nvPr>
        </p:nvSpPr>
        <p:spPr/>
        <p:txBody>
          <a:bodyPr/>
          <a:lstStyle/>
          <a:p>
            <a:pPr algn="r"/>
            <a:r>
              <a:rPr lang="en-CA" dirty="0"/>
              <a:t>Toronto and Region Conservation Authority</a:t>
            </a:r>
          </a:p>
        </p:txBody>
      </p:sp>
      <p:sp>
        <p:nvSpPr>
          <p:cNvPr id="4" name="Slide Number Placeholder 3">
            <a:extLst>
              <a:ext uri="{FF2B5EF4-FFF2-40B4-BE49-F238E27FC236}">
                <a16:creationId xmlns:a16="http://schemas.microsoft.com/office/drawing/2014/main" id="{913FDBEF-9899-B183-D321-D7539C49B12A}"/>
              </a:ext>
            </a:extLst>
          </p:cNvPr>
          <p:cNvSpPr>
            <a:spLocks noGrp="1"/>
          </p:cNvSpPr>
          <p:nvPr>
            <p:ph type="sldNum" sz="quarter" idx="4"/>
          </p:nvPr>
        </p:nvSpPr>
        <p:spPr/>
        <p:txBody>
          <a:bodyPr/>
          <a:lstStyle/>
          <a:p>
            <a:pPr algn="l"/>
            <a:fld id="{9561071F-2938-4A67-A218-82CF87DCAC96}" type="slidenum">
              <a:rPr lang="en-CA" smtClean="0"/>
              <a:pPr algn="l"/>
              <a:t>52</a:t>
            </a:fld>
            <a:endParaRPr lang="en-CA" dirty="0"/>
          </a:p>
        </p:txBody>
      </p:sp>
    </p:spTree>
    <p:extLst>
      <p:ext uri="{BB962C8B-B14F-4D97-AF65-F5344CB8AC3E}">
        <p14:creationId xmlns:p14="http://schemas.microsoft.com/office/powerpoint/2010/main" val="9802025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01C00-D406-7147-48A3-18A3619C0245}"/>
            </a:ext>
          </a:extLst>
        </p:cNvPr>
        <p:cNvGrpSpPr/>
        <p:nvPr/>
      </p:nvGrpSpPr>
      <p:grpSpPr>
        <a:xfrm>
          <a:off x="0" y="0"/>
          <a:ext cx="0" cy="0"/>
          <a:chOff x="0" y="0"/>
          <a:chExt cx="0" cy="0"/>
        </a:xfrm>
      </p:grpSpPr>
      <p:sp>
        <p:nvSpPr>
          <p:cNvPr id="62" name="Rectangle 61">
            <a:extLst>
              <a:ext uri="{FF2B5EF4-FFF2-40B4-BE49-F238E27FC236}">
                <a16:creationId xmlns:a16="http://schemas.microsoft.com/office/drawing/2014/main" id="{F4E4A2E8-9F2B-4059-0EC1-21C49D6A9BC0}"/>
              </a:ext>
            </a:extLst>
          </p:cNvPr>
          <p:cNvSpPr/>
          <p:nvPr/>
        </p:nvSpPr>
        <p:spPr>
          <a:xfrm>
            <a:off x="5710837" y="2058435"/>
            <a:ext cx="3327218" cy="3849181"/>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35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AAC02406-D2F4-278C-5F01-903EAFB18F05}"/>
              </a:ext>
            </a:extLst>
          </p:cNvPr>
          <p:cNvSpPr>
            <a:spLocks noGrp="1"/>
          </p:cNvSpPr>
          <p:nvPr>
            <p:ph type="ftr" sz="quarter" idx="3"/>
          </p:nvPr>
        </p:nvSpPr>
        <p:spPr>
          <a:xfrm>
            <a:off x="5256935" y="5600177"/>
            <a:ext cx="2881698" cy="273844"/>
          </a:xfrm>
        </p:spPr>
        <p:txBody>
          <a:bodyPr/>
          <a:lstStyle/>
          <a:p>
            <a:pPr algn="r" defTabSz="685783">
              <a:defRPr/>
            </a:pPr>
            <a:r>
              <a:rPr lang="en-CA" dirty="0">
                <a:solidFill>
                  <a:prstClr val="black">
                    <a:tint val="75000"/>
                  </a:prstClr>
                </a:solidFill>
                <a:latin typeface="Arial" panose="020B0604020202020204" pitchFamily="34" charset="0"/>
                <a:cs typeface="Arial" panose="020B0604020202020204" pitchFamily="34" charset="0"/>
              </a:rPr>
              <a:t>Toronto and Region Conservation Authority</a:t>
            </a:r>
          </a:p>
        </p:txBody>
      </p:sp>
      <p:sp>
        <p:nvSpPr>
          <p:cNvPr id="3" name="Slide Number Placeholder 2">
            <a:extLst>
              <a:ext uri="{FF2B5EF4-FFF2-40B4-BE49-F238E27FC236}">
                <a16:creationId xmlns:a16="http://schemas.microsoft.com/office/drawing/2014/main" id="{8B0483CB-B25F-DBAA-8824-3AD033686BBE}"/>
              </a:ext>
            </a:extLst>
          </p:cNvPr>
          <p:cNvSpPr>
            <a:spLocks noGrp="1"/>
          </p:cNvSpPr>
          <p:nvPr>
            <p:ph type="sldNum" sz="quarter" idx="4"/>
          </p:nvPr>
        </p:nvSpPr>
        <p:spPr/>
        <p:txBody>
          <a:bodyPr/>
          <a:lstStyle/>
          <a:p>
            <a:pPr defTabSz="685783">
              <a:defRPr/>
            </a:pPr>
            <a:fld id="{9561071F-2938-4A67-A218-82CF87DCAC96}" type="slidenum">
              <a:rPr lang="en-CA">
                <a:solidFill>
                  <a:prstClr val="black">
                    <a:tint val="75000"/>
                  </a:prstClr>
                </a:solidFill>
                <a:latin typeface="Arial" panose="020B0604020202020204" pitchFamily="34" charset="0"/>
                <a:cs typeface="Arial" panose="020B0604020202020204" pitchFamily="34" charset="0"/>
              </a:rPr>
              <a:pPr defTabSz="685783">
                <a:defRPr/>
              </a:pPr>
              <a:t>53</a:t>
            </a:fld>
            <a:endParaRPr lang="en-CA" dirty="0">
              <a:solidFill>
                <a:prstClr val="black">
                  <a:tint val="75000"/>
                </a:prstClr>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642B9CDA-E8BA-136D-C0C4-20C5AAEFA273}"/>
              </a:ext>
            </a:extLst>
          </p:cNvPr>
          <p:cNvSpPr txBox="1"/>
          <p:nvPr/>
        </p:nvSpPr>
        <p:spPr>
          <a:xfrm>
            <a:off x="3070940" y="2255543"/>
            <a:ext cx="2151431" cy="300082"/>
          </a:xfrm>
          <a:prstGeom prst="rect">
            <a:avLst/>
          </a:prstGeom>
          <a:noFill/>
        </p:spPr>
        <p:txBody>
          <a:bodyPr wrap="square">
            <a:spAutoFit/>
          </a:bodyPr>
          <a:lstStyle/>
          <a:p>
            <a:r>
              <a:rPr lang="en-CA" sz="1350" u="sng" dirty="0">
                <a:solidFill>
                  <a:srgbClr val="000000"/>
                </a:solidFill>
                <a:latin typeface="Arial" panose="020B0604020202020204" pitchFamily="34" charset="0"/>
                <a:ea typeface="Aptos" panose="020B0004020202020204" pitchFamily="34" charset="0"/>
                <a:cs typeface="Arial" panose="020B0604020202020204" pitchFamily="34" charset="0"/>
              </a:rPr>
              <a:t>trca.ca/defining-flood-risk</a:t>
            </a:r>
            <a:endParaRPr lang="en-CA" sz="1350" dirty="0">
              <a:latin typeface="Arial" panose="020B0604020202020204" pitchFamily="34" charset="0"/>
              <a:ea typeface="Aptos" panose="020B00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B5416A65-B5D5-7B94-9471-6B3CC86393A9}"/>
              </a:ext>
            </a:extLst>
          </p:cNvPr>
          <p:cNvSpPr txBox="1"/>
          <p:nvPr/>
        </p:nvSpPr>
        <p:spPr>
          <a:xfrm>
            <a:off x="355904" y="2267086"/>
            <a:ext cx="2715036" cy="276999"/>
          </a:xfrm>
          <a:prstGeom prst="rect">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CA" sz="1200" dirty="0">
                <a:latin typeface="Arial" panose="020B0604020202020204" pitchFamily="34" charset="0"/>
                <a:cs typeface="Arial" panose="020B0604020202020204" pitchFamily="34" charset="0"/>
              </a:rPr>
              <a:t>Type this URL in your web browser: </a:t>
            </a:r>
          </a:p>
        </p:txBody>
      </p:sp>
      <p:pic>
        <p:nvPicPr>
          <p:cNvPr id="25" name="Picture 24">
            <a:extLst>
              <a:ext uri="{FF2B5EF4-FFF2-40B4-BE49-F238E27FC236}">
                <a16:creationId xmlns:a16="http://schemas.microsoft.com/office/drawing/2014/main" id="{6DEE6125-F758-4867-7DC5-D0E6EEA4911E}"/>
              </a:ext>
            </a:extLst>
          </p:cNvPr>
          <p:cNvPicPr>
            <a:picLocks noChangeAspect="1"/>
          </p:cNvPicPr>
          <p:nvPr/>
        </p:nvPicPr>
        <p:blipFill>
          <a:blip r:embed="rId3"/>
          <a:stretch>
            <a:fillRect/>
          </a:stretch>
        </p:blipFill>
        <p:spPr>
          <a:xfrm>
            <a:off x="2212437" y="3168465"/>
            <a:ext cx="3148184" cy="1099117"/>
          </a:xfrm>
          <a:prstGeom prst="rect">
            <a:avLst/>
          </a:prstGeom>
        </p:spPr>
      </p:pic>
      <p:sp>
        <p:nvSpPr>
          <p:cNvPr id="32" name="TextBox 31">
            <a:extLst>
              <a:ext uri="{FF2B5EF4-FFF2-40B4-BE49-F238E27FC236}">
                <a16:creationId xmlns:a16="http://schemas.microsoft.com/office/drawing/2014/main" id="{E2927972-F1B9-1421-8736-1439281C754D}"/>
              </a:ext>
            </a:extLst>
          </p:cNvPr>
          <p:cNvSpPr txBox="1"/>
          <p:nvPr/>
        </p:nvSpPr>
        <p:spPr>
          <a:xfrm>
            <a:off x="355904" y="4368531"/>
            <a:ext cx="5004717" cy="461665"/>
          </a:xfrm>
          <a:prstGeom prst="rect">
            <a:avLst/>
          </a:prstGeom>
          <a:solidFill>
            <a:srgbClr val="FFC000"/>
          </a:solidFill>
          <a:ln>
            <a:solidFill>
              <a:srgbClr val="FFC000"/>
            </a:solid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CA" sz="1200" dirty="0">
                <a:solidFill>
                  <a:schemeClr val="tx1"/>
                </a:solidFill>
                <a:latin typeface="Arial" panose="020B0604020202020204" pitchFamily="34" charset="0"/>
                <a:cs typeface="Arial" panose="020B0604020202020204" pitchFamily="34" charset="0"/>
              </a:rPr>
              <a:t>Continue to navigate down the page to view or download Flood Modelling Summary reports (Hydrology and Hydraulic) by Watershed. </a:t>
            </a:r>
          </a:p>
        </p:txBody>
      </p:sp>
      <p:pic>
        <p:nvPicPr>
          <p:cNvPr id="37" name="Picture 36">
            <a:extLst>
              <a:ext uri="{FF2B5EF4-FFF2-40B4-BE49-F238E27FC236}">
                <a16:creationId xmlns:a16="http://schemas.microsoft.com/office/drawing/2014/main" id="{79D4D3BC-E347-1384-05C1-82EF57E3531D}"/>
              </a:ext>
            </a:extLst>
          </p:cNvPr>
          <p:cNvPicPr>
            <a:picLocks noChangeAspect="1"/>
          </p:cNvPicPr>
          <p:nvPr/>
        </p:nvPicPr>
        <p:blipFill>
          <a:blip r:embed="rId4"/>
          <a:stretch>
            <a:fillRect/>
          </a:stretch>
        </p:blipFill>
        <p:spPr>
          <a:xfrm>
            <a:off x="5932695" y="3668028"/>
            <a:ext cx="2793817" cy="2125699"/>
          </a:xfrm>
          <a:prstGeom prst="rect">
            <a:avLst/>
          </a:prstGeom>
        </p:spPr>
      </p:pic>
      <p:cxnSp>
        <p:nvCxnSpPr>
          <p:cNvPr id="40" name="Straight Arrow Connector 39">
            <a:extLst>
              <a:ext uri="{FF2B5EF4-FFF2-40B4-BE49-F238E27FC236}">
                <a16:creationId xmlns:a16="http://schemas.microsoft.com/office/drawing/2014/main" id="{3815F2BA-2CB7-3CFE-CAEB-128810C1757A}"/>
              </a:ext>
            </a:extLst>
          </p:cNvPr>
          <p:cNvCxnSpPr/>
          <p:nvPr/>
        </p:nvCxnSpPr>
        <p:spPr>
          <a:xfrm>
            <a:off x="1768684" y="4090994"/>
            <a:ext cx="443753" cy="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5F31883E-E6A4-9404-F507-FD0987C1AC31}"/>
              </a:ext>
            </a:extLst>
          </p:cNvPr>
          <p:cNvSpPr txBox="1"/>
          <p:nvPr/>
        </p:nvSpPr>
        <p:spPr>
          <a:xfrm>
            <a:off x="5932694" y="2395732"/>
            <a:ext cx="2793812" cy="1338828"/>
          </a:xfrm>
          <a:prstGeom prst="rect">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900" dirty="0">
                <a:latin typeface="Arial" panose="020B0604020202020204" pitchFamily="34" charset="0"/>
                <a:cs typeface="Arial" panose="020B0604020202020204" pitchFamily="34" charset="0"/>
              </a:rPr>
              <a:t>TRCA’s Flood Plain Map Viewer presents a digital representation of the current flood plain mapping data and allows users to explore TRCA’s jurisdiction to see the flood plain in a particular area. Access to the viewer can be found at the following URL:</a:t>
            </a:r>
          </a:p>
          <a:p>
            <a:endParaRPr lang="en-US" sz="9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trca.ca/conservation/flood-risk-management/flood-plain-map-viewer/</a:t>
            </a:r>
            <a:endParaRPr lang="en-CA" sz="900"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5A19CB99-E91B-535D-46AE-C7EC48CC0BEA}"/>
              </a:ext>
            </a:extLst>
          </p:cNvPr>
          <p:cNvSpPr txBox="1"/>
          <p:nvPr/>
        </p:nvSpPr>
        <p:spPr>
          <a:xfrm>
            <a:off x="5844809" y="2058434"/>
            <a:ext cx="2881697" cy="300082"/>
          </a:xfrm>
          <a:prstGeom prst="rect">
            <a:avLst/>
          </a:prstGeom>
          <a:noFill/>
        </p:spPr>
        <p:txBody>
          <a:bodyPr wrap="square">
            <a:spAutoFit/>
          </a:bodyPr>
          <a:lstStyle/>
          <a:p>
            <a:r>
              <a:rPr lang="en-US" sz="1350" b="1" dirty="0">
                <a:solidFill>
                  <a:schemeClr val="bg1"/>
                </a:solidFill>
                <a:latin typeface="Arial" panose="020B0604020202020204" pitchFamily="34" charset="0"/>
                <a:cs typeface="Arial" panose="020B0604020202020204" pitchFamily="34" charset="0"/>
              </a:rPr>
              <a:t>TRCA’s Flood Plain Map Viewer </a:t>
            </a:r>
            <a:endParaRPr lang="en-CA" sz="1350" b="1" dirty="0">
              <a:solidFill>
                <a:schemeClr val="bg1"/>
              </a:solidFill>
              <a:latin typeface="Arial" panose="020B0604020202020204" pitchFamily="34" charset="0"/>
              <a:cs typeface="Arial" panose="020B0604020202020204" pitchFamily="34" charset="0"/>
            </a:endParaRPr>
          </a:p>
        </p:txBody>
      </p:sp>
      <p:cxnSp>
        <p:nvCxnSpPr>
          <p:cNvPr id="54" name="Straight Connector 53">
            <a:extLst>
              <a:ext uri="{FF2B5EF4-FFF2-40B4-BE49-F238E27FC236}">
                <a16:creationId xmlns:a16="http://schemas.microsoft.com/office/drawing/2014/main" id="{E8FD0CFE-112F-7CCA-5339-843870B08C28}"/>
              </a:ext>
            </a:extLst>
          </p:cNvPr>
          <p:cNvCxnSpPr>
            <a:cxnSpLocks/>
          </p:cNvCxnSpPr>
          <p:nvPr/>
        </p:nvCxnSpPr>
        <p:spPr>
          <a:xfrm flipH="1" flipV="1">
            <a:off x="1754360" y="2826922"/>
            <a:ext cx="14324" cy="126407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22F1404-3386-29E3-96D2-2CA661264DD1}"/>
              </a:ext>
            </a:extLst>
          </p:cNvPr>
          <p:cNvSpPr txBox="1"/>
          <p:nvPr/>
        </p:nvSpPr>
        <p:spPr>
          <a:xfrm>
            <a:off x="355904" y="2709270"/>
            <a:ext cx="2715036" cy="461665"/>
          </a:xfrm>
          <a:prstGeom prst="rect">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CA" sz="1200" dirty="0">
                <a:latin typeface="Arial" panose="020B0604020202020204" pitchFamily="34" charset="0"/>
                <a:cs typeface="Arial" panose="020B0604020202020204" pitchFamily="34" charset="0"/>
              </a:rPr>
              <a:t>Navigate down the page to the modelling references section: </a:t>
            </a:r>
          </a:p>
        </p:txBody>
      </p:sp>
      <p:pic>
        <p:nvPicPr>
          <p:cNvPr id="64" name="Picture 63">
            <a:extLst>
              <a:ext uri="{FF2B5EF4-FFF2-40B4-BE49-F238E27FC236}">
                <a16:creationId xmlns:a16="http://schemas.microsoft.com/office/drawing/2014/main" id="{1D6C2394-14C9-6CE9-62AD-C23973EA5951}"/>
              </a:ext>
            </a:extLst>
          </p:cNvPr>
          <p:cNvPicPr>
            <a:picLocks noChangeAspect="1"/>
          </p:cNvPicPr>
          <p:nvPr/>
        </p:nvPicPr>
        <p:blipFill>
          <a:blip r:embed="rId5"/>
          <a:srcRect b="82926"/>
          <a:stretch/>
        </p:blipFill>
        <p:spPr>
          <a:xfrm>
            <a:off x="1457948" y="4875541"/>
            <a:ext cx="3081981" cy="235779"/>
          </a:xfrm>
          <a:prstGeom prst="rect">
            <a:avLst/>
          </a:prstGeom>
        </p:spPr>
      </p:pic>
      <p:pic>
        <p:nvPicPr>
          <p:cNvPr id="65" name="Picture 64">
            <a:extLst>
              <a:ext uri="{FF2B5EF4-FFF2-40B4-BE49-F238E27FC236}">
                <a16:creationId xmlns:a16="http://schemas.microsoft.com/office/drawing/2014/main" id="{65E50A92-D207-2499-6A37-DEBF83B44A56}"/>
              </a:ext>
            </a:extLst>
          </p:cNvPr>
          <p:cNvPicPr>
            <a:picLocks noChangeAspect="1"/>
          </p:cNvPicPr>
          <p:nvPr/>
        </p:nvPicPr>
        <p:blipFill>
          <a:blip r:embed="rId5"/>
          <a:srcRect t="56299"/>
          <a:stretch/>
        </p:blipFill>
        <p:spPr>
          <a:xfrm>
            <a:off x="1457948" y="5130229"/>
            <a:ext cx="3081981" cy="603467"/>
          </a:xfrm>
          <a:prstGeom prst="rect">
            <a:avLst/>
          </a:prstGeom>
        </p:spPr>
      </p:pic>
      <p:cxnSp>
        <p:nvCxnSpPr>
          <p:cNvPr id="66" name="Straight Arrow Connector 65">
            <a:extLst>
              <a:ext uri="{FF2B5EF4-FFF2-40B4-BE49-F238E27FC236}">
                <a16:creationId xmlns:a16="http://schemas.microsoft.com/office/drawing/2014/main" id="{9D74E174-76C6-87AF-400A-EA62AA70B03A}"/>
              </a:ext>
            </a:extLst>
          </p:cNvPr>
          <p:cNvCxnSpPr>
            <a:cxnSpLocks/>
          </p:cNvCxnSpPr>
          <p:nvPr/>
        </p:nvCxnSpPr>
        <p:spPr>
          <a:xfrm flipH="1">
            <a:off x="4226243" y="5276400"/>
            <a:ext cx="597809"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22E9B3A-FF08-3A4B-9979-AFAEEF3831AF}"/>
              </a:ext>
            </a:extLst>
          </p:cNvPr>
          <p:cNvCxnSpPr>
            <a:cxnSpLocks/>
          </p:cNvCxnSpPr>
          <p:nvPr/>
        </p:nvCxnSpPr>
        <p:spPr>
          <a:xfrm flipV="1">
            <a:off x="4824052" y="4637736"/>
            <a:ext cx="0" cy="638664"/>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24F564F4-FC5D-D1AD-D133-B37F1279BBEB}"/>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Where to find TRCA’s Flood Plain Maps</a:t>
            </a:r>
            <a:endParaRPr lang="en-CA" dirty="0"/>
          </a:p>
        </p:txBody>
      </p:sp>
    </p:spTree>
    <p:extLst>
      <p:ext uri="{BB962C8B-B14F-4D97-AF65-F5344CB8AC3E}">
        <p14:creationId xmlns:p14="http://schemas.microsoft.com/office/powerpoint/2010/main" val="27327109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3925-5344-95BC-E76D-FC4E154B0BE5}"/>
              </a:ext>
            </a:extLst>
          </p:cNvPr>
          <p:cNvSpPr>
            <a:spLocks noGrp="1"/>
          </p:cNvSpPr>
          <p:nvPr>
            <p:ph type="ctrTitle"/>
          </p:nvPr>
        </p:nvSpPr>
        <p:spPr>
          <a:xfrm>
            <a:off x="889000" y="1340768"/>
            <a:ext cx="7366000" cy="635000"/>
          </a:xfrm>
        </p:spPr>
        <p:txBody>
          <a:bodyPr>
            <a:noAutofit/>
          </a:bodyPr>
          <a:lstStyle/>
          <a:p>
            <a:pPr algn="ctr"/>
            <a:r>
              <a:rPr lang="en-US" sz="3200" dirty="0"/>
              <a:t>Tyndall Seniors Village</a:t>
            </a:r>
            <a:br>
              <a:rPr lang="en-US" sz="3200" dirty="0"/>
            </a:br>
            <a:r>
              <a:rPr lang="en-US" sz="3200" dirty="0"/>
              <a:t>1060 Eglinton Ave E Mississauga</a:t>
            </a:r>
            <a:br>
              <a:rPr lang="en-US" sz="3200" dirty="0"/>
            </a:br>
            <a:r>
              <a:rPr lang="en-US" sz="2400" b="0" i="1" dirty="0"/>
              <a:t>Flood July 16, 2024</a:t>
            </a:r>
            <a:br>
              <a:rPr lang="en-US" sz="2400" b="0" i="1" dirty="0"/>
            </a:br>
            <a:r>
              <a:rPr lang="en-US" sz="2400" b="0" i="1" dirty="0"/>
              <a:t>Flood August 17, 2024</a:t>
            </a:r>
            <a:br>
              <a:rPr lang="en-US" dirty="0"/>
            </a:br>
            <a:endParaRPr lang="en-CA" dirty="0"/>
          </a:p>
        </p:txBody>
      </p:sp>
      <p:sp>
        <p:nvSpPr>
          <p:cNvPr id="3" name="Subtitle 2">
            <a:extLst>
              <a:ext uri="{FF2B5EF4-FFF2-40B4-BE49-F238E27FC236}">
                <a16:creationId xmlns:a16="http://schemas.microsoft.com/office/drawing/2014/main" id="{A24AC6AF-364E-FAA7-FFF5-FFA2838383E6}"/>
              </a:ext>
            </a:extLst>
          </p:cNvPr>
          <p:cNvSpPr>
            <a:spLocks noGrp="1"/>
          </p:cNvSpPr>
          <p:nvPr>
            <p:ph type="subTitle" idx="1"/>
          </p:nvPr>
        </p:nvSpPr>
        <p:spPr>
          <a:xfrm>
            <a:off x="865740" y="4012106"/>
            <a:ext cx="7366000" cy="3222104"/>
          </a:xfrm>
        </p:spPr>
        <p:txBody>
          <a:bodyPr>
            <a:normAutofit/>
          </a:bodyPr>
          <a:lstStyle/>
          <a:p>
            <a:r>
              <a:rPr lang="en-US" dirty="0"/>
              <a:t>Shirley Thomas-Weir, CEO-Sharon Village Care Homes</a:t>
            </a:r>
          </a:p>
          <a:p>
            <a:r>
              <a:rPr lang="en-US" dirty="0"/>
              <a:t>sthomasweir@svch.ca</a:t>
            </a:r>
            <a:endParaRPr lang="en-CA" dirty="0"/>
          </a:p>
        </p:txBody>
      </p:sp>
    </p:spTree>
    <p:extLst>
      <p:ext uri="{BB962C8B-B14F-4D97-AF65-F5344CB8AC3E}">
        <p14:creationId xmlns:p14="http://schemas.microsoft.com/office/powerpoint/2010/main" val="20987743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0A512D61-DC88-43EA-A21C-0B156446C283" descr="IMG_5678.jpg">
            <a:extLst>
              <a:ext uri="{FF2B5EF4-FFF2-40B4-BE49-F238E27FC236}">
                <a16:creationId xmlns:a16="http://schemas.microsoft.com/office/drawing/2014/main" id="{C5DD3B4E-4BF9-39FE-D51D-355DEE6040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024" y="857250"/>
            <a:ext cx="8498789" cy="503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0264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AA9A9E2B-BDAA-44A5-BB6E-C8DACAFA062E" descr="IMG_4363.jpg">
            <a:extLst>
              <a:ext uri="{FF2B5EF4-FFF2-40B4-BE49-F238E27FC236}">
                <a16:creationId xmlns:a16="http://schemas.microsoft.com/office/drawing/2014/main" id="{8331FE13-732F-AD47-A84E-22E6F42ED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9769" y="-8512969"/>
            <a:ext cx="21602700" cy="288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90652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799316D5-F444-4969-B2F7-53A46C07FFEE" descr="View recent photos.jpeg">
            <a:extLst>
              <a:ext uri="{FF2B5EF4-FFF2-40B4-BE49-F238E27FC236}">
                <a16:creationId xmlns:a16="http://schemas.microsoft.com/office/drawing/2014/main" id="{698B548F-1DFB-7625-50C5-861E4DB1C7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357" y="-1196579"/>
            <a:ext cx="5691188" cy="1233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08313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2EC421A4-3EDB-422C-829B-4048F6D18067" descr="View recent photos.jpeg">
            <a:extLst>
              <a:ext uri="{FF2B5EF4-FFF2-40B4-BE49-F238E27FC236}">
                <a16:creationId xmlns:a16="http://schemas.microsoft.com/office/drawing/2014/main" id="{FB072C01-C826-A7E9-CB61-86DD827F97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33" b="13779"/>
          <a:stretch/>
        </p:blipFill>
        <p:spPr bwMode="auto">
          <a:xfrm>
            <a:off x="-1526382" y="-2043608"/>
            <a:ext cx="9177338" cy="1512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56213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3EFB20-1E58-72B0-4CCA-3690A76381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489186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123" y="666017"/>
            <a:ext cx="8347075" cy="746759"/>
          </a:xfrm>
        </p:spPr>
        <p:txBody>
          <a:bodyPr>
            <a:normAutofit/>
          </a:bodyPr>
          <a:lstStyle/>
          <a:p>
            <a:r>
              <a:rPr lang="en-US" sz="3200" dirty="0">
                <a:latin typeface="Gotham Book" pitchFamily="50" charset="0"/>
                <a:cs typeface="Gotham Book" pitchFamily="50" charset="0"/>
              </a:rPr>
              <a:t>Dixie-Dundas Flood Project</a:t>
            </a:r>
            <a:endParaRPr lang="en-CA" sz="3200" dirty="0">
              <a:latin typeface="Gotham Book" pitchFamily="50" charset="0"/>
              <a:cs typeface="Gotham Book" pitchFamily="50" charset="0"/>
            </a:endParaRPr>
          </a:p>
        </p:txBody>
      </p:sp>
      <p:sp>
        <p:nvSpPr>
          <p:cNvPr id="5" name="Slide Number Placeholder 4"/>
          <p:cNvSpPr>
            <a:spLocks noGrp="1"/>
          </p:cNvSpPr>
          <p:nvPr>
            <p:ph type="sldNum" sz="quarter" idx="12"/>
          </p:nvPr>
        </p:nvSpPr>
        <p:spPr/>
        <p:txBody>
          <a:bodyPr/>
          <a:lstStyle/>
          <a:p>
            <a:fld id="{8F4C0E26-D505-9941-A041-0EC9DF762489}" type="slidenum">
              <a:rPr lang="en-US" smtClean="0"/>
              <a:t>6</a:t>
            </a:fld>
            <a:endParaRPr lang="en-US" dirty="0"/>
          </a:p>
        </p:txBody>
      </p:sp>
      <p:sp>
        <p:nvSpPr>
          <p:cNvPr id="7" name="Content Placeholder 2">
            <a:extLst>
              <a:ext uri="{FF2B5EF4-FFF2-40B4-BE49-F238E27FC236}">
                <a16:creationId xmlns:a16="http://schemas.microsoft.com/office/drawing/2014/main" id="{B6629F3C-0240-4AC2-B914-6DFC33B85C4C}"/>
              </a:ext>
            </a:extLst>
          </p:cNvPr>
          <p:cNvSpPr txBox="1">
            <a:spLocks/>
          </p:cNvSpPr>
          <p:nvPr/>
        </p:nvSpPr>
        <p:spPr>
          <a:xfrm>
            <a:off x="206165" y="1271826"/>
            <a:ext cx="4762434" cy="3309302"/>
          </a:xfrm>
          <a:prstGeom prst="rect">
            <a:avLst/>
          </a:prstGeom>
        </p:spPr>
        <p:txBody>
          <a:bodyPr vert="horz" lIns="91440" tIns="45720" rIns="91440" bIns="45720" rtlCol="0">
            <a:noAutofit/>
          </a:bodyPr>
          <a:lstStyle>
            <a:lvl1pPr marL="342891" indent="-342891" algn="l" defTabSz="914377" rtl="0" eaLnBrk="1" latinLnBrk="0" hangingPunct="1">
              <a:spcBef>
                <a:spcPct val="20000"/>
              </a:spcBef>
              <a:buClr>
                <a:srgbClr val="00AEEF"/>
              </a:buClr>
              <a:buFont typeface="Arial" panose="020B0604020202020204" pitchFamily="34" charset="0"/>
              <a:buChar char="•"/>
              <a:defRPr sz="24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1pPr>
            <a:lvl2pPr marL="722295" indent="-366704" algn="l" defTabSz="914377" rtl="0" eaLnBrk="1" latinLnBrk="0" hangingPunct="1">
              <a:spcBef>
                <a:spcPct val="20000"/>
              </a:spcBef>
              <a:buClr>
                <a:srgbClr val="00AEEF"/>
              </a:buClr>
              <a:buFont typeface="Arial" panose="020B0604020202020204" pitchFamily="34" charset="0"/>
              <a:buChar char="–"/>
              <a:defRPr sz="24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2pPr>
            <a:lvl3pPr marL="1077886" indent="-355591" algn="l" defTabSz="914377" rtl="0" eaLnBrk="1" latinLnBrk="0" hangingPunct="1">
              <a:spcBef>
                <a:spcPct val="20000"/>
              </a:spcBef>
              <a:buClr>
                <a:srgbClr val="00AEEF"/>
              </a:buClr>
              <a:buFont typeface="Arial" panose="020B0604020202020204" pitchFamily="34" charset="0"/>
              <a:buChar char="•"/>
              <a:defRPr sz="22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3pPr>
            <a:lvl4pPr marL="1433477" indent="-355591" algn="l" defTabSz="914377" rtl="0" eaLnBrk="1" latinLnBrk="0" hangingPunct="1">
              <a:spcBef>
                <a:spcPct val="20000"/>
              </a:spcBef>
              <a:buClr>
                <a:srgbClr val="00AEEF"/>
              </a:buClr>
              <a:buFont typeface="Arial" panose="020B0604020202020204" pitchFamily="34" charset="0"/>
              <a:buChar char="–"/>
              <a:defRPr sz="20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4pPr>
            <a:lvl5pPr marL="1790655" indent="-357179" algn="l" defTabSz="914377" rtl="0" eaLnBrk="1" latinLnBrk="0" hangingPunct="1">
              <a:spcBef>
                <a:spcPct val="20000"/>
              </a:spcBef>
              <a:buClr>
                <a:srgbClr val="00AEEF"/>
              </a:buClr>
              <a:buFont typeface="Arial" panose="020B0604020202020204" pitchFamily="34" charset="0"/>
              <a:buChar char="»"/>
              <a:defRPr sz="20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l">
              <a:buNone/>
            </a:pPr>
            <a:r>
              <a:rPr lang="en-US" sz="1800" b="1" i="0" u="none" strike="noStrike" baseline="0" dirty="0">
                <a:latin typeface="Arial" panose="020B0604020202020204" pitchFamily="34" charset="0"/>
              </a:rPr>
              <a:t>Project Overview</a:t>
            </a:r>
          </a:p>
          <a:p>
            <a:pPr marL="0" indent="0" algn="l">
              <a:buNone/>
            </a:pPr>
            <a:r>
              <a:rPr lang="en-US" sz="1800" b="0" i="0" u="none" strike="noStrike" baseline="0" dirty="0">
                <a:latin typeface="ArialMT"/>
              </a:rPr>
              <a:t>• City-led study that i</a:t>
            </a:r>
            <a:r>
              <a:rPr lang="en-US" sz="1800" dirty="0">
                <a:latin typeface="Arial" panose="020B0604020202020204" pitchFamily="34" charset="0"/>
              </a:rPr>
              <a:t>dentified solutions to address flooding from Little Etobicoke Creek to protect existing residences and businesses as well as enable future growth</a:t>
            </a:r>
            <a:endParaRPr lang="en-US" sz="1800" b="0" i="0" u="none" strike="noStrike" baseline="0" dirty="0">
              <a:latin typeface="Arial" panose="020B0604020202020204" pitchFamily="34" charset="0"/>
            </a:endParaRPr>
          </a:p>
          <a:p>
            <a:pPr marL="0" indent="0">
              <a:buNone/>
            </a:pPr>
            <a:r>
              <a:rPr lang="en-US" sz="1800" b="0" i="0" u="none" strike="noStrike" baseline="0" dirty="0">
                <a:latin typeface="ArialMT"/>
              </a:rPr>
              <a:t>• </a:t>
            </a:r>
            <a:r>
              <a:rPr lang="en-US" sz="1800" dirty="0">
                <a:latin typeface="Arial" panose="020B0604020202020204" pitchFamily="34" charset="0"/>
              </a:rPr>
              <a:t>Followed a Schedule ‘C’ Environmental Assessment (EA) process that included public consultation and Public Information Centre’s</a:t>
            </a:r>
            <a:endParaRPr lang="en-US" sz="1800" b="0" i="0" u="none" strike="noStrike" baseline="0" dirty="0">
              <a:latin typeface="ArialMT"/>
            </a:endParaRPr>
          </a:p>
          <a:p>
            <a:pPr marL="0" indent="0" algn="l">
              <a:buNone/>
            </a:pPr>
            <a:r>
              <a:rPr lang="en-US" sz="1800" b="0" i="0" u="none" strike="noStrike" baseline="0" dirty="0">
                <a:latin typeface="ArialMT"/>
              </a:rPr>
              <a:t>• </a:t>
            </a:r>
            <a:r>
              <a:rPr lang="en-US" sz="1800" dirty="0">
                <a:latin typeface="ArialMT"/>
              </a:rPr>
              <a:t>In spring 2024, t</a:t>
            </a:r>
            <a:r>
              <a:rPr lang="en-US" sz="1800" b="0" i="0" u="none" strike="noStrike" baseline="0" dirty="0">
                <a:latin typeface="Arial" panose="020B0604020202020204" pitchFamily="34" charset="0"/>
              </a:rPr>
              <a:t>he City completed </a:t>
            </a:r>
            <a:r>
              <a:rPr lang="en-US" sz="1800" dirty="0">
                <a:latin typeface="Arial" panose="020B0604020202020204" pitchFamily="34" charset="0"/>
              </a:rPr>
              <a:t>the </a:t>
            </a:r>
            <a:r>
              <a:rPr lang="en-US" sz="1800" b="0" i="0" u="none" strike="noStrike" baseline="0" dirty="0">
                <a:latin typeface="Arial" panose="020B0604020202020204" pitchFamily="34" charset="0"/>
              </a:rPr>
              <a:t>study which identified several improvements </a:t>
            </a:r>
            <a:r>
              <a:rPr lang="en-US" sz="1800" dirty="0">
                <a:latin typeface="Arial" panose="020B0604020202020204" pitchFamily="34" charset="0"/>
              </a:rPr>
              <a:t>for future design and implementation as part of a comprehensive flood mitigation solution</a:t>
            </a:r>
            <a:endParaRPr lang="en-US" sz="1800" b="0" i="0" u="none" strike="noStrike" baseline="0" dirty="0">
              <a:latin typeface="Arial" panose="020B0604020202020204" pitchFamily="34" charset="0"/>
            </a:endParaRPr>
          </a:p>
          <a:p>
            <a:pPr marL="0" indent="0" algn="l">
              <a:buNone/>
            </a:pPr>
            <a:r>
              <a:rPr lang="en-US" sz="1800" b="0" i="0" u="none" strike="noStrike" baseline="0" dirty="0">
                <a:latin typeface="ArialMT"/>
              </a:rPr>
              <a:t>• </a:t>
            </a:r>
            <a:r>
              <a:rPr lang="en-US" sz="1800" dirty="0">
                <a:latin typeface="Arial" panose="020B0604020202020204" pitchFamily="34" charset="0"/>
              </a:rPr>
              <a:t>These improvements, once implemented, are expected to contain the spill and reduce or eliminate flooding</a:t>
            </a:r>
            <a:endParaRPr lang="en-US" sz="1800" dirty="0"/>
          </a:p>
        </p:txBody>
      </p:sp>
      <p:pic>
        <p:nvPicPr>
          <p:cNvPr id="6" name="Picture 5">
            <a:extLst>
              <a:ext uri="{FF2B5EF4-FFF2-40B4-BE49-F238E27FC236}">
                <a16:creationId xmlns:a16="http://schemas.microsoft.com/office/drawing/2014/main" id="{4F10E350-9140-D99B-C52A-AB713215EED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968599" y="1628800"/>
            <a:ext cx="4037987" cy="3888434"/>
          </a:xfrm>
          <a:prstGeom prst="rect">
            <a:avLst/>
          </a:prstGeom>
        </p:spPr>
      </p:pic>
    </p:spTree>
    <p:extLst>
      <p:ext uri="{BB962C8B-B14F-4D97-AF65-F5344CB8AC3E}">
        <p14:creationId xmlns:p14="http://schemas.microsoft.com/office/powerpoint/2010/main" val="3849187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642BC-CC31-1F05-2315-FCA3BCD20793}"/>
              </a:ext>
            </a:extLst>
          </p:cNvPr>
          <p:cNvSpPr>
            <a:spLocks noGrp="1"/>
          </p:cNvSpPr>
          <p:nvPr>
            <p:ph type="ctrTitle"/>
          </p:nvPr>
        </p:nvSpPr>
        <p:spPr>
          <a:xfrm>
            <a:off x="2540000" y="2793380"/>
            <a:ext cx="4064000" cy="1143000"/>
          </a:xfrm>
        </p:spPr>
        <p:txBody>
          <a:bodyPr>
            <a:normAutofit/>
          </a:bodyPr>
          <a:lstStyle/>
          <a:p>
            <a:pPr algn="ctr"/>
            <a:r>
              <a:rPr lang="en-US" sz="6000" dirty="0"/>
              <a:t>Q/A’s</a:t>
            </a:r>
          </a:p>
        </p:txBody>
      </p:sp>
    </p:spTree>
    <p:extLst>
      <p:ext uri="{BB962C8B-B14F-4D97-AF65-F5344CB8AC3E}">
        <p14:creationId xmlns:p14="http://schemas.microsoft.com/office/powerpoint/2010/main" val="24736412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FC81D-A697-7C2D-438D-98BF8C856089}"/>
              </a:ext>
            </a:extLst>
          </p:cNvPr>
          <p:cNvSpPr>
            <a:spLocks noGrp="1"/>
          </p:cNvSpPr>
          <p:nvPr>
            <p:ph type="title"/>
          </p:nvPr>
        </p:nvSpPr>
        <p:spPr>
          <a:xfrm>
            <a:off x="889000" y="726156"/>
            <a:ext cx="7366000" cy="635000"/>
          </a:xfrm>
        </p:spPr>
        <p:txBody>
          <a:bodyPr/>
          <a:lstStyle/>
          <a:p>
            <a:pPr algn="ctr"/>
            <a:r>
              <a:rPr lang="en-US" sz="5400" dirty="0"/>
              <a:t>Contacts</a:t>
            </a:r>
            <a:endParaRPr lang="en-US" sz="6000" dirty="0"/>
          </a:p>
        </p:txBody>
      </p:sp>
      <p:sp>
        <p:nvSpPr>
          <p:cNvPr id="4" name="Slide Number Placeholder 3">
            <a:extLst>
              <a:ext uri="{FF2B5EF4-FFF2-40B4-BE49-F238E27FC236}">
                <a16:creationId xmlns:a16="http://schemas.microsoft.com/office/drawing/2014/main" id="{9BF88211-F8AC-057B-D506-FC3D641DFD6B}"/>
              </a:ext>
            </a:extLst>
          </p:cNvPr>
          <p:cNvSpPr>
            <a:spLocks noGrp="1"/>
          </p:cNvSpPr>
          <p:nvPr>
            <p:ph type="sldNum" sz="quarter" idx="12"/>
          </p:nvPr>
        </p:nvSpPr>
        <p:spPr/>
        <p:txBody>
          <a:bodyPr/>
          <a:lstStyle/>
          <a:p>
            <a:fld id="{8F4C0E26-D505-9941-A041-0EC9DF762489}" type="slidenum">
              <a:rPr lang="en-US" smtClean="0"/>
              <a:t>61</a:t>
            </a:fld>
            <a:endParaRPr lang="en-US" dirty="0"/>
          </a:p>
        </p:txBody>
      </p:sp>
      <p:sp>
        <p:nvSpPr>
          <p:cNvPr id="5" name="Content Placeholder 2">
            <a:extLst>
              <a:ext uri="{FF2B5EF4-FFF2-40B4-BE49-F238E27FC236}">
                <a16:creationId xmlns:a16="http://schemas.microsoft.com/office/drawing/2014/main" id="{4344B081-04D3-1CA0-1E2C-EFC307D12DF3}"/>
              </a:ext>
            </a:extLst>
          </p:cNvPr>
          <p:cNvSpPr txBox="1">
            <a:spLocks/>
          </p:cNvSpPr>
          <p:nvPr/>
        </p:nvSpPr>
        <p:spPr>
          <a:xfrm>
            <a:off x="395536" y="1575390"/>
            <a:ext cx="10515600" cy="4534976"/>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4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a:buNone/>
            </a:pPr>
            <a:endParaRPr lang="en-US" sz="1400" b="1" dirty="0">
              <a:latin typeface="Arial" panose="020B0604020202020204" pitchFamily="34" charset="0"/>
              <a:cs typeface="Arial" panose="020B0604020202020204" pitchFamily="34" charset="0"/>
            </a:endParaRPr>
          </a:p>
          <a:p>
            <a:pPr marL="0" indent="0">
              <a:spcBef>
                <a:spcPts val="0"/>
              </a:spcBef>
              <a:buFont typeface="Arial"/>
              <a:buNone/>
            </a:pPr>
            <a:r>
              <a:rPr lang="en-US" sz="1200" b="1" dirty="0">
                <a:latin typeface="Arial" panose="020B0604020202020204" pitchFamily="34" charset="0"/>
                <a:cs typeface="Arial" panose="020B0604020202020204" pitchFamily="34" charset="0"/>
              </a:rPr>
              <a:t>Emma Calvert, </a:t>
            </a:r>
            <a:r>
              <a:rPr lang="en-US" sz="1200" dirty="0">
                <a:latin typeface="Arial" panose="020B0604020202020204" pitchFamily="34" charset="0"/>
                <a:cs typeface="Arial" panose="020B0604020202020204" pitchFamily="34" charset="0"/>
              </a:rPr>
              <a:t>Director of Infrastructure and Engineering </a:t>
            </a:r>
          </a:p>
          <a:p>
            <a:pPr marL="0" indent="0">
              <a:spcBef>
                <a:spcPts val="0"/>
              </a:spcBef>
              <a:buFont typeface="Arial"/>
              <a:buNone/>
            </a:pPr>
            <a:r>
              <a:rPr lang="en-US" sz="1200" dirty="0">
                <a:latin typeface="Arial" panose="020B0604020202020204" pitchFamily="34" charset="0"/>
                <a:cs typeface="Arial" panose="020B0604020202020204" pitchFamily="34" charset="0"/>
              </a:rPr>
              <a:t>Telephone: 905-615-3200 ext. 4343</a:t>
            </a:r>
          </a:p>
          <a:p>
            <a:pPr marL="0" indent="0">
              <a:spcBef>
                <a:spcPts val="0"/>
              </a:spcBef>
              <a:buFont typeface="Arial"/>
              <a:buNone/>
            </a:pPr>
            <a:r>
              <a:rPr lang="en-US" sz="1200" dirty="0">
                <a:latin typeface="Arial" panose="020B0604020202020204" pitchFamily="34" charset="0"/>
                <a:cs typeface="Arial" panose="020B0604020202020204" pitchFamily="34" charset="0"/>
              </a:rPr>
              <a:t>Email: emma.calvert@mississauga.ca</a:t>
            </a:r>
          </a:p>
          <a:p>
            <a:pPr marL="0" indent="0">
              <a:spcBef>
                <a:spcPts val="0"/>
              </a:spcBef>
              <a:buFont typeface="Arial"/>
              <a:buNone/>
            </a:pPr>
            <a:endParaRPr lang="en-US" sz="1200" b="1" dirty="0">
              <a:latin typeface="Arial" panose="020B0604020202020204" pitchFamily="34" charset="0"/>
              <a:cs typeface="Arial" panose="020B0604020202020204" pitchFamily="34" charset="0"/>
            </a:endParaRPr>
          </a:p>
          <a:p>
            <a:pPr marL="0" indent="0">
              <a:spcBef>
                <a:spcPts val="0"/>
              </a:spcBef>
              <a:buFont typeface="Arial"/>
              <a:buNone/>
            </a:pPr>
            <a:r>
              <a:rPr lang="en-US" sz="1200" b="1" dirty="0">
                <a:latin typeface="Arial" panose="020B0604020202020204" pitchFamily="34" charset="0"/>
                <a:cs typeface="Arial" panose="020B0604020202020204" pitchFamily="34" charset="0"/>
              </a:rPr>
              <a:t>Anthony Parente, </a:t>
            </a:r>
            <a:r>
              <a:rPr lang="en-US" sz="1200" dirty="0">
                <a:latin typeface="Arial" panose="020B0604020202020204" pitchFamily="34" charset="0"/>
                <a:cs typeface="Arial" panose="020B0604020202020204" pitchFamily="34" charset="0"/>
              </a:rPr>
              <a:t>General Manager, Water/Wastewater, Region of Peel</a:t>
            </a:r>
          </a:p>
          <a:p>
            <a:pPr marL="0" indent="0">
              <a:spcBef>
                <a:spcPts val="0"/>
              </a:spcBef>
              <a:buFont typeface="Arial"/>
              <a:buNone/>
            </a:pPr>
            <a:r>
              <a:rPr lang="en-US" sz="1200" dirty="0">
                <a:latin typeface="Arial" panose="020B0604020202020204" pitchFamily="34" charset="0"/>
                <a:cs typeface="Arial" panose="020B0604020202020204" pitchFamily="34" charset="0"/>
              </a:rPr>
              <a:t>Telephone:416-577-0597</a:t>
            </a:r>
          </a:p>
          <a:p>
            <a:pPr marL="0" indent="0">
              <a:spcBef>
                <a:spcPts val="0"/>
              </a:spcBef>
              <a:buFont typeface="Arial"/>
              <a:buNone/>
            </a:pPr>
            <a:r>
              <a:rPr lang="en-US" sz="1200" dirty="0">
                <a:latin typeface="Arial" panose="020B0604020202020204" pitchFamily="34" charset="0"/>
                <a:cs typeface="Arial" panose="020B0604020202020204" pitchFamily="34" charset="0"/>
              </a:rPr>
              <a:t>Email: Anthony.parente@peelregion.ca</a:t>
            </a:r>
          </a:p>
          <a:p>
            <a:pPr marL="0" indent="0">
              <a:spcBef>
                <a:spcPts val="0"/>
              </a:spcBef>
              <a:buFont typeface="Arial"/>
              <a:buNone/>
            </a:pPr>
            <a:endParaRPr lang="en-US" sz="1200" b="1" dirty="0">
              <a:latin typeface="Arial" panose="020B0604020202020204" pitchFamily="34" charset="0"/>
              <a:cs typeface="Arial" panose="020B0604020202020204" pitchFamily="34" charset="0"/>
            </a:endParaRPr>
          </a:p>
          <a:p>
            <a:pPr marL="0" indent="0">
              <a:spcBef>
                <a:spcPts val="0"/>
              </a:spcBef>
              <a:buFont typeface="Arial"/>
              <a:buNone/>
            </a:pPr>
            <a:r>
              <a:rPr lang="en-US" sz="1200" b="1" dirty="0">
                <a:latin typeface="Arial" panose="020B0604020202020204" pitchFamily="34" charset="0"/>
                <a:cs typeface="Arial" panose="020B0604020202020204" pitchFamily="34" charset="0"/>
              </a:rPr>
              <a:t>Dominic Reale, </a:t>
            </a:r>
            <a:r>
              <a:rPr lang="en-US" sz="1200" dirty="0">
                <a:latin typeface="Arial" panose="020B0604020202020204" pitchFamily="34" charset="0"/>
                <a:cs typeface="Arial" panose="020B0604020202020204" pitchFamily="34" charset="0"/>
              </a:rPr>
              <a:t>Manager of Operations and Tenancy Management, Peel Living, Region of Peel</a:t>
            </a:r>
          </a:p>
          <a:p>
            <a:pPr marL="0" indent="0">
              <a:spcBef>
                <a:spcPts val="0"/>
              </a:spcBef>
              <a:buFont typeface="Arial"/>
              <a:buNone/>
            </a:pPr>
            <a:r>
              <a:rPr lang="en-US" sz="1200" dirty="0">
                <a:latin typeface="Arial" panose="020B0604020202020204" pitchFamily="34" charset="0"/>
                <a:cs typeface="Arial" panose="020B0604020202020204" pitchFamily="34" charset="0"/>
              </a:rPr>
              <a:t>Telephone: 905-791-7800 ext.3514</a:t>
            </a:r>
          </a:p>
          <a:p>
            <a:pPr marL="0" indent="0">
              <a:spcBef>
                <a:spcPts val="0"/>
              </a:spcBef>
              <a:buFont typeface="Arial"/>
              <a:buNone/>
            </a:pPr>
            <a:r>
              <a:rPr lang="en-US" sz="1200" dirty="0">
                <a:latin typeface="Arial" panose="020B0604020202020204" pitchFamily="34" charset="0"/>
                <a:cs typeface="Arial" panose="020B0604020202020204" pitchFamily="34" charset="0"/>
              </a:rPr>
              <a:t>Email: dominic.reale@peelregion.ca</a:t>
            </a:r>
          </a:p>
          <a:p>
            <a:pPr marL="0" indent="0">
              <a:spcBef>
                <a:spcPts val="0"/>
              </a:spcBef>
              <a:buFont typeface="Arial"/>
              <a:buNone/>
            </a:pPr>
            <a:endParaRPr lang="en-US" sz="1200" dirty="0">
              <a:latin typeface="Arial" panose="020B0604020202020204" pitchFamily="34" charset="0"/>
              <a:cs typeface="Arial" panose="020B0604020202020204" pitchFamily="34" charset="0"/>
            </a:endParaRPr>
          </a:p>
          <a:p>
            <a:pPr marL="0" indent="0">
              <a:spcBef>
                <a:spcPts val="0"/>
              </a:spcBef>
              <a:buFont typeface="Arial"/>
              <a:buNone/>
            </a:pPr>
            <a:r>
              <a:rPr lang="en-US" sz="1200" b="1" dirty="0">
                <a:latin typeface="Arial" panose="020B0604020202020204" pitchFamily="34" charset="0"/>
                <a:cs typeface="Arial" panose="020B0604020202020204" pitchFamily="34" charset="0"/>
              </a:rPr>
              <a:t>Lauren Crawford, </a:t>
            </a:r>
            <a:r>
              <a:rPr lang="en-US" sz="1200" dirty="0">
                <a:latin typeface="Arial" panose="020B0604020202020204" pitchFamily="34" charset="0"/>
                <a:cs typeface="Arial" panose="020B0604020202020204" pitchFamily="34" charset="0"/>
              </a:rPr>
              <a:t>Director of Transportation, Region of Peel</a:t>
            </a:r>
          </a:p>
          <a:p>
            <a:pPr marL="0" indent="0">
              <a:spcBef>
                <a:spcPts val="0"/>
              </a:spcBef>
              <a:buFont typeface="Arial"/>
              <a:buNone/>
            </a:pPr>
            <a:r>
              <a:rPr lang="en-US" sz="1200" dirty="0">
                <a:latin typeface="Arial" panose="020B0604020202020204" pitchFamily="34" charset="0"/>
                <a:cs typeface="Arial" panose="020B0604020202020204" pitchFamily="34" charset="0"/>
              </a:rPr>
              <a:t>Telephone: 905-716-3613</a:t>
            </a:r>
          </a:p>
          <a:p>
            <a:pPr marL="0" indent="0">
              <a:spcBef>
                <a:spcPts val="0"/>
              </a:spcBef>
              <a:buFont typeface="Arial"/>
              <a:buNone/>
            </a:pPr>
            <a:r>
              <a:rPr lang="en-US" sz="1200" dirty="0">
                <a:latin typeface="Arial" panose="020B0604020202020204" pitchFamily="34" charset="0"/>
                <a:cs typeface="Arial" panose="020B0604020202020204" pitchFamily="34" charset="0"/>
              </a:rPr>
              <a:t>Email: lauren.crawford@peelregion.ca</a:t>
            </a:r>
          </a:p>
          <a:p>
            <a:pPr marL="0" indent="0">
              <a:spcBef>
                <a:spcPts val="0"/>
              </a:spcBef>
              <a:buFont typeface="Arial"/>
              <a:buNone/>
            </a:pPr>
            <a:endParaRPr lang="en-US" sz="1200" dirty="0">
              <a:latin typeface="Arial" panose="020B0604020202020204" pitchFamily="34" charset="0"/>
              <a:cs typeface="Arial" panose="020B0604020202020204" pitchFamily="34" charset="0"/>
            </a:endParaRPr>
          </a:p>
          <a:p>
            <a:pPr marL="0" indent="0">
              <a:spcBef>
                <a:spcPts val="0"/>
              </a:spcBef>
              <a:buFont typeface="Arial"/>
              <a:buNone/>
            </a:pPr>
            <a:r>
              <a:rPr lang="en-US" sz="1200" b="1" dirty="0">
                <a:latin typeface="Arial" panose="020B0604020202020204" pitchFamily="34" charset="0"/>
                <a:cs typeface="Arial" panose="020B0604020202020204" pitchFamily="34" charset="0"/>
              </a:rPr>
              <a:t>Nick Lorrain, </a:t>
            </a:r>
            <a:r>
              <a:rPr lang="en-US" sz="1200" dirty="0">
                <a:latin typeface="Arial" panose="020B0604020202020204" pitchFamily="34" charset="0"/>
                <a:cs typeface="Arial" panose="020B0604020202020204" pitchFamily="34" charset="0"/>
              </a:rPr>
              <a:t>Senior Manager, Flood Risk Management, Toronto and Region Conservation Authority</a:t>
            </a:r>
          </a:p>
          <a:p>
            <a:pPr marL="0" indent="0">
              <a:spcBef>
                <a:spcPts val="0"/>
              </a:spcBef>
              <a:buFont typeface="Arial"/>
              <a:buNone/>
            </a:pPr>
            <a:r>
              <a:rPr lang="en-US" sz="1200" dirty="0">
                <a:latin typeface="Arial" panose="020B0604020202020204" pitchFamily="34" charset="0"/>
                <a:cs typeface="Arial" panose="020B0604020202020204" pitchFamily="34" charset="0"/>
              </a:rPr>
              <a:t>Telephone: 437-880-2375</a:t>
            </a:r>
          </a:p>
          <a:p>
            <a:pPr marL="0" indent="0">
              <a:spcBef>
                <a:spcPts val="0"/>
              </a:spcBef>
              <a:buFont typeface="Arial"/>
              <a:buNone/>
            </a:pPr>
            <a:r>
              <a:rPr lang="en-US" sz="1200" dirty="0">
                <a:latin typeface="Arial" panose="020B0604020202020204" pitchFamily="34" charset="0"/>
                <a:cs typeface="Arial" panose="020B0604020202020204" pitchFamily="34" charset="0"/>
              </a:rPr>
              <a:t>Email: nick.lorrain@trca.ca</a:t>
            </a:r>
          </a:p>
          <a:p>
            <a:pPr marL="0" indent="0">
              <a:spcBef>
                <a:spcPts val="0"/>
              </a:spcBef>
              <a:buFont typeface="Arial"/>
              <a:buNone/>
            </a:pPr>
            <a:endParaRPr lang="en-US" sz="1200" dirty="0">
              <a:latin typeface="Arial" panose="020B0604020202020204" pitchFamily="34" charset="0"/>
              <a:cs typeface="Arial" panose="020B0604020202020204" pitchFamily="34" charset="0"/>
            </a:endParaRPr>
          </a:p>
          <a:p>
            <a:pPr marL="0" indent="0">
              <a:spcBef>
                <a:spcPts val="0"/>
              </a:spcBef>
              <a:buFont typeface="Arial"/>
              <a:buNone/>
            </a:pPr>
            <a:r>
              <a:rPr lang="en-US" sz="1200" b="1" dirty="0">
                <a:latin typeface="Arial" panose="020B0604020202020204" pitchFamily="34" charset="0"/>
                <a:cs typeface="Arial" panose="020B0604020202020204" pitchFamily="34" charset="0"/>
              </a:rPr>
              <a:t>Shirley Thomas-Weir, </a:t>
            </a:r>
            <a:r>
              <a:rPr lang="en-US" sz="1200" dirty="0">
                <a:latin typeface="Arial" panose="020B0604020202020204" pitchFamily="34" charset="0"/>
                <a:cs typeface="Arial" panose="020B0604020202020204" pitchFamily="34" charset="0"/>
              </a:rPr>
              <a:t>Chief Executive Officer, Sharon Village Care Homes</a:t>
            </a:r>
          </a:p>
          <a:p>
            <a:pPr marL="0" indent="0">
              <a:spcBef>
                <a:spcPts val="0"/>
              </a:spcBef>
              <a:buFont typeface="Arial"/>
              <a:buNone/>
            </a:pPr>
            <a:r>
              <a:rPr lang="en-US" sz="1200" dirty="0">
                <a:latin typeface="Arial" panose="020B0604020202020204" pitchFamily="34" charset="0"/>
                <a:cs typeface="Arial" panose="020B0604020202020204" pitchFamily="34" charset="0"/>
              </a:rPr>
              <a:t>Telephone: 905-975-9671</a:t>
            </a:r>
          </a:p>
          <a:p>
            <a:pPr marL="0" indent="0">
              <a:spcBef>
                <a:spcPts val="0"/>
              </a:spcBef>
              <a:buFont typeface="Arial"/>
              <a:buNone/>
            </a:pPr>
            <a:r>
              <a:rPr lang="en-US" sz="1200" dirty="0">
                <a:latin typeface="Arial" panose="020B0604020202020204" pitchFamily="34" charset="0"/>
                <a:cs typeface="Arial" panose="020B0604020202020204" pitchFamily="34" charset="0"/>
              </a:rPr>
              <a:t>Email: sthomasweir@svch.ca</a:t>
            </a:r>
          </a:p>
          <a:p>
            <a:pPr marL="0" indent="0">
              <a:spcBef>
                <a:spcPts val="0"/>
              </a:spcBef>
              <a:buFont typeface="Arial"/>
              <a:buNone/>
            </a:pPr>
            <a:endParaRPr lang="en-US" sz="1400" dirty="0">
              <a:latin typeface="Arial" panose="020B0604020202020204" pitchFamily="34" charset="0"/>
              <a:cs typeface="Arial" panose="020B0604020202020204" pitchFamily="34" charset="0"/>
            </a:endParaRPr>
          </a:p>
          <a:p>
            <a:pPr marL="0" indent="0">
              <a:spcBef>
                <a:spcPts val="0"/>
              </a:spcBef>
              <a:buFont typeface="Arial"/>
              <a:buNone/>
            </a:pPr>
            <a:endParaRPr lang="en-US" sz="1400" b="1" dirty="0">
              <a:latin typeface="Arial" panose="020B0604020202020204" pitchFamily="34" charset="0"/>
              <a:cs typeface="Arial" panose="020B0604020202020204" pitchFamily="34" charset="0"/>
            </a:endParaRPr>
          </a:p>
          <a:p>
            <a:pPr marL="0" indent="0">
              <a:spcBef>
                <a:spcPts val="0"/>
              </a:spcBef>
              <a:buFont typeface="Arial"/>
              <a:buNone/>
            </a:pPr>
            <a:endParaRPr 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33683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642BC-CC31-1F05-2315-FCA3BCD20793}"/>
              </a:ext>
            </a:extLst>
          </p:cNvPr>
          <p:cNvSpPr>
            <a:spLocks noGrp="1"/>
          </p:cNvSpPr>
          <p:nvPr>
            <p:ph type="ctrTitle"/>
          </p:nvPr>
        </p:nvSpPr>
        <p:spPr>
          <a:xfrm>
            <a:off x="-1" y="1052736"/>
            <a:ext cx="9144001" cy="1143000"/>
          </a:xfrm>
        </p:spPr>
        <p:txBody>
          <a:bodyPr>
            <a:normAutofit/>
          </a:bodyPr>
          <a:lstStyle/>
          <a:p>
            <a:pPr algn="ctr"/>
            <a:r>
              <a:rPr lang="en-US" sz="5400" dirty="0"/>
              <a:t>Thank You For Attending!</a:t>
            </a:r>
          </a:p>
        </p:txBody>
      </p:sp>
      <p:sp>
        <p:nvSpPr>
          <p:cNvPr id="4" name="TextBox 3">
            <a:extLst>
              <a:ext uri="{FF2B5EF4-FFF2-40B4-BE49-F238E27FC236}">
                <a16:creationId xmlns:a16="http://schemas.microsoft.com/office/drawing/2014/main" id="{5B781619-E1D2-12C8-8CFD-2F17441EFB7C}"/>
              </a:ext>
            </a:extLst>
          </p:cNvPr>
          <p:cNvSpPr txBox="1"/>
          <p:nvPr/>
        </p:nvSpPr>
        <p:spPr>
          <a:xfrm>
            <a:off x="789687" y="2276872"/>
            <a:ext cx="7564623" cy="3416320"/>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If I can be of assistance with municipal issues you are dealing with, my team and I are always here to help. </a:t>
            </a:r>
          </a:p>
          <a:p>
            <a:endParaRPr lang="en-US" sz="2200" dirty="0">
              <a:latin typeface="Arial" panose="020B0604020202020204" pitchFamily="34" charset="0"/>
              <a:cs typeface="Arial" panose="020B0604020202020204" pitchFamily="34" charset="0"/>
            </a:endParaRPr>
          </a:p>
          <a:p>
            <a:pPr fontAlgn="base"/>
            <a:endParaRPr lang="en-US" sz="2200" dirty="0">
              <a:latin typeface="Arial" panose="020B0604020202020204" pitchFamily="34" charset="0"/>
              <a:cs typeface="Arial" panose="020B0604020202020204" pitchFamily="34" charset="0"/>
            </a:endParaRPr>
          </a:p>
          <a:p>
            <a:pPr fontAlgn="base"/>
            <a:r>
              <a:rPr lang="en-CA" sz="2200" b="1" cap="all" dirty="0">
                <a:latin typeface="Arial" panose="020B0604020202020204" pitchFamily="34" charset="0"/>
                <a:cs typeface="Arial" panose="020B0604020202020204" pitchFamily="34" charset="0"/>
              </a:rPr>
              <a:t>CONTACT INFO</a:t>
            </a:r>
          </a:p>
          <a:p>
            <a:pPr fontAlgn="base"/>
            <a:r>
              <a:rPr lang="en-US" sz="2200" cap="all" dirty="0">
                <a:latin typeface="Arial" panose="020B0604020202020204" pitchFamily="34" charset="0"/>
                <a:cs typeface="Arial" panose="020B0604020202020204" pitchFamily="34" charset="0"/>
              </a:rPr>
              <a:t>COUNCILLOR Chris Fonseca</a:t>
            </a:r>
            <a:endParaRPr lang="en-CA" sz="2200" cap="all" dirty="0">
              <a:latin typeface="Arial" panose="020B0604020202020204" pitchFamily="34" charset="0"/>
              <a:cs typeface="Arial" panose="020B0604020202020204" pitchFamily="34" charset="0"/>
            </a:endParaRPr>
          </a:p>
          <a:p>
            <a:pPr fontAlgn="base"/>
            <a:r>
              <a:rPr lang="en-CA" sz="2200" dirty="0">
                <a:latin typeface="Arial" panose="020B0604020202020204" pitchFamily="34" charset="0"/>
                <a:cs typeface="Arial" panose="020B0604020202020204" pitchFamily="34" charset="0"/>
              </a:rPr>
              <a:t>Mississauga Civic Centre</a:t>
            </a:r>
          </a:p>
          <a:p>
            <a:pPr fontAlgn="base"/>
            <a:r>
              <a:rPr lang="en-CA" sz="2200" dirty="0">
                <a:latin typeface="Arial" panose="020B0604020202020204" pitchFamily="34" charset="0"/>
                <a:cs typeface="Arial" panose="020B0604020202020204" pitchFamily="34" charset="0"/>
              </a:rPr>
              <a:t>300 City Centre Drive, Mississauga, ON L5B 3C1</a:t>
            </a:r>
          </a:p>
          <a:p>
            <a:pPr fontAlgn="base"/>
            <a:r>
              <a:rPr lang="en-CA" sz="2200" dirty="0">
                <a:latin typeface="Arial" panose="020B0604020202020204" pitchFamily="34" charset="0"/>
                <a:cs typeface="Arial" panose="020B0604020202020204" pitchFamily="34" charset="0"/>
              </a:rPr>
              <a:t>(905) 896-5300 | chris.fonseca@mississauga.ca</a:t>
            </a:r>
          </a:p>
          <a:p>
            <a:endParaRPr lang="en-US" dirty="0">
              <a:latin typeface="Trebuchet MS (Body)"/>
            </a:endParaRPr>
          </a:p>
        </p:txBody>
      </p:sp>
    </p:spTree>
    <p:extLst>
      <p:ext uri="{BB962C8B-B14F-4D97-AF65-F5344CB8AC3E}">
        <p14:creationId xmlns:p14="http://schemas.microsoft.com/office/powerpoint/2010/main" val="1110743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123" y="666017"/>
            <a:ext cx="8347075" cy="746759"/>
          </a:xfrm>
        </p:spPr>
        <p:txBody>
          <a:bodyPr>
            <a:normAutofit/>
          </a:bodyPr>
          <a:lstStyle/>
          <a:p>
            <a:r>
              <a:rPr lang="en-US" sz="3200" dirty="0">
                <a:latin typeface="Gotham Book" pitchFamily="50" charset="0"/>
                <a:cs typeface="Gotham Book" pitchFamily="50" charset="0"/>
              </a:rPr>
              <a:t>Dixie-Dundas Flood Project</a:t>
            </a:r>
            <a:endParaRPr lang="en-CA" sz="3200" dirty="0">
              <a:latin typeface="Gotham Book" pitchFamily="50" charset="0"/>
              <a:cs typeface="Gotham Book" pitchFamily="50" charset="0"/>
            </a:endParaRPr>
          </a:p>
        </p:txBody>
      </p:sp>
      <p:sp>
        <p:nvSpPr>
          <p:cNvPr id="5" name="Slide Number Placeholder 4"/>
          <p:cNvSpPr>
            <a:spLocks noGrp="1"/>
          </p:cNvSpPr>
          <p:nvPr>
            <p:ph type="sldNum" sz="quarter" idx="12"/>
          </p:nvPr>
        </p:nvSpPr>
        <p:spPr/>
        <p:txBody>
          <a:bodyPr/>
          <a:lstStyle/>
          <a:p>
            <a:fld id="{8F4C0E26-D505-9941-A041-0EC9DF762489}" type="slidenum">
              <a:rPr lang="en-US" smtClean="0"/>
              <a:t>7</a:t>
            </a:fld>
            <a:endParaRPr lang="en-US" dirty="0"/>
          </a:p>
        </p:txBody>
      </p:sp>
      <p:sp>
        <p:nvSpPr>
          <p:cNvPr id="7" name="Content Placeholder 2">
            <a:extLst>
              <a:ext uri="{FF2B5EF4-FFF2-40B4-BE49-F238E27FC236}">
                <a16:creationId xmlns:a16="http://schemas.microsoft.com/office/drawing/2014/main" id="{B6629F3C-0240-4AC2-B914-6DFC33B85C4C}"/>
              </a:ext>
            </a:extLst>
          </p:cNvPr>
          <p:cNvSpPr txBox="1">
            <a:spLocks/>
          </p:cNvSpPr>
          <p:nvPr/>
        </p:nvSpPr>
        <p:spPr>
          <a:xfrm>
            <a:off x="206165" y="1135273"/>
            <a:ext cx="4762434" cy="3309302"/>
          </a:xfrm>
          <a:prstGeom prst="rect">
            <a:avLst/>
          </a:prstGeom>
        </p:spPr>
        <p:txBody>
          <a:bodyPr vert="horz" lIns="91440" tIns="45720" rIns="91440" bIns="45720" rtlCol="0">
            <a:noAutofit/>
          </a:bodyPr>
          <a:lstStyle>
            <a:lvl1pPr marL="342891" indent="-342891" algn="l" defTabSz="914377" rtl="0" eaLnBrk="1" latinLnBrk="0" hangingPunct="1">
              <a:spcBef>
                <a:spcPct val="20000"/>
              </a:spcBef>
              <a:buClr>
                <a:srgbClr val="00AEEF"/>
              </a:buClr>
              <a:buFont typeface="Arial" panose="020B0604020202020204" pitchFamily="34" charset="0"/>
              <a:buChar char="•"/>
              <a:defRPr sz="24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1pPr>
            <a:lvl2pPr marL="722295" indent="-366704" algn="l" defTabSz="914377" rtl="0" eaLnBrk="1" latinLnBrk="0" hangingPunct="1">
              <a:spcBef>
                <a:spcPct val="20000"/>
              </a:spcBef>
              <a:buClr>
                <a:srgbClr val="00AEEF"/>
              </a:buClr>
              <a:buFont typeface="Arial" panose="020B0604020202020204" pitchFamily="34" charset="0"/>
              <a:buChar char="–"/>
              <a:defRPr sz="24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2pPr>
            <a:lvl3pPr marL="1077886" indent="-355591" algn="l" defTabSz="914377" rtl="0" eaLnBrk="1" latinLnBrk="0" hangingPunct="1">
              <a:spcBef>
                <a:spcPct val="20000"/>
              </a:spcBef>
              <a:buClr>
                <a:srgbClr val="00AEEF"/>
              </a:buClr>
              <a:buFont typeface="Arial" panose="020B0604020202020204" pitchFamily="34" charset="0"/>
              <a:buChar char="•"/>
              <a:defRPr sz="22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3pPr>
            <a:lvl4pPr marL="1433477" indent="-355591" algn="l" defTabSz="914377" rtl="0" eaLnBrk="1" latinLnBrk="0" hangingPunct="1">
              <a:spcBef>
                <a:spcPct val="20000"/>
              </a:spcBef>
              <a:buClr>
                <a:srgbClr val="00AEEF"/>
              </a:buClr>
              <a:buFont typeface="Arial" panose="020B0604020202020204" pitchFamily="34" charset="0"/>
              <a:buChar char="–"/>
              <a:defRPr sz="20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4pPr>
            <a:lvl5pPr marL="1790655" indent="-357179" algn="l" defTabSz="914377" rtl="0" eaLnBrk="1" latinLnBrk="0" hangingPunct="1">
              <a:spcBef>
                <a:spcPct val="20000"/>
              </a:spcBef>
              <a:buClr>
                <a:srgbClr val="00AEEF"/>
              </a:buClr>
              <a:buFont typeface="Arial" panose="020B0604020202020204" pitchFamily="34" charset="0"/>
              <a:buChar char="»"/>
              <a:defRPr sz="20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l">
              <a:buNone/>
            </a:pPr>
            <a:r>
              <a:rPr lang="en-US" sz="1800" b="1" i="0" u="none" strike="noStrike" baseline="0" dirty="0">
                <a:latin typeface="Arial" panose="020B0604020202020204" pitchFamily="34" charset="0"/>
              </a:rPr>
              <a:t>Existing Flooding and Proposed Solution</a:t>
            </a:r>
          </a:p>
          <a:p>
            <a:pPr marL="0" indent="0" algn="l">
              <a:buNone/>
            </a:pPr>
            <a:r>
              <a:rPr lang="en-US" sz="1800" b="0" i="0" u="none" strike="noStrike" baseline="0" dirty="0">
                <a:latin typeface="ArialMT"/>
              </a:rPr>
              <a:t>• Approximately 130 m</a:t>
            </a:r>
            <a:r>
              <a:rPr lang="en-US" sz="1800" b="0" i="0" u="none" strike="noStrike" baseline="30000" dirty="0">
                <a:latin typeface="ArialMT"/>
              </a:rPr>
              <a:t>3</a:t>
            </a:r>
            <a:r>
              <a:rPr lang="en-US" sz="1800" b="0" i="0" u="none" strike="noStrike" baseline="0" dirty="0">
                <a:latin typeface="ArialMT"/>
              </a:rPr>
              <a:t>/s of the total 200 m</a:t>
            </a:r>
            <a:r>
              <a:rPr lang="en-US" sz="1800" b="0" i="0" u="none" strike="noStrike" baseline="30000" dirty="0">
                <a:latin typeface="ArialMT"/>
              </a:rPr>
              <a:t>3</a:t>
            </a:r>
            <a:r>
              <a:rPr lang="en-US" sz="1800" b="0" i="0" u="none" strike="noStrike" baseline="0" dirty="0">
                <a:latin typeface="ArialMT"/>
              </a:rPr>
              <a:t>/s Regional (Hurrican</a:t>
            </a:r>
            <a:r>
              <a:rPr lang="en-US" sz="1800" dirty="0">
                <a:latin typeface="ArialMT"/>
              </a:rPr>
              <a:t>e Hazel) storm </a:t>
            </a:r>
            <a:r>
              <a:rPr lang="en-US" sz="1800" b="0" i="0" u="none" strike="noStrike" baseline="0" dirty="0">
                <a:latin typeface="ArialMT"/>
              </a:rPr>
              <a:t>event flow currently spills at Queen Frederica Drive and exits the creek valley corridor</a:t>
            </a:r>
            <a:endParaRPr lang="en-US" sz="1800" b="0" i="0" u="none" strike="noStrike" baseline="0" dirty="0">
              <a:latin typeface="Arial" panose="020B0604020202020204" pitchFamily="34" charset="0"/>
            </a:endParaRPr>
          </a:p>
          <a:p>
            <a:pPr marL="0" indent="0">
              <a:buNone/>
            </a:pPr>
            <a:r>
              <a:rPr lang="en-US" sz="1800" b="0" i="0" u="none" strike="noStrike" baseline="0" dirty="0">
                <a:latin typeface="ArialMT"/>
              </a:rPr>
              <a:t>• </a:t>
            </a:r>
            <a:r>
              <a:rPr lang="en-US" sz="1800" b="0" i="0" u="none" strike="noStrike" baseline="0" dirty="0">
                <a:latin typeface="Arial" panose="020B0604020202020204" pitchFamily="34" charset="0"/>
              </a:rPr>
              <a:t>Over 1,000 residential, commercial, and industrial properties between the creek and the QEW are at ris</a:t>
            </a:r>
            <a:r>
              <a:rPr lang="en-US" sz="1800" dirty="0">
                <a:latin typeface="Arial" panose="020B0604020202020204" pitchFamily="34" charset="0"/>
              </a:rPr>
              <a:t>k of flooding</a:t>
            </a:r>
            <a:endParaRPr lang="en-US" sz="1800" b="0" i="0" u="none" strike="noStrike" baseline="0" dirty="0">
              <a:latin typeface="Arial" panose="020B0604020202020204" pitchFamily="34" charset="0"/>
            </a:endParaRPr>
          </a:p>
          <a:p>
            <a:pPr marL="0" indent="0">
              <a:buNone/>
            </a:pPr>
            <a:r>
              <a:rPr lang="en-US" sz="1800" b="0" i="0" u="none" strike="noStrike" baseline="0" dirty="0">
                <a:latin typeface="ArialMT"/>
              </a:rPr>
              <a:t>• </a:t>
            </a:r>
            <a:r>
              <a:rPr lang="en-US" sz="1800" b="0" i="0" u="none" strike="noStrike" baseline="0" dirty="0">
                <a:latin typeface="Arial" panose="020B0604020202020204" pitchFamily="34" charset="0"/>
              </a:rPr>
              <a:t>The risk of flooding </a:t>
            </a:r>
            <a:r>
              <a:rPr lang="en-US" sz="1800" dirty="0">
                <a:latin typeface="Arial" panose="020B0604020202020204" pitchFamily="34" charset="0"/>
              </a:rPr>
              <a:t>is expected to be reduced or eliminated by the preferred solution</a:t>
            </a:r>
            <a:endParaRPr lang="en-US" sz="1800" b="0" i="0" u="none" strike="noStrike" baseline="0" dirty="0">
              <a:latin typeface="ArialMT"/>
            </a:endParaRPr>
          </a:p>
          <a:p>
            <a:pPr marL="0" indent="0">
              <a:buNone/>
            </a:pPr>
            <a:endParaRPr lang="en-US" sz="1800" b="0" i="0" u="none" strike="noStrike" baseline="0" dirty="0">
              <a:latin typeface="ArialMT"/>
            </a:endParaRPr>
          </a:p>
        </p:txBody>
      </p:sp>
      <p:pic>
        <p:nvPicPr>
          <p:cNvPr id="9" name="Picture 8">
            <a:extLst>
              <a:ext uri="{FF2B5EF4-FFF2-40B4-BE49-F238E27FC236}">
                <a16:creationId xmlns:a16="http://schemas.microsoft.com/office/drawing/2014/main" id="{3D64F5E5-56F6-D46A-8F62-C092B1717AC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127552" y="1412776"/>
            <a:ext cx="4016448" cy="4750452"/>
          </a:xfrm>
          <a:prstGeom prst="rect">
            <a:avLst/>
          </a:prstGeom>
          <a:ln>
            <a:noFill/>
          </a:ln>
        </p:spPr>
      </p:pic>
      <p:pic>
        <p:nvPicPr>
          <p:cNvPr id="11" name="Picture 10">
            <a:extLst>
              <a:ext uri="{FF2B5EF4-FFF2-40B4-BE49-F238E27FC236}">
                <a16:creationId xmlns:a16="http://schemas.microsoft.com/office/drawing/2014/main" id="{156E7EC7-D9A3-B072-BD71-F94B7866792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555776" y="4241783"/>
            <a:ext cx="2571776" cy="2569517"/>
          </a:xfrm>
          <a:prstGeom prst="rect">
            <a:avLst/>
          </a:prstGeom>
          <a:ln>
            <a:solidFill>
              <a:schemeClr val="tx1"/>
            </a:solidFill>
          </a:ln>
        </p:spPr>
      </p:pic>
      <p:sp>
        <p:nvSpPr>
          <p:cNvPr id="13" name="TextBox 12">
            <a:extLst>
              <a:ext uri="{FF2B5EF4-FFF2-40B4-BE49-F238E27FC236}">
                <a16:creationId xmlns:a16="http://schemas.microsoft.com/office/drawing/2014/main" id="{58137A89-E926-08F4-AC8D-CED681E40157}"/>
              </a:ext>
            </a:extLst>
          </p:cNvPr>
          <p:cNvSpPr txBox="1"/>
          <p:nvPr/>
        </p:nvSpPr>
        <p:spPr>
          <a:xfrm>
            <a:off x="3851920" y="4259909"/>
            <a:ext cx="1275632" cy="369332"/>
          </a:xfrm>
          <a:prstGeom prst="rect">
            <a:avLst/>
          </a:prstGeom>
          <a:solidFill>
            <a:srgbClr val="0076BE"/>
          </a:solidFill>
          <a:ln>
            <a:solidFill>
              <a:schemeClr val="tx1"/>
            </a:solidFill>
          </a:ln>
        </p:spPr>
        <p:txBody>
          <a:bodyPr wrap="square">
            <a:spAutoFit/>
          </a:bodyPr>
          <a:lstStyle/>
          <a:p>
            <a:r>
              <a:rPr lang="en-US" sz="1800" b="0" i="0" u="none" strike="noStrike" baseline="0" dirty="0">
                <a:solidFill>
                  <a:schemeClr val="bg1"/>
                </a:solidFill>
                <a:latin typeface="Arial" panose="020B0604020202020204" pitchFamily="34" charset="0"/>
              </a:rPr>
              <a:t>Proposed</a:t>
            </a:r>
            <a:endParaRPr lang="en-US" dirty="0">
              <a:solidFill>
                <a:schemeClr val="bg1"/>
              </a:solidFill>
            </a:endParaRPr>
          </a:p>
        </p:txBody>
      </p:sp>
      <p:sp>
        <p:nvSpPr>
          <p:cNvPr id="14" name="TextBox 13">
            <a:extLst>
              <a:ext uri="{FF2B5EF4-FFF2-40B4-BE49-F238E27FC236}">
                <a16:creationId xmlns:a16="http://schemas.microsoft.com/office/drawing/2014/main" id="{3BB0BD77-4961-ECA6-06E9-B052E96C4978}"/>
              </a:ext>
            </a:extLst>
          </p:cNvPr>
          <p:cNvSpPr txBox="1"/>
          <p:nvPr/>
        </p:nvSpPr>
        <p:spPr>
          <a:xfrm>
            <a:off x="5193873" y="1412776"/>
            <a:ext cx="1182350" cy="369332"/>
          </a:xfrm>
          <a:prstGeom prst="rect">
            <a:avLst/>
          </a:prstGeom>
          <a:solidFill>
            <a:srgbClr val="0076BE"/>
          </a:solidFill>
          <a:ln>
            <a:solidFill>
              <a:schemeClr val="tx1"/>
            </a:solidFill>
          </a:ln>
        </p:spPr>
        <p:txBody>
          <a:bodyPr wrap="square">
            <a:spAutoFit/>
          </a:bodyPr>
          <a:lstStyle/>
          <a:p>
            <a:r>
              <a:rPr lang="en-US" sz="1800" b="0" i="0" u="none" strike="noStrike" baseline="0" dirty="0">
                <a:solidFill>
                  <a:schemeClr val="bg1"/>
                </a:solidFill>
                <a:latin typeface="Arial" panose="020B0604020202020204" pitchFamily="34" charset="0"/>
              </a:rPr>
              <a:t>Existing</a:t>
            </a:r>
            <a:endParaRPr lang="en-US" dirty="0">
              <a:solidFill>
                <a:schemeClr val="bg1"/>
              </a:solidFill>
            </a:endParaRPr>
          </a:p>
        </p:txBody>
      </p:sp>
    </p:spTree>
    <p:extLst>
      <p:ext uri="{BB962C8B-B14F-4D97-AF65-F5344CB8AC3E}">
        <p14:creationId xmlns:p14="http://schemas.microsoft.com/office/powerpoint/2010/main" val="1103209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123" y="666017"/>
            <a:ext cx="8347075" cy="746759"/>
          </a:xfrm>
        </p:spPr>
        <p:txBody>
          <a:bodyPr>
            <a:normAutofit/>
          </a:bodyPr>
          <a:lstStyle/>
          <a:p>
            <a:r>
              <a:rPr lang="en-US" sz="3200" dirty="0">
                <a:latin typeface="Gotham Book" pitchFamily="50" charset="0"/>
                <a:cs typeface="Gotham Book" pitchFamily="50" charset="0"/>
              </a:rPr>
              <a:t>Dixie-Dundas Flood Project</a:t>
            </a:r>
            <a:endParaRPr lang="en-CA" sz="3200" dirty="0">
              <a:latin typeface="Gotham Book" pitchFamily="50" charset="0"/>
              <a:cs typeface="Gotham Book" pitchFamily="50" charset="0"/>
            </a:endParaRPr>
          </a:p>
        </p:txBody>
      </p:sp>
      <p:sp>
        <p:nvSpPr>
          <p:cNvPr id="5" name="Slide Number Placeholder 4"/>
          <p:cNvSpPr>
            <a:spLocks noGrp="1"/>
          </p:cNvSpPr>
          <p:nvPr>
            <p:ph type="sldNum" sz="quarter" idx="12"/>
          </p:nvPr>
        </p:nvSpPr>
        <p:spPr/>
        <p:txBody>
          <a:bodyPr/>
          <a:lstStyle/>
          <a:p>
            <a:fld id="{8F4C0E26-D505-9941-A041-0EC9DF762489}" type="slidenum">
              <a:rPr lang="en-US" smtClean="0"/>
              <a:t>8</a:t>
            </a:fld>
            <a:endParaRPr lang="en-US" dirty="0"/>
          </a:p>
        </p:txBody>
      </p:sp>
      <p:sp>
        <p:nvSpPr>
          <p:cNvPr id="7" name="Content Placeholder 2">
            <a:extLst>
              <a:ext uri="{FF2B5EF4-FFF2-40B4-BE49-F238E27FC236}">
                <a16:creationId xmlns:a16="http://schemas.microsoft.com/office/drawing/2014/main" id="{B6629F3C-0240-4AC2-B914-6DFC33B85C4C}"/>
              </a:ext>
            </a:extLst>
          </p:cNvPr>
          <p:cNvSpPr txBox="1">
            <a:spLocks/>
          </p:cNvSpPr>
          <p:nvPr/>
        </p:nvSpPr>
        <p:spPr>
          <a:xfrm>
            <a:off x="228517" y="1120403"/>
            <a:ext cx="4634968" cy="398116"/>
          </a:xfrm>
          <a:prstGeom prst="rect">
            <a:avLst/>
          </a:prstGeom>
        </p:spPr>
        <p:txBody>
          <a:bodyPr vert="horz" lIns="91440" tIns="45720" rIns="91440" bIns="45720" rtlCol="0">
            <a:noAutofit/>
          </a:bodyPr>
          <a:lstStyle>
            <a:lvl1pPr marL="342891" indent="-342891" algn="l" defTabSz="914377" rtl="0" eaLnBrk="1" latinLnBrk="0" hangingPunct="1">
              <a:spcBef>
                <a:spcPct val="20000"/>
              </a:spcBef>
              <a:buClr>
                <a:srgbClr val="00AEEF"/>
              </a:buClr>
              <a:buFont typeface="Arial" panose="020B0604020202020204" pitchFamily="34" charset="0"/>
              <a:buChar char="•"/>
              <a:defRPr sz="24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1pPr>
            <a:lvl2pPr marL="722295" indent="-366704" algn="l" defTabSz="914377" rtl="0" eaLnBrk="1" latinLnBrk="0" hangingPunct="1">
              <a:spcBef>
                <a:spcPct val="20000"/>
              </a:spcBef>
              <a:buClr>
                <a:srgbClr val="00AEEF"/>
              </a:buClr>
              <a:buFont typeface="Arial" panose="020B0604020202020204" pitchFamily="34" charset="0"/>
              <a:buChar char="–"/>
              <a:defRPr sz="24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2pPr>
            <a:lvl3pPr marL="1077886" indent="-355591" algn="l" defTabSz="914377" rtl="0" eaLnBrk="1" latinLnBrk="0" hangingPunct="1">
              <a:spcBef>
                <a:spcPct val="20000"/>
              </a:spcBef>
              <a:buClr>
                <a:srgbClr val="00AEEF"/>
              </a:buClr>
              <a:buFont typeface="Arial" panose="020B0604020202020204" pitchFamily="34" charset="0"/>
              <a:buChar char="•"/>
              <a:defRPr sz="22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3pPr>
            <a:lvl4pPr marL="1433477" indent="-355591" algn="l" defTabSz="914377" rtl="0" eaLnBrk="1" latinLnBrk="0" hangingPunct="1">
              <a:spcBef>
                <a:spcPct val="20000"/>
              </a:spcBef>
              <a:buClr>
                <a:srgbClr val="00AEEF"/>
              </a:buClr>
              <a:buFont typeface="Arial" panose="020B0604020202020204" pitchFamily="34" charset="0"/>
              <a:buChar char="–"/>
              <a:defRPr sz="20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4pPr>
            <a:lvl5pPr marL="1790655" indent="-357179" algn="l" defTabSz="914377" rtl="0" eaLnBrk="1" latinLnBrk="0" hangingPunct="1">
              <a:spcBef>
                <a:spcPct val="20000"/>
              </a:spcBef>
              <a:buClr>
                <a:srgbClr val="00AEEF"/>
              </a:buClr>
              <a:buFont typeface="Arial" panose="020B0604020202020204" pitchFamily="34" charset="0"/>
              <a:buChar char="»"/>
              <a:defRPr sz="20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l">
              <a:buNone/>
            </a:pPr>
            <a:r>
              <a:rPr lang="en-US" sz="1800" b="1" i="0" u="none" strike="noStrike" baseline="0" dirty="0">
                <a:latin typeface="Arial" panose="020B0604020202020204" pitchFamily="34" charset="0"/>
              </a:rPr>
              <a:t>Preferred Solution – Dixie Area</a:t>
            </a:r>
            <a:endParaRPr lang="en-US" sz="1800" b="0" i="0" u="none" strike="noStrike" baseline="0" dirty="0">
              <a:latin typeface="ArialMT"/>
            </a:endParaRPr>
          </a:p>
        </p:txBody>
      </p:sp>
      <p:pic>
        <p:nvPicPr>
          <p:cNvPr id="4" name="Picture 3">
            <a:extLst>
              <a:ext uri="{FF2B5EF4-FFF2-40B4-BE49-F238E27FC236}">
                <a16:creationId xmlns:a16="http://schemas.microsoft.com/office/drawing/2014/main" id="{E5931DF4-A276-23C8-291B-C638A25C7E9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28517" y="1522860"/>
            <a:ext cx="8618608" cy="4536505"/>
          </a:xfrm>
          <a:prstGeom prst="rect">
            <a:avLst/>
          </a:prstGeom>
        </p:spPr>
      </p:pic>
      <p:sp>
        <p:nvSpPr>
          <p:cNvPr id="8" name="TextBox 7">
            <a:extLst>
              <a:ext uri="{FF2B5EF4-FFF2-40B4-BE49-F238E27FC236}">
                <a16:creationId xmlns:a16="http://schemas.microsoft.com/office/drawing/2014/main" id="{9D7ECE2C-5D2D-03FB-FB37-D2DA6693AB34}"/>
              </a:ext>
            </a:extLst>
          </p:cNvPr>
          <p:cNvSpPr txBox="1"/>
          <p:nvPr/>
        </p:nvSpPr>
        <p:spPr>
          <a:xfrm>
            <a:off x="683568" y="5800117"/>
            <a:ext cx="330200" cy="369332"/>
          </a:xfrm>
          <a:prstGeom prst="rect">
            <a:avLst/>
          </a:prstGeom>
          <a:solidFill>
            <a:schemeClr val="bg1"/>
          </a:solidFill>
        </p:spPr>
        <p:txBody>
          <a:bodyPr wrap="square">
            <a:spAutoFit/>
          </a:bodyPr>
          <a:lstStyle/>
          <a:p>
            <a:r>
              <a:rPr lang="en-US" sz="1800" b="0" i="0" u="none" strike="noStrike" baseline="0" dirty="0">
                <a:solidFill>
                  <a:schemeClr val="bg1"/>
                </a:solidFill>
                <a:latin typeface="Arial" panose="020B0604020202020204" pitchFamily="34" charset="0"/>
              </a:rPr>
              <a:t>.</a:t>
            </a:r>
            <a:endParaRPr lang="en-US" dirty="0">
              <a:solidFill>
                <a:schemeClr val="bg1"/>
              </a:solidFill>
            </a:endParaRPr>
          </a:p>
        </p:txBody>
      </p:sp>
    </p:spTree>
    <p:extLst>
      <p:ext uri="{BB962C8B-B14F-4D97-AF65-F5344CB8AC3E}">
        <p14:creationId xmlns:p14="http://schemas.microsoft.com/office/powerpoint/2010/main" val="2568828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123" y="666017"/>
            <a:ext cx="8347075" cy="746759"/>
          </a:xfrm>
        </p:spPr>
        <p:txBody>
          <a:bodyPr>
            <a:normAutofit/>
          </a:bodyPr>
          <a:lstStyle/>
          <a:p>
            <a:r>
              <a:rPr lang="en-US" sz="3200" dirty="0">
                <a:latin typeface="Gotham Book" pitchFamily="50" charset="0"/>
                <a:cs typeface="Gotham Book" pitchFamily="50" charset="0"/>
              </a:rPr>
              <a:t>Dixie-Dundas Flood Project</a:t>
            </a:r>
            <a:endParaRPr lang="en-CA" sz="3200" dirty="0">
              <a:latin typeface="Gotham Book" pitchFamily="50" charset="0"/>
              <a:cs typeface="Gotham Book" pitchFamily="50" charset="0"/>
            </a:endParaRPr>
          </a:p>
        </p:txBody>
      </p:sp>
      <p:sp>
        <p:nvSpPr>
          <p:cNvPr id="5" name="Slide Number Placeholder 4"/>
          <p:cNvSpPr>
            <a:spLocks noGrp="1"/>
          </p:cNvSpPr>
          <p:nvPr>
            <p:ph type="sldNum" sz="quarter" idx="12"/>
          </p:nvPr>
        </p:nvSpPr>
        <p:spPr/>
        <p:txBody>
          <a:bodyPr/>
          <a:lstStyle/>
          <a:p>
            <a:fld id="{8F4C0E26-D505-9941-A041-0EC9DF762489}" type="slidenum">
              <a:rPr lang="en-US" smtClean="0"/>
              <a:t>9</a:t>
            </a:fld>
            <a:endParaRPr lang="en-US" dirty="0"/>
          </a:p>
        </p:txBody>
      </p:sp>
      <p:sp>
        <p:nvSpPr>
          <p:cNvPr id="7" name="Content Placeholder 2">
            <a:extLst>
              <a:ext uri="{FF2B5EF4-FFF2-40B4-BE49-F238E27FC236}">
                <a16:creationId xmlns:a16="http://schemas.microsoft.com/office/drawing/2014/main" id="{B6629F3C-0240-4AC2-B914-6DFC33B85C4C}"/>
              </a:ext>
            </a:extLst>
          </p:cNvPr>
          <p:cNvSpPr txBox="1">
            <a:spLocks/>
          </p:cNvSpPr>
          <p:nvPr/>
        </p:nvSpPr>
        <p:spPr>
          <a:xfrm>
            <a:off x="228517" y="1120403"/>
            <a:ext cx="4634968" cy="398116"/>
          </a:xfrm>
          <a:prstGeom prst="rect">
            <a:avLst/>
          </a:prstGeom>
        </p:spPr>
        <p:txBody>
          <a:bodyPr vert="horz" lIns="91440" tIns="45720" rIns="91440" bIns="45720" rtlCol="0">
            <a:noAutofit/>
          </a:bodyPr>
          <a:lstStyle>
            <a:lvl1pPr marL="342891" indent="-342891" algn="l" defTabSz="914377" rtl="0" eaLnBrk="1" latinLnBrk="0" hangingPunct="1">
              <a:spcBef>
                <a:spcPct val="20000"/>
              </a:spcBef>
              <a:buClr>
                <a:srgbClr val="00AEEF"/>
              </a:buClr>
              <a:buFont typeface="Arial" panose="020B0604020202020204" pitchFamily="34" charset="0"/>
              <a:buChar char="•"/>
              <a:defRPr sz="24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1pPr>
            <a:lvl2pPr marL="722295" indent="-366704" algn="l" defTabSz="914377" rtl="0" eaLnBrk="1" latinLnBrk="0" hangingPunct="1">
              <a:spcBef>
                <a:spcPct val="20000"/>
              </a:spcBef>
              <a:buClr>
                <a:srgbClr val="00AEEF"/>
              </a:buClr>
              <a:buFont typeface="Arial" panose="020B0604020202020204" pitchFamily="34" charset="0"/>
              <a:buChar char="–"/>
              <a:defRPr sz="24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2pPr>
            <a:lvl3pPr marL="1077886" indent="-355591" algn="l" defTabSz="914377" rtl="0" eaLnBrk="1" latinLnBrk="0" hangingPunct="1">
              <a:spcBef>
                <a:spcPct val="20000"/>
              </a:spcBef>
              <a:buClr>
                <a:srgbClr val="00AEEF"/>
              </a:buClr>
              <a:buFont typeface="Arial" panose="020B0604020202020204" pitchFamily="34" charset="0"/>
              <a:buChar char="•"/>
              <a:defRPr sz="22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3pPr>
            <a:lvl4pPr marL="1433477" indent="-355591" algn="l" defTabSz="914377" rtl="0" eaLnBrk="1" latinLnBrk="0" hangingPunct="1">
              <a:spcBef>
                <a:spcPct val="20000"/>
              </a:spcBef>
              <a:buClr>
                <a:srgbClr val="00AEEF"/>
              </a:buClr>
              <a:buFont typeface="Arial" panose="020B0604020202020204" pitchFamily="34" charset="0"/>
              <a:buChar char="–"/>
              <a:defRPr sz="20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4pPr>
            <a:lvl5pPr marL="1790655" indent="-357179" algn="l" defTabSz="914377" rtl="0" eaLnBrk="1" latinLnBrk="0" hangingPunct="1">
              <a:spcBef>
                <a:spcPct val="20000"/>
              </a:spcBef>
              <a:buClr>
                <a:srgbClr val="00AEEF"/>
              </a:buClr>
              <a:buFont typeface="Arial" panose="020B0604020202020204" pitchFamily="34" charset="0"/>
              <a:buChar char="»"/>
              <a:defRPr sz="2000" kern="1200" spc="0" baseline="0">
                <a:solidFill>
                  <a:srgbClr val="1A3441"/>
                </a:solidFill>
                <a:latin typeface="Segoe UI Light" panose="020B0502040204020203" pitchFamily="34" charset="0"/>
                <a:ea typeface="Segoe UI" panose="020B0502040204020203" pitchFamily="34" charset="0"/>
                <a:cs typeface="Segoe UI" panose="020B0502040204020203" pitchFamily="34" charset="0"/>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l">
              <a:buNone/>
            </a:pPr>
            <a:r>
              <a:rPr lang="en-US" sz="1800" b="1" i="0" u="none" strike="noStrike" baseline="0" dirty="0">
                <a:latin typeface="Arial" panose="020B0604020202020204" pitchFamily="34" charset="0"/>
              </a:rPr>
              <a:t>Preferred Solution – Dundas Area</a:t>
            </a:r>
            <a:endParaRPr lang="en-US" sz="1800" b="0" i="0" u="none" strike="noStrike" baseline="0" dirty="0">
              <a:latin typeface="ArialMT"/>
            </a:endParaRPr>
          </a:p>
        </p:txBody>
      </p:sp>
      <p:pic>
        <p:nvPicPr>
          <p:cNvPr id="6" name="Picture 5">
            <a:extLst>
              <a:ext uri="{FF2B5EF4-FFF2-40B4-BE49-F238E27FC236}">
                <a16:creationId xmlns:a16="http://schemas.microsoft.com/office/drawing/2014/main" id="{870F079D-EE37-F237-348B-6E05EBF673F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9050" y="1628800"/>
            <a:ext cx="8965900" cy="4557666"/>
          </a:xfrm>
          <a:prstGeom prst="rect">
            <a:avLst/>
          </a:prstGeom>
        </p:spPr>
      </p:pic>
    </p:spTree>
    <p:extLst>
      <p:ext uri="{BB962C8B-B14F-4D97-AF65-F5344CB8AC3E}">
        <p14:creationId xmlns:p14="http://schemas.microsoft.com/office/powerpoint/2010/main" val="1994508881"/>
      </p:ext>
    </p:extLst>
  </p:cSld>
  <p:clrMapOvr>
    <a:masterClrMapping/>
  </p:clrMapOvr>
</p:sld>
</file>

<file path=ppt/theme/theme1.xml><?xml version="1.0" encoding="utf-8"?>
<a:theme xmlns:a="http://schemas.openxmlformats.org/drawingml/2006/main" name="mississauga_corp_tmp_2018_g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ection Divider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ver Op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873E0E70B84124999D5BCF64C5C6C6B" ma:contentTypeVersion="0" ma:contentTypeDescription="Create a new document." ma:contentTypeScope="" ma:versionID="40a847aada5b5af6dbc092e99d6153f0">
  <xsd:schema xmlns:xsd="http://www.w3.org/2001/XMLSchema" xmlns:xs="http://www.w3.org/2001/XMLSchema" xmlns:p="http://schemas.microsoft.com/office/2006/metadata/properties" targetNamespace="http://schemas.microsoft.com/office/2006/metadata/properties" ma:root="true" ma:fieldsID="c6ba983771bd8c7b85ac31bc0c1c0dc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911BDB-2689-4272-8CFD-F3588DD9D0EC}">
  <ds:schemaRefs>
    <ds:schemaRef ds:uri="http://schemas.microsoft.com/office/2006/documentManagement/types"/>
    <ds:schemaRef ds:uri="http://purl.org/dc/terms/"/>
    <ds:schemaRef ds:uri="http://purl.org/dc/elements/1.1/"/>
    <ds:schemaRef ds:uri="http://schemas.microsoft.com/office/infopath/2007/PartnerControls"/>
    <ds:schemaRef ds:uri="http://www.w3.org/XML/1998/namespace"/>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2A98683F-C8ED-41C0-87B8-3E15CC9DA8E9}">
  <ds:schemaRefs>
    <ds:schemaRef ds:uri="http://schemas.microsoft.com/sharepoint/v3/contenttype/forms"/>
  </ds:schemaRefs>
</ds:datastoreItem>
</file>

<file path=customXml/itemProps3.xml><?xml version="1.0" encoding="utf-8"?>
<ds:datastoreItem xmlns:ds="http://schemas.openxmlformats.org/officeDocument/2006/customXml" ds:itemID="{DC5E6F17-AB82-45B1-80D7-01F217DCDB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mississauga_corp_tmp_2018_gen</Template>
  <TotalTime>6193</TotalTime>
  <Words>3448</Words>
  <Application>Microsoft Office PowerPoint</Application>
  <PresentationFormat>On-screen Show (4:3)</PresentationFormat>
  <Paragraphs>489</Paragraphs>
  <Slides>62</Slides>
  <Notes>23</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62</vt:i4>
      </vt:variant>
    </vt:vector>
  </HeadingPairs>
  <TitlesOfParts>
    <vt:vector size="79" baseType="lpstr">
      <vt:lpstr>Aptos</vt:lpstr>
      <vt:lpstr>Aptos Narrow</vt:lpstr>
      <vt:lpstr>Arial</vt:lpstr>
      <vt:lpstr>ArialMT</vt:lpstr>
      <vt:lpstr>Avenir Next LT Pro</vt:lpstr>
      <vt:lpstr>Avenir Next LT Pro Demi</vt:lpstr>
      <vt:lpstr>Calibri</vt:lpstr>
      <vt:lpstr>Courier New</vt:lpstr>
      <vt:lpstr>Gotham Book</vt:lpstr>
      <vt:lpstr>Segoe UI</vt:lpstr>
      <vt:lpstr>Segoe UI Light</vt:lpstr>
      <vt:lpstr>Trebuchet MS (Body)</vt:lpstr>
      <vt:lpstr>Wingdings</vt:lpstr>
      <vt:lpstr>WordVisiCarriageReturn_MSFontService</vt:lpstr>
      <vt:lpstr>mississauga_corp_tmp_2018_gen</vt:lpstr>
      <vt:lpstr>Section Divider Page</vt:lpstr>
      <vt:lpstr>Cover Options</vt:lpstr>
      <vt:lpstr>PowerPoint Presentation</vt:lpstr>
      <vt:lpstr>AGENDA</vt:lpstr>
      <vt:lpstr>PowerPoint Presentation</vt:lpstr>
      <vt:lpstr> Ward 3 Community Meeting October 17th, 2024 Burnhamthorpe Community Centre </vt:lpstr>
      <vt:lpstr>Managing stormwater is a shared responsibility</vt:lpstr>
      <vt:lpstr>Dixie-Dundas Flood Project</vt:lpstr>
      <vt:lpstr>Dixie-Dundas Flood Project</vt:lpstr>
      <vt:lpstr>Dixie-Dundas Flood Project</vt:lpstr>
      <vt:lpstr>Dixie-Dundas Flood Project</vt:lpstr>
      <vt:lpstr>ACTION – Expediting Dixie-Dundas</vt:lpstr>
      <vt:lpstr>ACTION – Undertakings (2024/2025)</vt:lpstr>
      <vt:lpstr>ACTION – Undertakings (2026)</vt:lpstr>
      <vt:lpstr>PowerPoint Presentation</vt:lpstr>
      <vt:lpstr>100-Year Storms</vt:lpstr>
      <vt:lpstr>July 15, 2024 Storm</vt:lpstr>
      <vt:lpstr>Managing stormwater is a shared responsibility</vt:lpstr>
      <vt:lpstr>Sanitary vs. Storm Infrastructure – Normal State</vt:lpstr>
      <vt:lpstr>During Major Storms (Flooding)</vt:lpstr>
      <vt:lpstr>Surcharged Condition (Sanitary)</vt:lpstr>
      <vt:lpstr>What is the Region doing to address impacts?</vt:lpstr>
      <vt:lpstr>Peel Region Sanitary Backwater Valve Rebate</vt:lpstr>
      <vt:lpstr>Sanitary Backwater Valve Considerations</vt:lpstr>
      <vt:lpstr>Homeowner Resources</vt:lpstr>
      <vt:lpstr>How are we improving Peel’s Wastewater System?</vt:lpstr>
      <vt:lpstr>PowerPoint Presentation</vt:lpstr>
      <vt:lpstr>PowerPoint Presentation</vt:lpstr>
      <vt:lpstr>PowerPoint Presentation</vt:lpstr>
      <vt:lpstr>Prioritizing our Work</vt:lpstr>
      <vt:lpstr>Work Completed to reduce basement flooding  Since 2013 – Ward 3</vt:lpstr>
      <vt:lpstr>Work UNDERWAY – Ward 3/ Vicinity</vt:lpstr>
      <vt:lpstr>Other Adaptation Projects</vt:lpstr>
      <vt:lpstr>PowerPoint Presentation</vt:lpstr>
      <vt:lpstr>Thank You!</vt:lpstr>
      <vt:lpstr>Peel Region’s Role in Managing Stormwater</vt:lpstr>
      <vt:lpstr>Two-Tiered Stormwater Management in Peel </vt:lpstr>
      <vt:lpstr>Regional Guidance and Strategy</vt:lpstr>
      <vt:lpstr>What has the Region done since the 2013 event?</vt:lpstr>
      <vt:lpstr>Other climate change and flood mitigation work underway</vt:lpstr>
      <vt:lpstr>Peel’s Pre- and Post-Storm Approach</vt:lpstr>
      <vt:lpstr>PowerPoint Presentation</vt:lpstr>
      <vt:lpstr>Flood Mitigation Discussion</vt:lpstr>
      <vt:lpstr>July &amp; August 2024 Storm Events</vt:lpstr>
      <vt:lpstr>How much rain did we get?</vt:lpstr>
      <vt:lpstr>PowerPoint Presentation</vt:lpstr>
      <vt:lpstr>PowerPoint Presentation</vt:lpstr>
      <vt:lpstr>GARR product – August 18, 2024</vt:lpstr>
      <vt:lpstr>TRCA Little Etobicoke Stream Gauge Water Level Data</vt:lpstr>
      <vt:lpstr>TRCA’s Role (during storms).</vt:lpstr>
      <vt:lpstr>Monitors Weather &amp; Provides Flood Messages</vt:lpstr>
      <vt:lpstr>TRCA’s Role is defined by the Conservation Authorities Act.</vt:lpstr>
      <vt:lpstr>How to sign-up to receive TRCA flood messages through email</vt:lpstr>
      <vt:lpstr>TRCA’s Flood Plain Mapping Program.</vt:lpstr>
      <vt:lpstr>Where to find TRCA’s Flood Plain Maps</vt:lpstr>
      <vt:lpstr>Tyndall Seniors Village 1060 Eglinton Ave E Mississauga Flood July 16, 2024 Flood August 17, 2024 </vt:lpstr>
      <vt:lpstr>PowerPoint Presentation</vt:lpstr>
      <vt:lpstr>PowerPoint Presentation</vt:lpstr>
      <vt:lpstr>PowerPoint Presentation</vt:lpstr>
      <vt:lpstr>PowerPoint Presentation</vt:lpstr>
      <vt:lpstr>PowerPoint Presentation</vt:lpstr>
      <vt:lpstr>Q/A’s</vt:lpstr>
      <vt:lpstr>Contacts</vt:lpstr>
      <vt:lpstr>Thank You For Attending!</vt:lpstr>
    </vt:vector>
  </TitlesOfParts>
  <Company>City of Mississauga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 Beautiful Stormwater Master Plan</dc:title>
  <dc:creator>Muneef Ahmad</dc:creator>
  <cp:lastModifiedBy>Nabeel Ranmall</cp:lastModifiedBy>
  <cp:revision>194</cp:revision>
  <dcterms:created xsi:type="dcterms:W3CDTF">2019-04-15T21:56:50Z</dcterms:created>
  <dcterms:modified xsi:type="dcterms:W3CDTF">2024-10-18T14:25:42Z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0x010100E873E0E70B84124999D5BCF64C5C6C6B</vt:lpwstr>
  </property>
  <property fmtid="{D5CDD505-2E9C-101B-9397-08002B2CF9AE}" pid="3" name="_dlc_DocIdItemGuid">
    <vt:lpwstr>2eee7149-6122-4b94-9f75-739ef14b8cd3</vt:lpwstr>
  </property>
</Properties>
</file>