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7" r:id="rId1"/>
    <p:sldMasterId id="2147483754" r:id="rId2"/>
    <p:sldMasterId id="2147483756" r:id="rId3"/>
    <p:sldMasterId id="2147483762" r:id="rId4"/>
    <p:sldMasterId id="2147483989" r:id="rId5"/>
    <p:sldMasterId id="2147483996" r:id="rId6"/>
    <p:sldMasterId id="2147483998" r:id="rId7"/>
    <p:sldMasterId id="2147484004" r:id="rId8"/>
  </p:sldMasterIdLst>
  <p:notesMasterIdLst>
    <p:notesMasterId r:id="rId20"/>
  </p:notesMasterIdLst>
  <p:handoutMasterIdLst>
    <p:handoutMasterId r:id="rId21"/>
  </p:handoutMasterIdLst>
  <p:sldIdLst>
    <p:sldId id="320" r:id="rId9"/>
    <p:sldId id="294" r:id="rId10"/>
    <p:sldId id="458" r:id="rId11"/>
    <p:sldId id="447" r:id="rId12"/>
    <p:sldId id="451" r:id="rId13"/>
    <p:sldId id="460" r:id="rId14"/>
    <p:sldId id="459" r:id="rId15"/>
    <p:sldId id="425" r:id="rId16"/>
    <p:sldId id="426" r:id="rId17"/>
    <p:sldId id="427" r:id="rId18"/>
    <p:sldId id="457" r:id="rId19"/>
  </p:sldIdLst>
  <p:sldSz cx="9144000" cy="6858000" type="screen4x3"/>
  <p:notesSz cx="7010400" cy="92964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15581"/>
    <a:srgbClr val="FF9900"/>
    <a:srgbClr val="FF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342" autoAdjust="0"/>
    <p:restoredTop sz="94660"/>
  </p:normalViewPr>
  <p:slideViewPr>
    <p:cSldViewPr>
      <p:cViewPr varScale="1">
        <p:scale>
          <a:sx n="109" d="100"/>
          <a:sy n="109" d="100"/>
        </p:scale>
        <p:origin x="129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42841B07-D76C-4130-808E-062D7D0F073A}" type="datetimeFigureOut">
              <a:rPr lang="en-CA"/>
              <a:pPr>
                <a:defRPr/>
              </a:pPr>
              <a:t>2021-04-28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92A9DFC-B6DE-4A27-A1D5-A08193BACEC0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D27C8D18-E2F8-4361-A244-3E1E130FCDC3}" type="datetimeFigureOut">
              <a:rPr lang="en-CA" altLang="en-US"/>
              <a:pPr>
                <a:defRPr/>
              </a:pPr>
              <a:t>2021-04-28</a:t>
            </a:fld>
            <a:endParaRPr lang="en-CA" altLang="en-US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noProof="0" smtClean="0"/>
              <a:t>Click to edit Master text styles</a:t>
            </a:r>
          </a:p>
          <a:p>
            <a:pPr lvl="1"/>
            <a:r>
              <a:rPr lang="en-CA" altLang="en-US" noProof="0" smtClean="0"/>
              <a:t>Second level</a:t>
            </a:r>
          </a:p>
          <a:p>
            <a:pPr lvl="2"/>
            <a:r>
              <a:rPr lang="en-CA" altLang="en-US" noProof="0" smtClean="0"/>
              <a:t>Third level</a:t>
            </a:r>
          </a:p>
          <a:p>
            <a:pPr lvl="3"/>
            <a:r>
              <a:rPr lang="en-CA" altLang="en-US" noProof="0" smtClean="0"/>
              <a:t>Fourth level</a:t>
            </a:r>
          </a:p>
          <a:p>
            <a:pPr lvl="4"/>
            <a:r>
              <a:rPr lang="en-CA" alt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charset="0"/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BA6CC445-0DCD-434F-8E26-537455221561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5FE609-634E-415D-897B-E09BA80FCABD}" type="slidenum"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C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1587500"/>
            <a:ext cx="7366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0" y="2413000"/>
            <a:ext cx="7366000" cy="368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32D56-8F3D-464A-A7AB-044DA2A7EEDD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9A56D-51A6-4AF7-AD21-FF40E2203CB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9330799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587500"/>
            <a:ext cx="7366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2413000"/>
            <a:ext cx="3619500" cy="368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2413000"/>
            <a:ext cx="3619500" cy="368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9C016-0781-4BA5-977B-EA18AEE13FAF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96750-B0F2-4C99-895B-F2A364B11A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99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587500"/>
            <a:ext cx="7366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4633E-58D8-44CB-9123-83E7177CFA7F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397ED-E6D7-4216-801D-27ABCB65AC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875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4318000"/>
            <a:ext cx="1524000" cy="444500"/>
          </a:xfrm>
        </p:spPr>
        <p:txBody>
          <a:bodyPr anchor="b"/>
          <a:lstStyle>
            <a:lvl1pPr algn="l">
              <a:defRPr sz="1400" b="0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0000" y="1587500"/>
            <a:ext cx="5715000" cy="406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000" y="4889500"/>
            <a:ext cx="1524000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DD95-AE95-4439-8FD7-86710B58830E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7021D-0497-4B95-97B5-B7E0F0A0D9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57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2286000"/>
            <a:ext cx="406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0" y="3556000"/>
            <a:ext cx="4064000" cy="889000"/>
          </a:xfrm>
        </p:spPr>
        <p:txBody>
          <a:bodyPr/>
          <a:lstStyle>
            <a:lvl1pPr marL="0" indent="0" algn="l">
              <a:buNone/>
              <a:defRPr>
                <a:solidFill>
                  <a:srgbClr val="55C2E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41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1587500"/>
            <a:ext cx="7366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0" y="2413000"/>
            <a:ext cx="7366000" cy="368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A8530-B0B7-4DBC-B8DC-FF4CB75BC9EC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A840E-AEB3-489A-A8FE-DA6496306F8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2906669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2413000"/>
            <a:ext cx="7366000" cy="368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8DCC1-6EEA-48C7-8C24-1206F61B47EB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2D64A-3CE9-44C6-9710-D020494250F7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66086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587500"/>
            <a:ext cx="7366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2413000"/>
            <a:ext cx="3619500" cy="368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13000"/>
            <a:ext cx="3619500" cy="368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92094-332E-4D67-9594-51A6F59B0C08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1F96E-455F-426F-912A-D82F1AD581B7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2267577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98858-A712-4301-B824-5A98D683C62E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0E571-305B-42AC-8363-9FFBD46CBC7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7911259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4318000"/>
            <a:ext cx="1524000" cy="444500"/>
          </a:xfrm>
        </p:spPr>
        <p:txBody>
          <a:bodyPr anchor="b"/>
          <a:lstStyle>
            <a:lvl1pPr algn="l">
              <a:defRPr sz="1400" b="0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0000" y="1587500"/>
            <a:ext cx="5715000" cy="406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000" y="4889500"/>
            <a:ext cx="1524000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50C89-5089-4FC3-AFFE-C872974976C1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8294A-1340-45E8-8C4D-4FACA3BF502E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3454059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2286000"/>
            <a:ext cx="7366000" cy="1143000"/>
          </a:xfrm>
        </p:spPr>
        <p:txBody>
          <a:bodyPr/>
          <a:lstStyle>
            <a:lvl1pPr>
              <a:defRPr spc="-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0" y="3556000"/>
            <a:ext cx="7366000" cy="10668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9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2413000"/>
            <a:ext cx="7366000" cy="368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15F0F-D8AA-46E7-811A-0D54317AFD5D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FEE00-7568-48BB-9828-9B6E4A6D594A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33210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1587500"/>
            <a:ext cx="7366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0" y="2413000"/>
            <a:ext cx="7366000" cy="368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FD827-612A-4EB0-BFCF-67A037D5CD3D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3C319-0B47-4926-BEE5-2650E4268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607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A549F-3597-47DA-BA55-5BF76BE79A7C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37F7A-771C-40CF-BB23-D618504D6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406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587500"/>
            <a:ext cx="7366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2413000"/>
            <a:ext cx="3619500" cy="368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2413000"/>
            <a:ext cx="3619500" cy="368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39B7D-705B-4816-B903-DEA49E2ACFB9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87FEB-E0F3-4268-BBF5-7E5A0F12F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952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587500"/>
            <a:ext cx="7366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55005-EE5B-41A8-9D75-B887B7557577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B0AC3-B202-4AE1-B27F-8CD46C91F3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584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4318000"/>
            <a:ext cx="1524000" cy="444500"/>
          </a:xfrm>
        </p:spPr>
        <p:txBody>
          <a:bodyPr anchor="b"/>
          <a:lstStyle>
            <a:lvl1pPr algn="l">
              <a:defRPr sz="1400" b="0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0000" y="1587500"/>
            <a:ext cx="5715000" cy="406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000" y="4889500"/>
            <a:ext cx="1524000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10226-F380-4EE8-A701-B32A97CD183E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A9AD8-BF8A-4182-86C2-E6B959C420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596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2286000"/>
            <a:ext cx="406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0" y="3556000"/>
            <a:ext cx="4064000" cy="889000"/>
          </a:xfrm>
        </p:spPr>
        <p:txBody>
          <a:bodyPr/>
          <a:lstStyle>
            <a:lvl1pPr marL="0" indent="0" algn="l">
              <a:buNone/>
              <a:defRPr>
                <a:solidFill>
                  <a:srgbClr val="55C2E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7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1587500"/>
            <a:ext cx="7366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2413000"/>
            <a:ext cx="3619500" cy="368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13000"/>
            <a:ext cx="3619500" cy="368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FC5C6-CAD7-42CD-8E79-218D0D5209DC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6D4C2-CC43-4133-BF51-681E64F399B4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05742104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32028-2A00-4C39-BCF2-37D981CC3F79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D6483-C887-4C47-8756-79C77A86D794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849263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4318000"/>
            <a:ext cx="1524000" cy="444500"/>
          </a:xfrm>
        </p:spPr>
        <p:txBody>
          <a:bodyPr anchor="b"/>
          <a:lstStyle>
            <a:lvl1pPr algn="l">
              <a:defRPr sz="1400" b="0" i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0000" y="1587500"/>
            <a:ext cx="5715000" cy="406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000" y="4889500"/>
            <a:ext cx="1524000" cy="76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78392-38C0-4E07-9CC9-511E71004181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3BCFC-9F71-4583-A224-F9D28818ABC6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5074730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447800"/>
            <a:ext cx="8077200" cy="3276600"/>
          </a:xfrm>
        </p:spPr>
        <p:txBody>
          <a:bodyPr/>
          <a:lstStyle>
            <a:lvl1pPr>
              <a:lnSpc>
                <a:spcPct val="75000"/>
              </a:lnSpc>
              <a:defRPr sz="9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977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2286000"/>
            <a:ext cx="7366000" cy="1143000"/>
          </a:xfrm>
        </p:spPr>
        <p:txBody>
          <a:bodyPr/>
          <a:lstStyle>
            <a:lvl1pPr>
              <a:defRPr spc="-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0" y="3556000"/>
            <a:ext cx="7366000" cy="10668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3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1587500"/>
            <a:ext cx="7366000" cy="63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0" y="2413000"/>
            <a:ext cx="7366000" cy="368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47F47-5243-4144-A782-A488C8B0FBD7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B6452-5E34-4888-ABA4-BA30DFFB88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02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97D44-2CCD-4DCF-BCC5-6BE91E405F76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7D2BE-0274-430D-9E33-56469F7FC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083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9000" y="1587500"/>
            <a:ext cx="7366000" cy="635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0" y="2413000"/>
            <a:ext cx="7366000" cy="368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9000" y="6350000"/>
            <a:ext cx="635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sz="1200" spc="-50">
                <a:solidFill>
                  <a:srgbClr val="0076BE"/>
                </a:solidFill>
                <a:latin typeface="Gotham Book"/>
                <a:ea typeface="ＭＳ Ｐゴシック" pitchFamily="-110" charset="-128"/>
                <a:cs typeface="Arial"/>
              </a:defRPr>
            </a:lvl1pPr>
          </a:lstStyle>
          <a:p>
            <a:pPr>
              <a:defRPr/>
            </a:pPr>
            <a:fld id="{93827F69-B772-47BB-B5C4-08103CEFF6C6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0" y="6350000"/>
            <a:ext cx="4699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sz="1200" spc="-50">
                <a:solidFill>
                  <a:srgbClr val="0076BE"/>
                </a:solidFill>
                <a:latin typeface="Gotham Book"/>
                <a:ea typeface="ＭＳ Ｐゴシック" pitchFamily="-110" charset="-128"/>
                <a:cs typeface="Arial"/>
              </a:defRPr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7000" y="6350000"/>
            <a:ext cx="1778000" cy="381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76BE"/>
                </a:solidFill>
                <a:latin typeface="Gotham Book" pitchFamily="50" charset="0"/>
              </a:defRPr>
            </a:lvl1pPr>
          </a:lstStyle>
          <a:p>
            <a:fld id="{54700C5D-E63F-4807-9D06-D760E4D19101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5" r:id="rId1"/>
    <p:sldLayoutId id="2147485386" r:id="rId2"/>
    <p:sldLayoutId id="2147485387" r:id="rId3"/>
    <p:sldLayoutId id="2147485388" r:id="rId4"/>
    <p:sldLayoutId id="2147485389" r:id="rId5"/>
    <p:sldLayoutId id="2147485409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spc="-50">
          <a:solidFill>
            <a:srgbClr val="0076BE"/>
          </a:solidFill>
          <a:latin typeface="Gotham Medium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 spc="-50">
          <a:solidFill>
            <a:schemeClr val="tx1"/>
          </a:solidFill>
          <a:latin typeface="Gotham Book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 spc="-50">
          <a:solidFill>
            <a:schemeClr val="tx1"/>
          </a:solidFill>
          <a:latin typeface="Gotham Book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 spc="-50">
          <a:solidFill>
            <a:schemeClr val="tx1"/>
          </a:solidFill>
          <a:latin typeface="Gotham Book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 spc="-50">
          <a:solidFill>
            <a:schemeClr val="tx1"/>
          </a:solidFill>
          <a:latin typeface="Gotham Book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 spc="-50">
          <a:solidFill>
            <a:schemeClr val="tx1"/>
          </a:solidFill>
          <a:latin typeface="Gotham Book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9000" y="2286000"/>
            <a:ext cx="73660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0" y="3556000"/>
            <a:ext cx="7366000" cy="88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0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spc="-50">
          <a:solidFill>
            <a:schemeClr val="bg1"/>
          </a:solidFill>
          <a:latin typeface="Gotham Medium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400" kern="1200" spc="-50">
          <a:solidFill>
            <a:schemeClr val="tx1"/>
          </a:solidFill>
          <a:latin typeface="Gotham Book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9000" y="1587500"/>
            <a:ext cx="7366000" cy="635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0" y="2413000"/>
            <a:ext cx="7366000" cy="368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9000" y="6350000"/>
            <a:ext cx="635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sz="1200" spc="-50">
                <a:solidFill>
                  <a:srgbClr val="0076BE"/>
                </a:solidFill>
                <a:latin typeface="Gotham Book"/>
                <a:ea typeface="ＭＳ Ｐゴシック" pitchFamily="-110" charset="-128"/>
                <a:cs typeface="Arial"/>
              </a:defRPr>
            </a:lvl1pPr>
          </a:lstStyle>
          <a:p>
            <a:pPr>
              <a:defRPr/>
            </a:pPr>
            <a:fld id="{3B8F1845-1B72-4868-A6F4-A1E42B3E2FD6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0" y="6350000"/>
            <a:ext cx="4699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sz="1200" spc="-50">
                <a:solidFill>
                  <a:srgbClr val="0076BE"/>
                </a:solidFill>
                <a:latin typeface="Gotham Book"/>
                <a:ea typeface="ＭＳ Ｐゴシック" pitchFamily="-110" charset="-128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7000" y="6350000"/>
            <a:ext cx="1778000" cy="381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76BE"/>
                </a:solidFill>
                <a:latin typeface="Gotham Book" pitchFamily="50" charset="0"/>
              </a:defRPr>
            </a:lvl1pPr>
          </a:lstStyle>
          <a:p>
            <a:fld id="{F245DFDE-FFA9-4609-AA5C-F402E52D56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1" r:id="rId1"/>
    <p:sldLayoutId id="2147485392" r:id="rId2"/>
    <p:sldLayoutId id="2147485393" r:id="rId3"/>
    <p:sldLayoutId id="2147485394" r:id="rId4"/>
    <p:sldLayoutId id="2147485395" r:id="rId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spc="-50">
          <a:solidFill>
            <a:srgbClr val="0076BE"/>
          </a:solidFill>
          <a:latin typeface="Gotham Medium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 spc="-50">
          <a:solidFill>
            <a:schemeClr val="tx1"/>
          </a:solidFill>
          <a:latin typeface="Gotham Book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 spc="-50">
          <a:solidFill>
            <a:schemeClr val="tx1"/>
          </a:solidFill>
          <a:latin typeface="Gotham Book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 spc="-50">
          <a:solidFill>
            <a:schemeClr val="tx1"/>
          </a:solidFill>
          <a:latin typeface="Gotham Book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 spc="-50">
          <a:solidFill>
            <a:schemeClr val="tx1"/>
          </a:solidFill>
          <a:latin typeface="Gotham Book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 spc="-50">
          <a:solidFill>
            <a:schemeClr val="tx1"/>
          </a:solidFill>
          <a:latin typeface="Gotham Book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9000" y="2286000"/>
            <a:ext cx="40640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0" y="3556000"/>
            <a:ext cx="4064000" cy="88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6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spc="-50">
          <a:solidFill>
            <a:schemeClr val="bg1"/>
          </a:solidFill>
          <a:latin typeface="Gotham Medium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 spc="-50">
          <a:solidFill>
            <a:srgbClr val="55C2EB"/>
          </a:solidFill>
          <a:latin typeface="Gotham Book"/>
          <a:ea typeface="+mn-ea"/>
          <a:cs typeface="+mn-cs"/>
        </a:defRPr>
      </a:lvl1pPr>
      <a:lvl2pPr marL="4572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800" kern="1200">
          <a:solidFill>
            <a:srgbClr val="00A7FF"/>
          </a:solidFill>
          <a:latin typeface="Arial"/>
          <a:ea typeface="+mn-ea"/>
          <a:cs typeface="+mn-cs"/>
        </a:defRPr>
      </a:lvl2pPr>
      <a:lvl3pPr marL="9144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>
          <a:solidFill>
            <a:srgbClr val="00A7FF"/>
          </a:solidFill>
          <a:latin typeface="Arial"/>
          <a:ea typeface="+mn-ea"/>
          <a:cs typeface="+mn-cs"/>
        </a:defRPr>
      </a:lvl3pPr>
      <a:lvl4pPr marL="1371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00A7FF"/>
          </a:solidFill>
          <a:latin typeface="Arial"/>
          <a:ea typeface="+mn-ea"/>
          <a:cs typeface="+mn-cs"/>
        </a:defRPr>
      </a:lvl4pPr>
      <a:lvl5pPr marL="18288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00A7FF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9000" y="1587500"/>
            <a:ext cx="7366000" cy="635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0" y="2413000"/>
            <a:ext cx="7366000" cy="368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9000" y="6350000"/>
            <a:ext cx="635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sz="1200" spc="-50">
                <a:solidFill>
                  <a:srgbClr val="0076BE"/>
                </a:solidFill>
                <a:latin typeface="Gotham Book"/>
                <a:ea typeface="ＭＳ Ｐゴシック" pitchFamily="-110" charset="-128"/>
                <a:cs typeface="Arial"/>
              </a:defRPr>
            </a:lvl1pPr>
          </a:lstStyle>
          <a:p>
            <a:pPr>
              <a:defRPr/>
            </a:pPr>
            <a:fld id="{2398235E-AE15-43FC-B244-FE7BF4C38BA8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0" y="6350000"/>
            <a:ext cx="4699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sz="1200" spc="-50">
                <a:solidFill>
                  <a:srgbClr val="0076BE"/>
                </a:solidFill>
                <a:latin typeface="Gotham Book"/>
                <a:ea typeface="ＭＳ Ｐゴシック" pitchFamily="-110" charset="-128"/>
                <a:cs typeface="Arial"/>
              </a:defRPr>
            </a:lvl1pPr>
          </a:lstStyle>
          <a:p>
            <a:pPr>
              <a:defRPr/>
            </a:pPr>
            <a:r>
              <a:rPr lang="en-US" altLang="en-US"/>
              <a:t>Presentation Date:  October 20,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7000" y="6350000"/>
            <a:ext cx="1778000" cy="381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76BE"/>
                </a:solidFill>
                <a:latin typeface="Gotham Book" pitchFamily="50" charset="0"/>
              </a:defRPr>
            </a:lvl1pPr>
          </a:lstStyle>
          <a:p>
            <a:fld id="{C3B29A44-F14D-4169-BC37-5BC101347A8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spc="-50">
          <a:solidFill>
            <a:srgbClr val="0076BE"/>
          </a:solidFill>
          <a:latin typeface="Gotham Medium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 spc="-50">
          <a:solidFill>
            <a:schemeClr val="tx1"/>
          </a:solidFill>
          <a:latin typeface="Gotham Book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 spc="-50">
          <a:solidFill>
            <a:schemeClr val="tx1"/>
          </a:solidFill>
          <a:latin typeface="Gotham Book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 spc="-50">
          <a:solidFill>
            <a:schemeClr val="tx1"/>
          </a:solidFill>
          <a:latin typeface="Gotham Book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 spc="-50">
          <a:solidFill>
            <a:schemeClr val="tx1"/>
          </a:solidFill>
          <a:latin typeface="Gotham Book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 spc="-50">
          <a:solidFill>
            <a:schemeClr val="tx1"/>
          </a:solidFill>
          <a:latin typeface="Gotham Book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9000" y="2286000"/>
            <a:ext cx="73660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0" y="3556000"/>
            <a:ext cx="7366000" cy="88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2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spc="-50">
          <a:solidFill>
            <a:schemeClr val="bg1"/>
          </a:solidFill>
          <a:latin typeface="Gotham Medium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9pPr>
    </p:titleStyle>
    <p:bodyStyle>
      <a:lvl1pPr algn="l" defTabSz="457200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400" kern="1200" spc="-50">
          <a:solidFill>
            <a:schemeClr val="tx1"/>
          </a:solidFill>
          <a:latin typeface="Gotham Book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9000" y="1587500"/>
            <a:ext cx="7366000" cy="635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0" y="2413000"/>
            <a:ext cx="7366000" cy="368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9000" y="6350000"/>
            <a:ext cx="635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sz="1200" spc="-50">
                <a:solidFill>
                  <a:srgbClr val="0076BE"/>
                </a:solidFill>
                <a:latin typeface="Gotham Book"/>
                <a:ea typeface="ＭＳ Ｐゴシック" pitchFamily="-110" charset="-128"/>
                <a:cs typeface="Arial"/>
              </a:defRPr>
            </a:lvl1pPr>
          </a:lstStyle>
          <a:p>
            <a:pPr>
              <a:defRPr/>
            </a:pPr>
            <a:fld id="{AB215BBA-9E70-45DE-9A36-B13143F200FC}" type="datetimeFigureOut">
              <a:rPr lang="en-US"/>
              <a:pPr>
                <a:defRPr/>
              </a:pPr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0" y="6350000"/>
            <a:ext cx="4699000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0" hangingPunct="0">
              <a:defRPr sz="1200" spc="-50">
                <a:solidFill>
                  <a:srgbClr val="0076BE"/>
                </a:solidFill>
                <a:latin typeface="Gotham Book"/>
                <a:ea typeface="ＭＳ Ｐゴシック" pitchFamily="-110" charset="-128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7000" y="6350000"/>
            <a:ext cx="1778000" cy="381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76BE"/>
                </a:solidFill>
                <a:latin typeface="Gotham Book" pitchFamily="50" charset="0"/>
              </a:defRPr>
            </a:lvl1pPr>
          </a:lstStyle>
          <a:p>
            <a:fld id="{DF2EA144-F752-4CAA-94DC-E70ADB83130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3" r:id="rId1"/>
    <p:sldLayoutId id="2147485404" r:id="rId2"/>
    <p:sldLayoutId id="2147485405" r:id="rId3"/>
    <p:sldLayoutId id="2147485406" r:id="rId4"/>
    <p:sldLayoutId id="2147485407" r:id="rId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spc="-50">
          <a:solidFill>
            <a:srgbClr val="0076BE"/>
          </a:solidFill>
          <a:latin typeface="Gotham Medium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76BE"/>
          </a:solidFill>
          <a:latin typeface="Gotham Medium" pitchFamily="50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 spc="-50">
          <a:solidFill>
            <a:schemeClr val="tx1"/>
          </a:solidFill>
          <a:latin typeface="Gotham Book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 spc="-50">
          <a:solidFill>
            <a:schemeClr val="tx1"/>
          </a:solidFill>
          <a:latin typeface="Gotham Book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 spc="-50">
          <a:solidFill>
            <a:schemeClr val="tx1"/>
          </a:solidFill>
          <a:latin typeface="Gotham Book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 spc="-50">
          <a:solidFill>
            <a:schemeClr val="tx1"/>
          </a:solidFill>
          <a:latin typeface="Gotham Book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 spc="-50">
          <a:solidFill>
            <a:schemeClr val="tx1"/>
          </a:solidFill>
          <a:latin typeface="Gotham Book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9000" y="2286000"/>
            <a:ext cx="40640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0" y="3556000"/>
            <a:ext cx="4064000" cy="88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8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spc="-50">
          <a:solidFill>
            <a:schemeClr val="bg1"/>
          </a:solidFill>
          <a:latin typeface="Gotham Medium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tham Medium" pitchFamily="50" charset="0"/>
        </a:defRPr>
      </a:lvl9pPr>
    </p:titleStyle>
    <p:bodyStyle>
      <a:lvl1pPr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 spc="-50">
          <a:solidFill>
            <a:srgbClr val="55C2EB"/>
          </a:solidFill>
          <a:latin typeface="Gotham Book"/>
          <a:ea typeface="+mn-ea"/>
          <a:cs typeface="+mn-cs"/>
        </a:defRPr>
      </a:lvl1pPr>
      <a:lvl2pPr marL="4572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800" kern="1200">
          <a:solidFill>
            <a:srgbClr val="00A7FF"/>
          </a:solidFill>
          <a:latin typeface="Arial"/>
          <a:ea typeface="+mn-ea"/>
          <a:cs typeface="+mn-cs"/>
        </a:defRPr>
      </a:lvl2pPr>
      <a:lvl3pPr marL="9144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>
          <a:solidFill>
            <a:srgbClr val="00A7FF"/>
          </a:solidFill>
          <a:latin typeface="Arial"/>
          <a:ea typeface="+mn-ea"/>
          <a:cs typeface="+mn-cs"/>
        </a:defRPr>
      </a:lvl3pPr>
      <a:lvl4pPr marL="1371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00A7FF"/>
          </a:solidFill>
          <a:latin typeface="Arial"/>
          <a:ea typeface="+mn-ea"/>
          <a:cs typeface="+mn-cs"/>
        </a:defRPr>
      </a:lvl4pPr>
      <a:lvl5pPr marL="18288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000" kern="1200">
          <a:solidFill>
            <a:srgbClr val="00A7FF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1812" y="1196752"/>
            <a:ext cx="8077200" cy="3276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4000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Wildlife Safety - Coyotes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23" y="1700808"/>
            <a:ext cx="7380179" cy="4919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179388" y="1268413"/>
            <a:ext cx="9072562" cy="504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altLang="en-US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What to Do If You Encounter A Coyote  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539750" y="1989138"/>
            <a:ext cx="7715250" cy="410686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CA" altLang="en-US" sz="1800" dirty="0">
                <a:solidFill>
                  <a:schemeClr val="accent1">
                    <a:lumMod val="75000"/>
                  </a:schemeClr>
                </a:solidFill>
              </a:rPr>
              <a:t>Avoid walking in isolated areas or woodlots at dusk/dawn.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Carry </a:t>
            </a:r>
            <a:r>
              <a:rPr lang="en-CA" altLang="en-US" sz="1800" dirty="0">
                <a:solidFill>
                  <a:schemeClr val="accent1">
                    <a:lumMod val="75000"/>
                  </a:schemeClr>
                </a:solidFill>
              </a:rPr>
              <a:t>an audible alarm, horn, umbrella, pop can of pennies, cell phone.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CA" altLang="en-US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Give them space and stay calm</a:t>
            </a:r>
          </a:p>
          <a:p>
            <a:pPr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Stand Still and face </a:t>
            </a:r>
            <a:r>
              <a:rPr lang="en-CA" altLang="en-US" sz="18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he coyote</a:t>
            </a:r>
          </a:p>
          <a:p>
            <a:pPr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CA" altLang="en-US" sz="1800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ack away – do not run or turn your back</a:t>
            </a:r>
          </a:p>
          <a:p>
            <a:pPr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Keep dogs on short leash by your side</a:t>
            </a:r>
            <a:endParaRPr lang="en-CA" altLang="en-US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CA" altLang="en-US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CA" altLang="en-US" sz="1800" b="1" dirty="0" smtClean="0">
                <a:solidFill>
                  <a:schemeClr val="accent1">
                    <a:lumMod val="75000"/>
                  </a:schemeClr>
                </a:solidFill>
              </a:rPr>
              <a:t>If a coyote approaches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Make yourself appear large/aggressive/wave arms/clap hands/shout</a:t>
            </a:r>
            <a:endParaRPr lang="en-CA" altLang="en-US" sz="18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Make a sudden movement or throw something towards them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Send a strong message that they are not welcome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If you are in immediate danger - Call 911</a:t>
            </a:r>
          </a:p>
        </p:txBody>
      </p:sp>
      <p:pic>
        <p:nvPicPr>
          <p:cNvPr id="23556" name="Picture 4" descr="Coyote Human Intaera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636838"/>
            <a:ext cx="23383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Contacts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b="1" dirty="0" smtClean="0"/>
              <a:t>Animal Services Dispatch 24/7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905-615-3000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 </a:t>
            </a:r>
            <a:endParaRPr lang="en-CA" b="1" dirty="0"/>
          </a:p>
          <a:p>
            <a:pPr marL="0" indent="0">
              <a:buFont typeface="Arial" charset="0"/>
              <a:buNone/>
              <a:defRPr/>
            </a:pPr>
            <a:r>
              <a:rPr lang="en-US" b="1" dirty="0" smtClean="0"/>
              <a:t>Animal Services Shelter</a:t>
            </a:r>
          </a:p>
          <a:p>
            <a:pPr marL="0" indent="0">
              <a:buFont typeface="Arial" charset="0"/>
              <a:buNone/>
              <a:defRPr/>
            </a:pPr>
            <a:r>
              <a:rPr lang="en-US" b="1" dirty="0" smtClean="0"/>
              <a:t>905-896-5858</a:t>
            </a:r>
            <a:endParaRPr lang="en-CA" dirty="0"/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r>
              <a:rPr lang="en-US" dirty="0" smtClean="0"/>
              <a:t>Mississauga.ca/coyote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981075"/>
            <a:ext cx="8748713" cy="6477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altLang="en-US" dirty="0" smtClean="0"/>
              <a:t>   </a:t>
            </a:r>
            <a:r>
              <a:rPr lang="en-CA" altLang="en-US" b="1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Eastern Coyotes</a:t>
            </a:r>
          </a:p>
        </p:txBody>
      </p:sp>
      <p:sp>
        <p:nvSpPr>
          <p:cNvPr id="24579" name="Content Placeholder 1"/>
          <p:cNvSpPr>
            <a:spLocks noGrp="1"/>
          </p:cNvSpPr>
          <p:nvPr>
            <p:ph idx="1"/>
          </p:nvPr>
        </p:nvSpPr>
        <p:spPr>
          <a:xfrm>
            <a:off x="323850" y="1700213"/>
            <a:ext cx="5256213" cy="48482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900" dirty="0" smtClean="0"/>
              <a:t>Eastern coyotes now inhabit most urban cities throughout southern Ontario.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CA" altLang="en-US" sz="1000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1900" dirty="0"/>
              <a:t>Coyotes </a:t>
            </a:r>
            <a:r>
              <a:rPr lang="en-US" altLang="en-US" sz="1900" dirty="0" smtClean="0"/>
              <a:t>are </a:t>
            </a:r>
            <a:r>
              <a:rPr lang="en-US" altLang="en-US" sz="1900" dirty="0"/>
              <a:t>an important </a:t>
            </a:r>
            <a:r>
              <a:rPr lang="en-US" altLang="en-US" sz="1900" dirty="0" smtClean="0"/>
              <a:t>part of a healthy ecosystem, aiding in the control of rodent, rabbit, and goose populations and address diseased or deceased wildlife.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US" altLang="en-US" sz="1000" dirty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1900" dirty="0" smtClean="0"/>
              <a:t>Coyotes are non-confrontational and avoid humans whenever possible.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US" altLang="en-US" sz="1000" dirty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1900" dirty="0" smtClean="0"/>
              <a:t>MNRF studies have indicated they can live harmoniously in densely populated urban cities and extermination or removal does not resolve conflicts or reduce populations</a:t>
            </a:r>
            <a:r>
              <a:rPr lang="en-US" altLang="en-US" sz="1800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altLang="en-US" sz="1800" b="1" dirty="0"/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CA" sz="1800" b="1" dirty="0"/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CA" alt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32512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08520" y="980728"/>
            <a:ext cx="8748713" cy="6477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altLang="en-US" dirty="0" smtClean="0"/>
              <a:t>   What’s happening now</a:t>
            </a:r>
            <a:endParaRPr lang="en-CA" altLang="en-US" b="1" dirty="0" smtClean="0">
              <a:solidFill>
                <a:schemeClr val="accent1">
                  <a:lumMod val="7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3779912" y="1656656"/>
            <a:ext cx="5256213" cy="4848225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CA" altLang="en-US" sz="1000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1900" dirty="0"/>
              <a:t>D</a:t>
            </a:r>
            <a:r>
              <a:rPr lang="en-US" altLang="en-US" sz="1900" dirty="0" smtClean="0"/>
              <a:t>enning season occurs from March-May, coyotes will be more active and defensive around pups and den sites.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US" altLang="en-US" sz="1000" dirty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1900" dirty="0" smtClean="0"/>
              <a:t>Animal Services has received a large increase in wildlife feeding concerns. </a:t>
            </a:r>
            <a:endParaRPr lang="en-US" altLang="en-US" sz="1900" dirty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US" altLang="en-US" sz="1000" dirty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1900" dirty="0" smtClean="0"/>
              <a:t>Covid 19 has not only changed human behavior but wildlife behavior as well</a:t>
            </a:r>
            <a:r>
              <a:rPr lang="en-US" altLang="en-US" sz="1800" dirty="0" smtClean="0"/>
              <a:t>. Wildlife may have expanded their territories. Increased feeding in neighborhoods has attracted rodents and coyotes.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US" altLang="en-US" sz="1800" dirty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1800" dirty="0" smtClean="0"/>
              <a:t>During the virtual learning at schools (December-January) we had received concerns about individuals actively feeding coyotes on school properties.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altLang="en-US" sz="1800" b="1" dirty="0"/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CA" sz="1800" b="1" dirty="0"/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CA" altLang="en-US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765175"/>
            <a:ext cx="7366000" cy="635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Wildlife Feeding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341438"/>
            <a:ext cx="5905500" cy="504031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000" dirty="0" smtClean="0"/>
              <a:t>Feeding wildlife does more harm than help. 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The feeding of wild animals and birds can become habit forming making them dependent on a food source or unwilling to forage naturally which can lead to illness, disease or injury. </a:t>
            </a:r>
            <a:endParaRPr lang="en-US" sz="1800" dirty="0"/>
          </a:p>
          <a:p>
            <a:pPr>
              <a:buFont typeface="Arial" charset="0"/>
              <a:buChar char="•"/>
              <a:defRPr/>
            </a:pPr>
            <a:endParaRPr lang="en-US" sz="1800" dirty="0" smtClean="0"/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The feeding of wild animals can interfere with natural instincts and behaviors and could lead to human/wildlife conflicts.</a:t>
            </a:r>
          </a:p>
          <a:p>
            <a:pPr>
              <a:buFont typeface="Arial" charset="0"/>
              <a:buChar char="•"/>
              <a:defRPr/>
            </a:pPr>
            <a:endParaRPr lang="en-US" sz="1800" dirty="0"/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Feeding squirrels, raccoons or coyotes can cause them to become a danger to humans as they will lose their natural fear and approach humans. </a:t>
            </a:r>
          </a:p>
          <a:p>
            <a:pPr>
              <a:buFont typeface="Arial" charset="0"/>
              <a:buChar char="•"/>
              <a:defRPr/>
            </a:pPr>
            <a:endParaRPr lang="en-US" sz="1800" dirty="0"/>
          </a:p>
          <a:p>
            <a:pPr>
              <a:buFont typeface="Arial" charset="0"/>
              <a:buChar char="•"/>
              <a:defRPr/>
            </a:pPr>
            <a:r>
              <a:rPr lang="en-US" sz="1800" dirty="0" smtClean="0"/>
              <a:t>An increase in rodent activity can attract larger predators like coyotes and foxes which can also prey on neighborhood pets. </a:t>
            </a:r>
            <a:endParaRPr lang="en-CA" sz="1800" dirty="0"/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773238"/>
            <a:ext cx="2982913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897203" cy="4446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81075"/>
            <a:ext cx="8712200" cy="935038"/>
          </a:xfrm>
        </p:spPr>
        <p:txBody>
          <a:bodyPr/>
          <a:lstStyle/>
          <a:p>
            <a:pPr algn="ctr">
              <a:defRPr/>
            </a:pPr>
            <a:r>
              <a:rPr lang="en-CA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CA" b="1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What we continue </a:t>
            </a:r>
            <a:r>
              <a:rPr lang="en-CA" b="1" dirty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to </a:t>
            </a:r>
            <a:r>
              <a:rPr lang="en-CA" b="1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do</a:t>
            </a:r>
            <a:endParaRPr lang="en-CA" b="1" dirty="0">
              <a:solidFill>
                <a:schemeClr val="accent1">
                  <a:lumMod val="7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1844675"/>
            <a:ext cx="5976938" cy="460851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CA" sz="1487" dirty="0"/>
              <a:t>M</a:t>
            </a:r>
            <a:r>
              <a:rPr lang="en-CA" sz="1487" dirty="0" smtClean="0"/>
              <a:t>onitor coyote activity through public reporting and mapping.</a:t>
            </a:r>
          </a:p>
          <a:p>
            <a:pPr>
              <a:buFont typeface="Arial" charset="0"/>
              <a:buChar char="•"/>
              <a:defRPr/>
            </a:pPr>
            <a:endParaRPr lang="en-CA" sz="1487" dirty="0" smtClean="0"/>
          </a:p>
          <a:p>
            <a:pPr>
              <a:buFont typeface="Arial" charset="0"/>
              <a:buChar char="•"/>
              <a:defRPr/>
            </a:pPr>
            <a:r>
              <a:rPr lang="en-CA" sz="1487" dirty="0"/>
              <a:t>W</a:t>
            </a:r>
            <a:r>
              <a:rPr lang="en-CA" sz="1487" dirty="0" smtClean="0"/>
              <a:t>ork </a:t>
            </a:r>
            <a:r>
              <a:rPr lang="en-CA" sz="1487" dirty="0"/>
              <a:t>closely with wildlife </a:t>
            </a:r>
            <a:r>
              <a:rPr lang="en-CA" sz="1487" dirty="0" smtClean="0"/>
              <a:t>experts and authorities</a:t>
            </a:r>
            <a:r>
              <a:rPr lang="en-CA" sz="1487" dirty="0"/>
              <a:t>, </a:t>
            </a:r>
            <a:r>
              <a:rPr lang="en-CA" sz="1487" dirty="0" smtClean="0"/>
              <a:t>Ward Councillors, schools, Communications </a:t>
            </a:r>
            <a:r>
              <a:rPr lang="en-CA" sz="1487" dirty="0"/>
              <a:t>and Parks </a:t>
            </a:r>
            <a:r>
              <a:rPr lang="en-CA" sz="1487" dirty="0" smtClean="0"/>
              <a:t>staff to develop educational materials, programs, messaging and strategies. </a:t>
            </a:r>
          </a:p>
          <a:p>
            <a:pPr>
              <a:buFont typeface="Arial" charset="0"/>
              <a:buChar char="•"/>
              <a:defRPr/>
            </a:pPr>
            <a:endParaRPr lang="en-CA" sz="1487" dirty="0"/>
          </a:p>
          <a:p>
            <a:pPr>
              <a:buFont typeface="Arial" charset="0"/>
              <a:buChar char="•"/>
              <a:defRPr/>
            </a:pPr>
            <a:r>
              <a:rPr lang="en-CA" sz="1487" dirty="0" smtClean="0"/>
              <a:t>Attend coyote calls to investigate: </a:t>
            </a:r>
            <a:r>
              <a:rPr lang="en-CA" sz="1487" dirty="0"/>
              <a:t>R</a:t>
            </a:r>
            <a:r>
              <a:rPr lang="en-CA" sz="1487" dirty="0" smtClean="0"/>
              <a:t>eported unusual behaviour, environmental issues, feeding of wildlife, to rescue sick or injured, provide public education and to apply coyote aversion techniques if appropriate. </a:t>
            </a:r>
          </a:p>
          <a:p>
            <a:pPr>
              <a:buFont typeface="Arial" charset="0"/>
              <a:buChar char="•"/>
              <a:defRPr/>
            </a:pPr>
            <a:endParaRPr lang="en-CA" sz="1487" dirty="0"/>
          </a:p>
          <a:p>
            <a:pPr>
              <a:buFont typeface="Arial" charset="0"/>
              <a:buChar char="•"/>
              <a:defRPr/>
            </a:pPr>
            <a:r>
              <a:rPr lang="en-CA" sz="1487" dirty="0" smtClean="0"/>
              <a:t>Distribute information door-to-door via the Animal Awareness and Responsibility Campaign (AARC) in identified areas.</a:t>
            </a:r>
          </a:p>
          <a:p>
            <a:pPr>
              <a:buFont typeface="Arial" charset="0"/>
              <a:buChar char="•"/>
              <a:defRPr/>
            </a:pPr>
            <a:endParaRPr lang="en-CA" sz="1487" dirty="0"/>
          </a:p>
          <a:p>
            <a:pPr>
              <a:buFont typeface="Arial" charset="0"/>
              <a:buChar char="•"/>
              <a:defRPr/>
            </a:pPr>
            <a:r>
              <a:rPr lang="en-CA" sz="1487" dirty="0" smtClean="0"/>
              <a:t>Area schools are contacted and provided with educational </a:t>
            </a:r>
            <a:endParaRPr lang="en-CA" sz="1487" dirty="0"/>
          </a:p>
          <a:p>
            <a:pPr marL="0" indent="0">
              <a:buFont typeface="Arial" charset="0"/>
              <a:buNone/>
              <a:defRPr/>
            </a:pPr>
            <a:r>
              <a:rPr lang="en-CA" sz="1487" dirty="0"/>
              <a:t> </a:t>
            </a:r>
            <a:r>
              <a:rPr lang="en-CA" sz="1487" dirty="0" smtClean="0"/>
              <a:t>      information in identified areas.</a:t>
            </a:r>
          </a:p>
          <a:p>
            <a:pPr marL="0" indent="0">
              <a:buFont typeface="Arial" charset="0"/>
              <a:buNone/>
              <a:defRPr/>
            </a:pPr>
            <a:endParaRPr lang="en-CA" sz="1487" dirty="0" smtClean="0"/>
          </a:p>
          <a:p>
            <a:pPr>
              <a:buFont typeface="Arial" charset="0"/>
              <a:buChar char="•"/>
              <a:defRPr/>
            </a:pPr>
            <a:r>
              <a:rPr lang="en-US" sz="1487" dirty="0" smtClean="0"/>
              <a:t>Communication, social media, news articles, web site updates and alerts</a:t>
            </a:r>
            <a:endParaRPr lang="en-CA" sz="1487" dirty="0" smtClean="0"/>
          </a:p>
          <a:p>
            <a:pPr>
              <a:buFont typeface="Arial" charset="0"/>
              <a:buChar char="•"/>
              <a:defRPr/>
            </a:pPr>
            <a:endParaRPr lang="en-CA" sz="1487" dirty="0"/>
          </a:p>
          <a:p>
            <a:pPr>
              <a:buFont typeface="Arial" charset="0"/>
              <a:buChar char="•"/>
              <a:defRPr/>
            </a:pPr>
            <a:endParaRPr lang="en-CA" sz="1487" dirty="0" smtClean="0"/>
          </a:p>
          <a:p>
            <a:pPr marL="0" indent="0">
              <a:buFont typeface="Arial" charset="0"/>
              <a:buNone/>
              <a:defRPr/>
            </a:pPr>
            <a:endParaRPr lang="en-CA" sz="1487" dirty="0"/>
          </a:p>
          <a:p>
            <a:pPr marL="0" indent="0">
              <a:buFont typeface="Arial" charset="0"/>
              <a:buNone/>
              <a:defRPr/>
            </a:pPr>
            <a:endParaRPr lang="en-CA" sz="1487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73238"/>
            <a:ext cx="28860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7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561" y="980728"/>
            <a:ext cx="7366000" cy="635000"/>
          </a:xfrm>
        </p:spPr>
        <p:txBody>
          <a:bodyPr/>
          <a:lstStyle/>
          <a:p>
            <a:pPr algn="ctr"/>
            <a:r>
              <a:rPr lang="en-US" dirty="0" smtClean="0"/>
              <a:t>Our Online Coyote Map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" y="1772816"/>
            <a:ext cx="9144000" cy="44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052513"/>
            <a:ext cx="7366000" cy="635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altLang="en-US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Prevent Conflicts at Home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844675"/>
            <a:ext cx="5688012" cy="4319588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CA" altLang="en-US" sz="1800" b="1" dirty="0" smtClean="0">
                <a:solidFill>
                  <a:schemeClr val="accent1">
                    <a:lumMod val="75000"/>
                  </a:schemeClr>
                </a:solidFill>
              </a:rPr>
              <a:t>REMOVE FOOD SOURCES – Make Coyotes Unwelcome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Clean debris/clutter from around home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Keep grass and shrubbery trimmed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Clean BBQ of grease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Pick ripened vegetables and fruit/windfalls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Close or repair openings under decks or sheds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1800" dirty="0" smtClean="0">
                <a:solidFill>
                  <a:schemeClr val="accent1">
                    <a:lumMod val="75000"/>
                  </a:schemeClr>
                </a:solidFill>
              </a:rPr>
              <a:t>Clean up pet waste in a timely manner</a:t>
            </a:r>
            <a:endParaRPr lang="en-CA" alt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Do not feed pets outdoors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Do not feed wild animals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Eliminate the use of bird feeders.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Clean up spillage from bird feeders; place enough seed for a few hours, remove feeders if they are attracting unwanted wildlife or rodents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Install fencing/rollers/motion sensors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CA" altLang="en-US" sz="1800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alt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altLang="en-US" dirty="0" smtClean="0"/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r="15498" b="44946"/>
          <a:stretch>
            <a:fillRect/>
          </a:stretch>
        </p:blipFill>
        <p:spPr bwMode="auto">
          <a:xfrm>
            <a:off x="6372225" y="2176463"/>
            <a:ext cx="2411413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0" y="981075"/>
            <a:ext cx="7366000" cy="6477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CA" altLang="en-US" dirty="0" smtClean="0">
                <a:solidFill>
                  <a:schemeClr val="accent1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Keeping Pets Safe 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493713" y="1700213"/>
            <a:ext cx="7772400" cy="4619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CA" alt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Walk dog’s on 6’ leash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b="1" dirty="0" smtClean="0">
                <a:solidFill>
                  <a:schemeClr val="accent1">
                    <a:lumMod val="75000"/>
                  </a:schemeClr>
                </a:solidFill>
              </a:rPr>
              <a:t>Supervise pets when outdoors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b="1" dirty="0" smtClean="0">
                <a:solidFill>
                  <a:schemeClr val="accent1">
                    <a:lumMod val="75000"/>
                  </a:schemeClr>
                </a:solidFill>
              </a:rPr>
              <a:t>Keep cats indoors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Install fencing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Vaccinate pets against rabies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CA" altLang="en-US" sz="1800" dirty="0" smtClean="0">
                <a:solidFill>
                  <a:schemeClr val="accent1">
                    <a:lumMod val="75000"/>
                  </a:schemeClr>
                </a:solidFill>
              </a:rPr>
              <a:t>Spay and neuter pets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altLang="en-US" sz="1800" dirty="0" smtClean="0">
                <a:solidFill>
                  <a:schemeClr val="accent1">
                    <a:lumMod val="75000"/>
                  </a:schemeClr>
                </a:solidFill>
              </a:rPr>
              <a:t>Don’t feed your pets outdoors</a:t>
            </a:r>
            <a:endParaRPr lang="en-CA" altLang="en-US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CA" altLang="en-US" sz="18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CA" altLang="en-US" sz="18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CA" altLang="en-US" dirty="0" smtClean="0"/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92019"/>
            <a:ext cx="31432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00" y="1799972"/>
            <a:ext cx="4283447" cy="2409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6024" y="4971220"/>
            <a:ext cx="1844824" cy="1383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y of Mississauga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ity of Mississauga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54447</TotalTime>
  <Words>642</Words>
  <Application>Microsoft Office PowerPoint</Application>
  <PresentationFormat>On-screen Show (4:3)</PresentationFormat>
  <Paragraphs>92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ＭＳ Ｐゴシック</vt:lpstr>
      <vt:lpstr>Arial</vt:lpstr>
      <vt:lpstr>Calibri</vt:lpstr>
      <vt:lpstr>Gotham Book</vt:lpstr>
      <vt:lpstr>Gotham Medium</vt:lpstr>
      <vt:lpstr>Wingdings</vt:lpstr>
      <vt:lpstr>City of Mississauga Presentation</vt:lpstr>
      <vt:lpstr>Custom Design</vt:lpstr>
      <vt:lpstr>1_Office Theme</vt:lpstr>
      <vt:lpstr>1_Custom Design</vt:lpstr>
      <vt:lpstr>1_City of Mississauga Presentation</vt:lpstr>
      <vt:lpstr>2_Custom Design</vt:lpstr>
      <vt:lpstr>2_Office Theme</vt:lpstr>
      <vt:lpstr>3_Custom Design</vt:lpstr>
      <vt:lpstr>Wildlife Safety - Coyotes </vt:lpstr>
      <vt:lpstr>   Eastern Coyotes</vt:lpstr>
      <vt:lpstr>   What’s happening now</vt:lpstr>
      <vt:lpstr>Wildlife Feeding </vt:lpstr>
      <vt:lpstr>PowerPoint Presentation</vt:lpstr>
      <vt:lpstr> What we continue to do</vt:lpstr>
      <vt:lpstr>Our Online Coyote Map </vt:lpstr>
      <vt:lpstr>Prevent Conflicts at Home</vt:lpstr>
      <vt:lpstr>Keeping Pets Safe  </vt:lpstr>
      <vt:lpstr>What to Do If You Encounter A Coyote  </vt:lpstr>
      <vt:lpstr>Contacts </vt:lpstr>
    </vt:vector>
  </TitlesOfParts>
  <Company>City of Mississauga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linda dent</dc:creator>
  <cp:lastModifiedBy>Parathan Mohanarajan</cp:lastModifiedBy>
  <cp:revision>825</cp:revision>
  <cp:lastPrinted>2020-10-21T18:15:08Z</cp:lastPrinted>
  <dcterms:created xsi:type="dcterms:W3CDTF">2012-04-10T11:09:23Z</dcterms:created>
  <dcterms:modified xsi:type="dcterms:W3CDTF">2021-04-28T13:21:06Z</dcterms:modified>
</cp:coreProperties>
</file>